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0" r:id="rId6"/>
    <p:sldMasterId id="2147483695" r:id="rId7"/>
    <p:sldMasterId id="2147483719" r:id="rId8"/>
    <p:sldMasterId id="2147483735" r:id="rId9"/>
    <p:sldMasterId id="2147483746" r:id="rId10"/>
    <p:sldMasterId id="2147483763" r:id="rId11"/>
  </p:sldMasterIdLst>
  <p:notesMasterIdLst>
    <p:notesMasterId r:id="rId38"/>
  </p:notesMasterIdLst>
  <p:handoutMasterIdLst>
    <p:handoutMasterId r:id="rId39"/>
  </p:handoutMasterIdLst>
  <p:sldIdLst>
    <p:sldId id="256" r:id="rId12"/>
    <p:sldId id="269" r:id="rId13"/>
    <p:sldId id="274" r:id="rId14"/>
    <p:sldId id="282" r:id="rId15"/>
    <p:sldId id="283" r:id="rId16"/>
    <p:sldId id="275" r:id="rId17"/>
    <p:sldId id="281" r:id="rId18"/>
    <p:sldId id="278" r:id="rId19"/>
    <p:sldId id="284" r:id="rId20"/>
    <p:sldId id="285" r:id="rId21"/>
    <p:sldId id="286" r:id="rId22"/>
    <p:sldId id="271" r:id="rId23"/>
    <p:sldId id="272" r:id="rId24"/>
    <p:sldId id="273" r:id="rId25"/>
    <p:sldId id="287" r:id="rId26"/>
    <p:sldId id="288" r:id="rId27"/>
    <p:sldId id="289" r:id="rId28"/>
    <p:sldId id="290" r:id="rId29"/>
    <p:sldId id="291" r:id="rId30"/>
    <p:sldId id="293" r:id="rId31"/>
    <p:sldId id="279" r:id="rId32"/>
    <p:sldId id="270" r:id="rId33"/>
    <p:sldId id="266" r:id="rId34"/>
    <p:sldId id="268" r:id="rId35"/>
    <p:sldId id="265" r:id="rId36"/>
    <p:sldId id="262"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9">
          <p15:clr>
            <a:srgbClr val="A4A3A4"/>
          </p15:clr>
        </p15:guide>
        <p15:guide id="2" orient="horz" pos="153">
          <p15:clr>
            <a:srgbClr val="A4A3A4"/>
          </p15:clr>
        </p15:guide>
        <p15:guide id="3" pos="5615">
          <p15:clr>
            <a:srgbClr val="A4A3A4"/>
          </p15:clr>
        </p15:guide>
        <p15:guide id="4" pos="460">
          <p15:clr>
            <a:srgbClr val="A4A3A4"/>
          </p15:clr>
        </p15:guide>
        <p15:guide id="5" pos="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8272"/>
    <a:srgbClr val="00BCF2"/>
    <a:srgbClr val="00188F"/>
    <a:srgbClr val="0072C6"/>
    <a:srgbClr val="005294"/>
    <a:srgbClr val="3FACA1"/>
    <a:srgbClr val="0092D2"/>
    <a:srgbClr val="006A5B"/>
    <a:srgbClr val="73B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78481" autoAdjust="0"/>
  </p:normalViewPr>
  <p:slideViewPr>
    <p:cSldViewPr snapToGrid="0" showGuides="1">
      <p:cViewPr varScale="1">
        <p:scale>
          <a:sx n="120" d="100"/>
          <a:sy n="120" d="100"/>
        </p:scale>
        <p:origin x="1212" y="108"/>
      </p:cViewPr>
      <p:guideLst>
        <p:guide orient="horz" pos="3089"/>
        <p:guide orient="horz" pos="153"/>
        <p:guide pos="5615"/>
        <p:guide pos="460"/>
        <p:guide pos="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467A3E-2D34-9847-8679-216836F8E328}" type="datetimeFigureOut">
              <a:rPr lang="en-US" smtClean="0">
                <a:latin typeface="Segoe UI"/>
              </a:rPr>
              <a:pPr/>
              <a:t>3/19/2015</a:t>
            </a:fld>
            <a:endParaRPr lang="en-US" dirty="0">
              <a:latin typeface="Segoe U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078964-8E2F-CB41-A93C-373CEC0B286D}" type="slidenum">
              <a:rPr lang="en-US" smtClean="0">
                <a:latin typeface="Segoe UI"/>
              </a:rPr>
              <a:pPr/>
              <a:t>‹#›</a:t>
            </a:fld>
            <a:endParaRPr lang="en-US" dirty="0">
              <a:latin typeface="Segoe UI"/>
            </a:endParaRPr>
          </a:p>
        </p:txBody>
      </p:sp>
    </p:spTree>
    <p:extLst>
      <p:ext uri="{BB962C8B-B14F-4D97-AF65-F5344CB8AC3E}">
        <p14:creationId xmlns:p14="http://schemas.microsoft.com/office/powerpoint/2010/main" val="1849294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a:defRPr>
            </a:lvl1pPr>
          </a:lstStyle>
          <a:p>
            <a:fld id="{2DF6D019-4290-A542-A06F-E48032DCDA5D}" type="datetimeFigureOut">
              <a:rPr lang="en-US" smtClean="0"/>
              <a:pPr/>
              <a:t>3/19/2015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egoe U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egoe UI"/>
              </a:defRPr>
            </a:lvl1pPr>
          </a:lstStyle>
          <a:p>
            <a:fld id="{811FAE85-20FE-844F-9354-E6E61F84E3F4}" type="slidenum">
              <a:rPr lang="en-US" smtClean="0"/>
              <a:pPr/>
              <a:t>‹#›</a:t>
            </a:fld>
            <a:endParaRPr lang="en-US" dirty="0"/>
          </a:p>
        </p:txBody>
      </p:sp>
    </p:spTree>
    <p:extLst>
      <p:ext uri="{BB962C8B-B14F-4D97-AF65-F5344CB8AC3E}">
        <p14:creationId xmlns:p14="http://schemas.microsoft.com/office/powerpoint/2010/main" val="3413605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a:ea typeface="+mn-ea"/>
        <a:cs typeface="+mn-cs"/>
      </a:defRPr>
    </a:lvl1pPr>
    <a:lvl2pPr marL="457200" algn="l" defTabSz="457200" rtl="0" eaLnBrk="1" latinLnBrk="0" hangingPunct="1">
      <a:defRPr sz="1200" kern="1200">
        <a:solidFill>
          <a:schemeClr val="tx1"/>
        </a:solidFill>
        <a:latin typeface="Segoe UI"/>
        <a:ea typeface="+mn-ea"/>
        <a:cs typeface="+mn-cs"/>
      </a:defRPr>
    </a:lvl2pPr>
    <a:lvl3pPr marL="914400" algn="l" defTabSz="457200" rtl="0" eaLnBrk="1" latinLnBrk="0" hangingPunct="1">
      <a:defRPr sz="1200" kern="1200">
        <a:solidFill>
          <a:schemeClr val="tx1"/>
        </a:solidFill>
        <a:latin typeface="Segoe UI"/>
        <a:ea typeface="+mn-ea"/>
        <a:cs typeface="+mn-cs"/>
      </a:defRPr>
    </a:lvl3pPr>
    <a:lvl4pPr marL="1371600" algn="l" defTabSz="457200" rtl="0" eaLnBrk="1" latinLnBrk="0" hangingPunct="1">
      <a:defRPr sz="1200" kern="1200">
        <a:solidFill>
          <a:schemeClr val="tx1"/>
        </a:solidFill>
        <a:latin typeface="Segoe UI"/>
        <a:ea typeface="+mn-ea"/>
        <a:cs typeface="+mn-cs"/>
      </a:defRPr>
    </a:lvl4pPr>
    <a:lvl5pPr marL="1828800" algn="l" defTabSz="457200" rtl="0" eaLnBrk="1" latinLnBrk="0" hangingPunct="1">
      <a:defRPr sz="1200" kern="1200">
        <a:solidFill>
          <a:schemeClr val="tx1"/>
        </a:solidFill>
        <a:latin typeface="Segoe U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a:t>
            </a:fld>
            <a:endParaRPr lang="en-US" dirty="0"/>
          </a:p>
        </p:txBody>
      </p:sp>
    </p:spTree>
    <p:extLst>
      <p:ext uri="{BB962C8B-B14F-4D97-AF65-F5344CB8AC3E}">
        <p14:creationId xmlns:p14="http://schemas.microsoft.com/office/powerpoint/2010/main" val="303102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461897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91536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61868-2439-4115-8BD9-E99E3BE89E0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71441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69045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031326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5073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69D8A-B09A-4BAD-8E2F-54EE9DD79BD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988730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AD</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25</a:t>
            </a:fld>
            <a:endParaRPr lang="en-US" dirty="0"/>
          </a:p>
        </p:txBody>
      </p:sp>
    </p:spTree>
    <p:extLst>
      <p:ext uri="{BB962C8B-B14F-4D97-AF65-F5344CB8AC3E}">
        <p14:creationId xmlns:p14="http://schemas.microsoft.com/office/powerpoint/2010/main" val="189444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This</a:t>
            </a:r>
            <a:r>
              <a:rPr lang="en-US"/>
              <a:t> is how things are running for the last two decades and it’s not close to an end.</a:t>
            </a:r>
            <a:endParaRPr lang="fr-FR"/>
          </a:p>
        </p:txBody>
      </p:sp>
      <p:sp>
        <p:nvSpPr>
          <p:cNvPr id="4" name="Espace réservé du numéro de diapositive 3"/>
          <p:cNvSpPr>
            <a:spLocks noGrp="1"/>
          </p:cNvSpPr>
          <p:nvPr>
            <p:ph type="sldNum" sz="quarter" idx="10"/>
          </p:nvPr>
        </p:nvSpPr>
        <p:spPr/>
        <p:txBody>
          <a:bodyPr/>
          <a:lstStyle/>
          <a:p>
            <a:fld id="{800DCF20-3EA7-4B6D-B9E9-D1AF5FFC1ED3}"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33993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Consumer</a:t>
            </a:r>
          </a:p>
          <a:p>
            <a:r>
              <a:rPr lang="en-US" dirty="0" smtClean="0"/>
              <a:t>Devices +</a:t>
            </a:r>
            <a:r>
              <a:rPr lang="en-US" baseline="0" dirty="0" smtClean="0"/>
              <a:t> best OS for IoT + apps</a:t>
            </a:r>
            <a:br>
              <a:rPr lang="en-US" baseline="0" dirty="0" smtClean="0"/>
            </a:br>
            <a:r>
              <a:rPr lang="en-US" baseline="0" dirty="0" smtClean="0"/>
              <a:t>Windows has been though with information consumption in mind. Modern design focus on content. Live tiles give a overview of your things.</a:t>
            </a:r>
          </a:p>
          <a:p>
            <a:endParaRPr lang="en-US" baseline="0" dirty="0" smtClean="0"/>
          </a:p>
          <a:p>
            <a:r>
              <a:rPr lang="en-US" b="1" baseline="0" dirty="0" smtClean="0"/>
              <a:t>Business</a:t>
            </a:r>
            <a:endParaRPr lang="en-US" b="0" baseline="0" dirty="0" smtClean="0"/>
          </a:p>
          <a:p>
            <a:r>
              <a:rPr lang="en-US" baseline="0" dirty="0" smtClean="0"/>
              <a:t>From the prototype to the Cloud</a:t>
            </a:r>
          </a:p>
          <a:p>
            <a:r>
              <a:rPr lang="en-US" dirty="0" smtClean="0"/>
              <a:t>Microsoft</a:t>
            </a:r>
            <a:r>
              <a:rPr lang="en-US" baseline="0" dirty="0" smtClean="0"/>
              <a:t> is an IoT player for decades now. A lot of ATM, </a:t>
            </a:r>
            <a:r>
              <a:rPr lang="en-US" baseline="0" dirty="0" err="1" smtClean="0"/>
              <a:t>gaz</a:t>
            </a:r>
            <a:r>
              <a:rPr lang="en-US" baseline="0" dirty="0" smtClean="0"/>
              <a:t> stations, etc. are running on </a:t>
            </a:r>
            <a:r>
              <a:rPr lang="en-US" b="1" baseline="0" dirty="0" smtClean="0"/>
              <a:t>Windows Embedded</a:t>
            </a:r>
            <a:r>
              <a:rPr lang="en-US" baseline="0" dirty="0" smtClean="0"/>
              <a:t>.</a:t>
            </a:r>
          </a:p>
          <a:p>
            <a:r>
              <a:rPr lang="en-US" baseline="0" dirty="0" smtClean="0"/>
              <a:t>We embraced the modern IoT challenges with </a:t>
            </a:r>
            <a:r>
              <a:rPr lang="en-US" b="1" baseline="0" dirty="0" smtClean="0"/>
              <a:t>Azure</a:t>
            </a:r>
            <a:r>
              <a:rPr lang="en-US" baseline="0" dirty="0" smtClean="0"/>
              <a:t>, our Cloud solution, simplifying how to store and deal with huge volume of data (Storage, SQL, </a:t>
            </a:r>
            <a:r>
              <a:rPr lang="en-US" baseline="0" dirty="0" err="1" smtClean="0"/>
              <a:t>HDInsight</a:t>
            </a:r>
            <a:r>
              <a:rPr lang="en-US" baseline="0" dirty="0" smtClean="0"/>
              <a:t>/Hadoop), extract information (BI) and bring intelligence to the story (Machine Learning). Azure has solutions for small set of devices (</a:t>
            </a:r>
            <a:r>
              <a:rPr lang="en-US" b="1" baseline="0" dirty="0" smtClean="0"/>
              <a:t>Azure Mobiles Services</a:t>
            </a:r>
            <a:r>
              <a:rPr lang="en-US" baseline="0" dirty="0" smtClean="0"/>
              <a:t>) to the most demanding scenarios of thousands devices (</a:t>
            </a:r>
            <a:r>
              <a:rPr lang="en-US" baseline="0" dirty="0" err="1" smtClean="0"/>
              <a:t>EventHub</a:t>
            </a:r>
            <a:r>
              <a:rPr lang="en-US" baseline="0" dirty="0" smtClean="0"/>
              <a:t>, </a:t>
            </a:r>
          </a:p>
          <a:p>
            <a:r>
              <a:rPr lang="en-US" dirty="0" smtClean="0"/>
              <a:t>Devices and apps create the link to the business</a:t>
            </a:r>
            <a:endParaRPr lang="en-US" dirty="0"/>
          </a:p>
        </p:txBody>
      </p:sp>
      <p:sp>
        <p:nvSpPr>
          <p:cNvPr id="4" name="Slide Number Placeholder 3"/>
          <p:cNvSpPr>
            <a:spLocks noGrp="1"/>
          </p:cNvSpPr>
          <p:nvPr>
            <p:ph type="sldNum" sz="quarter" idx="10"/>
          </p:nvPr>
        </p:nvSpPr>
        <p:spPr/>
        <p:txBody>
          <a:bodyPr/>
          <a:lstStyle/>
          <a:p>
            <a:fld id="{800DCF20-3EA7-4B6D-B9E9-D1AF5FFC1ED3}" type="slidenum">
              <a:rPr lang="fr-FR" smtClean="0">
                <a:solidFill>
                  <a:prstClr val="black"/>
                </a:solidFill>
              </a:rPr>
              <a:pPr/>
              <a:t>5</a:t>
            </a:fld>
            <a:endParaRPr lang="fr-FR">
              <a:solidFill>
                <a:prstClr val="black"/>
              </a:solidFill>
            </a:endParaRPr>
          </a:p>
        </p:txBody>
      </p:sp>
    </p:spTree>
    <p:extLst>
      <p:ext uri="{BB962C8B-B14F-4D97-AF65-F5344CB8AC3E}">
        <p14:creationId xmlns:p14="http://schemas.microsoft.com/office/powerpoint/2010/main" val="80397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900" b="1" kern="1200" dirty="0" smtClean="0">
                <a:solidFill>
                  <a:schemeClr val="tx1"/>
                </a:solidFill>
                <a:effectLst/>
                <a:latin typeface="Segoe UI Light" pitchFamily="34" charset="0"/>
                <a:ea typeface="ＭＳ Ｐゴシック" charset="0"/>
                <a:cs typeface="ＭＳ Ｐゴシック" charset="0"/>
              </a:rPr>
              <a:t>Key</a:t>
            </a:r>
            <a:r>
              <a:rPr lang="en-US" sz="900" b="1" kern="1200" baseline="0" dirty="0" smtClean="0">
                <a:solidFill>
                  <a:schemeClr val="tx1"/>
                </a:solidFill>
                <a:effectLst/>
                <a:latin typeface="Segoe UI Light" pitchFamily="34" charset="0"/>
                <a:ea typeface="ＭＳ Ｐゴシック" charset="0"/>
                <a:cs typeface="ＭＳ Ｐゴシック" charset="0"/>
              </a:rPr>
              <a:t> goal of slide: </a:t>
            </a:r>
            <a:r>
              <a:rPr lang="en-US" sz="900" kern="1200" baseline="0" dirty="0" smtClean="0">
                <a:solidFill>
                  <a:schemeClr val="tx1"/>
                </a:solidFill>
                <a:effectLst/>
                <a:latin typeface="Segoe UI Light" pitchFamily="34" charset="0"/>
                <a:ea typeface="ＭＳ Ｐゴシック" charset="0"/>
                <a:cs typeface="ＭＳ Ｐゴシック" charset="0"/>
              </a:rPr>
              <a:t>land what makes the Microsoft Cloud Platform different, unique.</a:t>
            </a:r>
          </a:p>
          <a:p>
            <a:pPr lvl="0"/>
            <a:endParaRPr lang="en-US" sz="900" kern="1200" dirty="0" smtClean="0">
              <a:solidFill>
                <a:schemeClr val="tx1"/>
              </a:solidFill>
              <a:effectLst/>
              <a:latin typeface="Segoe UI Light" pitchFamily="34" charset="0"/>
              <a:ea typeface="ＭＳ Ｐゴシック" charset="0"/>
              <a:cs typeface="ＭＳ Ｐゴシック" charset="0"/>
            </a:endParaRPr>
          </a:p>
          <a:p>
            <a:pPr lvl="0"/>
            <a:r>
              <a:rPr lang="en-US" sz="900" b="1" kern="1200" dirty="0" smtClean="0">
                <a:solidFill>
                  <a:schemeClr val="tx1"/>
                </a:solidFill>
                <a:effectLst/>
                <a:latin typeface="Segoe UI Light" pitchFamily="34" charset="0"/>
                <a:ea typeface="ＭＳ Ｐゴシック" charset="0"/>
                <a:cs typeface="ＭＳ Ｐゴシック" charset="0"/>
              </a:rPr>
              <a:t>Talk track:</a:t>
            </a:r>
          </a:p>
          <a:p>
            <a:pPr marL="171450" indent="-171450">
              <a:buFont typeface="Arial" panose="020B0604020202020204" pitchFamily="34" charset="0"/>
              <a:buChar char="•"/>
            </a:pPr>
            <a:r>
              <a:rPr lang="en-US" sz="900" dirty="0" smtClean="0"/>
              <a:t>We understand that there is a lot of competition when you consider all of the productivity, app, and platform players out there.</a:t>
            </a:r>
            <a:r>
              <a:rPr lang="en-US" sz="900" baseline="0" dirty="0" smtClean="0"/>
              <a:t> </a:t>
            </a:r>
          </a:p>
          <a:p>
            <a:pPr marL="171450" indent="-171450">
              <a:buFont typeface="Arial" panose="020B0604020202020204" pitchFamily="34" charset="0"/>
              <a:buChar char="•"/>
            </a:pPr>
            <a:r>
              <a:rPr lang="en-US" sz="900" baseline="0" dirty="0" smtClean="0"/>
              <a:t>We looked hard at what makes Microsoft unique in this space and asked customers, partners, analysts, and our people, “what are our points of differentiation? What helps set us apart from the rest?” Hard questions. Soul-searching questions to find the core of what makes is valuable to you.</a:t>
            </a:r>
          </a:p>
          <a:p>
            <a:pPr marL="171450" indent="-171450">
              <a:buFont typeface="Arial" panose="020B0604020202020204" pitchFamily="34" charset="0"/>
              <a:buChar char="•"/>
            </a:pPr>
            <a:r>
              <a:rPr lang="en-US" sz="900" baseline="0" dirty="0" smtClean="0"/>
              <a:t>The big answer that came back was interesting: no other company has the complete and flexible suite of capabilities like Microsoft and the experience to back it up. Some companies have great productivity capabilities but don’t have business apps or platform experience. Some companies have great platform expertise but no productivity or apps.</a:t>
            </a:r>
          </a:p>
          <a:p>
            <a:pPr marL="171450" indent="-171450">
              <a:buFont typeface="Arial" panose="020B0604020202020204" pitchFamily="34" charset="0"/>
              <a:buChar char="•"/>
            </a:pPr>
            <a:r>
              <a:rPr lang="en-US" sz="900" baseline="0" dirty="0" smtClean="0"/>
              <a:t>A recent IDC report says that 67 percent of customers expect to purchase multiple services from a single Cloud vendor. That means that cloud vendors that provide options and multiple services have a decent shot of getting more business. I know you don’t particular care about that – but it further validated our approach. We want to give you options, choice, flexibility, and back it up with rock-solid performance and security. That’s what Microsoft has been all about since the beginning. </a:t>
            </a:r>
          </a:p>
          <a:p>
            <a:pPr marL="171450" indent="-171450">
              <a:buFont typeface="Arial" panose="020B0604020202020204" pitchFamily="34" charset="0"/>
              <a:buChar char="•"/>
            </a:pPr>
            <a:r>
              <a:rPr lang="en-US" sz="900" baseline="0" dirty="0" smtClean="0"/>
              <a:t>Let’s take a moment to look at the five things that make the Microsoft Cloud different, things you should be considering when you’re selecting a cloud vendor.</a:t>
            </a:r>
          </a:p>
          <a:p>
            <a:pPr marL="171450" indent="-171450">
              <a:buFont typeface="Arial" panose="020B0604020202020204" pitchFamily="34" charset="0"/>
              <a:buChar char="•"/>
            </a:pPr>
            <a:r>
              <a:rPr lang="en-US" sz="900" b="1" baseline="0" dirty="0" smtClean="0"/>
              <a:t>Global scale</a:t>
            </a:r>
            <a:r>
              <a:rPr lang="en-US" sz="900" baseline="0" dirty="0" smtClean="0"/>
              <a:t>: We provide the worldwide reach and </a:t>
            </a:r>
            <a:r>
              <a:rPr lang="en-US" sz="900" baseline="0" dirty="0" err="1" smtClean="0"/>
              <a:t>hyperscale</a:t>
            </a:r>
            <a:r>
              <a:rPr lang="en-US" sz="900" baseline="0" dirty="0" smtClean="0"/>
              <a:t> needed to break the cloud entry barrier giving you better economics, business agility, and availability. This is all of our experience running some of the largest cloud services in the world. You get to benefit from all of that knowledge and our global platform. When you’re ready to scale, we’re ready.</a:t>
            </a:r>
          </a:p>
          <a:p>
            <a:pPr marL="171450" indent="-171450">
              <a:buFont typeface="Arial" panose="020B0604020202020204" pitchFamily="34" charset="0"/>
              <a:buChar char="•"/>
            </a:pPr>
            <a:r>
              <a:rPr lang="en-US" sz="900" b="1" baseline="0" dirty="0" smtClean="0"/>
              <a:t>Enterprise-grade</a:t>
            </a:r>
            <a:r>
              <a:rPr lang="en-US" sz="900" baseline="0" dirty="0" smtClean="0"/>
              <a:t>: We have proven enterprise experience coupled with security and compliance investments, giving you the confidence that your business demands. We’ve been working very hard for decades to become enterprise-grade, a badge of honor that we hold dear.</a:t>
            </a:r>
          </a:p>
          <a:p>
            <a:pPr marL="171450" indent="-171450">
              <a:buFont typeface="Arial" panose="020B0604020202020204" pitchFamily="34" charset="0"/>
              <a:buChar char="•"/>
            </a:pPr>
            <a:r>
              <a:rPr lang="en-US" sz="900" b="1" baseline="0" dirty="0" smtClean="0"/>
              <a:t>Comprehensive</a:t>
            </a:r>
            <a:r>
              <a:rPr lang="en-US" sz="900" baseline="0" dirty="0" smtClean="0"/>
              <a:t>: We offer an unmatched breadth of capabilities that provide IT simplification and the consistency essential for your business transformation. We make it easy to connect things through a unified identity and access management system enabling single-sign on to employees.</a:t>
            </a:r>
          </a:p>
          <a:p>
            <a:pPr marL="171450" indent="-171450">
              <a:buFont typeface="Arial" panose="020B0604020202020204" pitchFamily="34" charset="0"/>
              <a:buChar char="•"/>
            </a:pPr>
            <a:r>
              <a:rPr lang="en-US" sz="900" b="1" baseline="0" dirty="0" smtClean="0"/>
              <a:t>Hybrid cloud: </a:t>
            </a:r>
            <a:r>
              <a:rPr lang="en-US" sz="900" baseline="0" dirty="0" smtClean="0"/>
              <a:t>This is the big one. We believe it’s critical that we provide flexible cloud services, scalability, and capacity that increase the value of existing technology investments to best fit your business needs. We understand that you can’t start over in the cloud overnight. You need flexibility when it comes to managing and making best use of existing on-premises investments, providing a path to the cloud, and for all of your cloud needs.</a:t>
            </a:r>
          </a:p>
          <a:p>
            <a:pPr marL="171450" indent="-171450">
              <a:buFont typeface="Arial" panose="020B0604020202020204" pitchFamily="34" charset="0"/>
              <a:buChar char="•"/>
            </a:pPr>
            <a:r>
              <a:rPr lang="en-US" sz="900" b="1" baseline="0" dirty="0" smtClean="0"/>
              <a:t>People-centered experiences</a:t>
            </a:r>
            <a:r>
              <a:rPr lang="en-US" sz="900" baseline="0" dirty="0" smtClean="0"/>
              <a:t>: We’re committed to providing the experiences that end users want, with the control IT needs, designed to produce higher productivity and extend skillsets to cloud for innovation with minimal training costs. With Office, Dynamics, and Azure all working together, your people will be productive and delighted by the integrated experiences that just work. </a:t>
            </a:r>
          </a:p>
          <a:p>
            <a:pPr marL="0" indent="0">
              <a:buFont typeface="Arial" panose="020B0604020202020204" pitchFamily="34" charset="0"/>
              <a:buNone/>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32AF0-5D7B-4E08-85BE-C1C1F1ABCEE0}" type="datetime1">
              <a:rPr lang="en-US">
                <a:solidFill>
                  <a:prstClr val="black"/>
                </a:solidFill>
              </a:rPr>
              <a:pPr/>
              <a:t>3/19/2015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0373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92500" lnSpcReduction="10000"/>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goal of slide: </a:t>
            </a:r>
            <a:r>
              <a:rPr lang="en-US" sz="1200" kern="1200" baseline="0" dirty="0" smtClean="0">
                <a:solidFill>
                  <a:schemeClr val="tx1"/>
                </a:solidFill>
                <a:effectLst/>
                <a:latin typeface="Segoe UI Light" pitchFamily="34" charset="0"/>
                <a:ea typeface="ＭＳ Ｐゴシック" charset="0"/>
                <a:cs typeface="ＭＳ Ｐゴシック" charset="0"/>
              </a:rPr>
              <a:t>highlight our global scale.</a:t>
            </a:r>
          </a:p>
          <a:p>
            <a:pPr lvl="0"/>
            <a:endParaRPr lang="en-US" sz="1200"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Talk track:</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Let’s take a moment to drill into each of the five differentiators. First up is our global scale.</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Over the last few years we’ve truly delivered a huge infrastructure to enable us to grow our services at scale around the globe. It is really key for us to make smart investments around the world to deliver services in a resilient and reliable fashion.</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Let’s pause for a second to take in the numbers: one million (and growing) servers across over 100 datacenters located in 40 countries.</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This network powers our first-party applications—we are committed by service level agreements to ensure great experiences and uptime.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Imagine what it would take for your business to have this level of infrastructure. What if you wanted to expand into a new region of the globe? How much work does that represent in terms of building the technology infrastructure to support? We’ve taken away all of the pain and expense through the datacenter investments we’ve made.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This is the power of the Microsoft Cloud: you get access to world-class global resources to grow your business.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Example: in just a few years Office 365 became the most subscribed cloud service in the world. It scaled from almost nothing to one of the biggest and continues to grow. This is how we can help you.</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A lot of people ask, “what goes into site selection at Microsoft and how do we decide where to place our datacenter investments?”  There are over 35 factors in our site selection criteria.  But really, the top elements are around proximity to customers and energy and fiber infrastructure, ensuring that we have the capacity and the growth platforms to be able to grow our services.</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9689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32195"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Key goal of slide: </a:t>
            </a:r>
          </a:p>
          <a:p>
            <a:pPr marL="171450" indent="-171450">
              <a:buFont typeface="Arial" panose="020B0604020202020204" pitchFamily="34" charset="0"/>
              <a:buChar char="•"/>
            </a:pPr>
            <a:r>
              <a:rPr lang="en-US" dirty="0" smtClean="0"/>
              <a:t>As we think about Azure services for IoT, there are a collection of capabilities involved.</a:t>
            </a:r>
          </a:p>
          <a:p>
            <a:pPr marL="171450" indent="-171450">
              <a:buFont typeface="Arial" panose="020B0604020202020204" pitchFamily="34" charset="0"/>
              <a:buChar char="•"/>
            </a:pPr>
            <a:r>
              <a:rPr lang="en-US" dirty="0" smtClean="0"/>
              <a:t>First</a:t>
            </a:r>
            <a:r>
              <a:rPr lang="en-US" baseline="0" dirty="0" smtClean="0"/>
              <a:t> there are</a:t>
            </a:r>
            <a:r>
              <a:rPr lang="en-US" b="1" baseline="0" dirty="0" smtClean="0"/>
              <a:t> Producers</a:t>
            </a:r>
            <a:r>
              <a:rPr lang="en-US" baseline="0" dirty="0" smtClean="0"/>
              <a:t>.  These can be basic sensors, small form factor devices, traditional computer systems, or even complex assets made up of a number of data sources.</a:t>
            </a:r>
          </a:p>
          <a:p>
            <a:pPr marL="171450" indent="-171450">
              <a:buFont typeface="Arial" panose="020B0604020202020204" pitchFamily="34" charset="0"/>
              <a:buChar char="•"/>
            </a:pPr>
            <a:r>
              <a:rPr lang="en-US" baseline="0" dirty="0" smtClean="0"/>
              <a:t>Next we have the </a:t>
            </a:r>
            <a:r>
              <a:rPr lang="en-US" b="1" baseline="0" dirty="0" smtClean="0"/>
              <a:t>Data Transport </a:t>
            </a:r>
            <a:r>
              <a:rPr lang="en-US" baseline="0" dirty="0" smtClean="0"/>
              <a:t>capabilities on the ingress level within and around Azure.  The primary destination is Service Bus Event Hubs, but this relies on client agent technology either at the edge device level or within a field or cloud gateway. We also have capabilities for other external data sources o provide data (</a:t>
            </a:r>
            <a:r>
              <a:rPr lang="en-US" baseline="0" dirty="0" err="1" smtClean="0"/>
              <a:t>eg</a:t>
            </a:r>
            <a:r>
              <a:rPr lang="en-US" baseline="0" dirty="0" smtClean="0"/>
              <a:t>: TKA, LU)</a:t>
            </a:r>
          </a:p>
          <a:p>
            <a:pPr marL="171450" indent="-171450">
              <a:buFont typeface="Arial" panose="020B0604020202020204" pitchFamily="34" charset="0"/>
              <a:buChar char="•"/>
            </a:pPr>
            <a:r>
              <a:rPr lang="en-US" baseline="0" dirty="0" smtClean="0"/>
              <a:t>As data is </a:t>
            </a:r>
            <a:r>
              <a:rPr lang="en-US" baseline="0" dirty="0" err="1" smtClean="0"/>
              <a:t>ingressed</a:t>
            </a:r>
            <a:r>
              <a:rPr lang="en-US" baseline="0" dirty="0" smtClean="0"/>
              <a:t> to Azure, there are various </a:t>
            </a:r>
            <a:r>
              <a:rPr lang="en-US" b="1" baseline="0" dirty="0" smtClean="0"/>
              <a:t>Storage</a:t>
            </a:r>
            <a:r>
              <a:rPr lang="en-US" baseline="0" dirty="0" smtClean="0"/>
              <a:t> options there can be a number of destinations engaged.  Traditional database technology, table or blob, or even more complex destinations like Document DB are possible.  External or third party technologies can also be used.  This is where the flexibility and agility of a platform shows its strength,  This is where analysts like Gartner are forming opinions about just how robust our platform can be.</a:t>
            </a:r>
          </a:p>
          <a:p>
            <a:pPr marL="171450" indent="-171450">
              <a:buFont typeface="Arial" panose="020B0604020202020204" pitchFamily="34" charset="0"/>
              <a:buChar char="•"/>
            </a:pPr>
            <a:r>
              <a:rPr lang="en-US" baseline="0" dirty="0" smtClean="0"/>
              <a:t>As this data is processed in Azure, there are a number of capabilities that can be utilized.  Machine Learning, HD Insight, Stream Analytics are examples of tools that can </a:t>
            </a:r>
            <a:r>
              <a:rPr lang="en-US" b="1" baseline="0" dirty="0" smtClean="0"/>
              <a:t>process</a:t>
            </a:r>
            <a:r>
              <a:rPr lang="en-US" baseline="0" dirty="0" smtClean="0"/>
              <a:t> the data in various ways.</a:t>
            </a:r>
          </a:p>
          <a:p>
            <a:pPr marL="171450" indent="-171450">
              <a:buFont typeface="Arial" panose="020B0604020202020204" pitchFamily="34" charset="0"/>
              <a:buChar char="•"/>
            </a:pPr>
            <a:r>
              <a:rPr lang="en-US" baseline="0" dirty="0" smtClean="0"/>
              <a:t>Finally the concept of </a:t>
            </a:r>
            <a:r>
              <a:rPr lang="en-US" b="1" baseline="0" dirty="0" smtClean="0"/>
              <a:t>data presentation </a:t>
            </a:r>
            <a:r>
              <a:rPr lang="en-US" baseline="0" dirty="0" smtClean="0"/>
              <a:t>uses Azure services. Data may populate a LOB portal, be pushed to apps, or presented in analytics and productivity tools.  These are all ways that the data gets out of these architecture points to allow organizations to use analysis to change / transform their business.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smtClean="0"/>
              <a:t>Through all of these areas,</a:t>
            </a:r>
            <a:r>
              <a:rPr lang="en-US" baseline="0" dirty="0" smtClean="0"/>
              <a:t> there is the possibility of utilizing existing investments either within your Azure environment, or elsewhere.  </a:t>
            </a: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125347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2095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3862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11:45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99292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df"/><Relationship Id="rId7"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df"/><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0.bin"/><Relationship Id="rId4" Type="http://schemas.openxmlformats.org/officeDocument/2006/relationships/image" Target="../media/image46.png"/></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36.emf"/><Relationship Id="rId5" Type="http://schemas.openxmlformats.org/officeDocument/2006/relationships/oleObject" Target="../embeddings/oleObject11.bin"/><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oleObject" Target="../embeddings/oleObject13.bin"/><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2.vml"/><Relationship Id="rId5" Type="http://schemas.openxmlformats.org/officeDocument/2006/relationships/image" Target="../media/image36.emf"/><Relationship Id="rId4" Type="http://schemas.openxmlformats.org/officeDocument/2006/relationships/oleObject" Target="../embeddings/oleObject14.bin"/></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36.emf"/><Relationship Id="rId4" Type="http://schemas.openxmlformats.org/officeDocument/2006/relationships/oleObject" Target="../embeddings/oleObject15.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8.jpeg"/><Relationship Id="rId1" Type="http://schemas.openxmlformats.org/officeDocument/2006/relationships/slideMaster" Target="../slideMasters/slideMaster7.xml"/><Relationship Id="rId4" Type="http://schemas.openxmlformats.org/officeDocument/2006/relationships/image" Target="../media/image13.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df"/><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d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d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pdf"/><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df"/><Relationship Id="rId11" Type="http://schemas.openxmlformats.org/officeDocument/2006/relationships/image" Target="../media/image2.pdf"/><Relationship Id="rId5" Type="http://schemas.openxmlformats.org/officeDocument/2006/relationships/image" Target="../media/image8.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4.bin"/><Relationship Id="rId4"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oleObject" Target="../embeddings/oleObject5.bin"/><Relationship Id="rId4" Type="http://schemas.openxmlformats.org/officeDocument/2006/relationships/image" Target="../media/image42.png"/></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6.emf"/><Relationship Id="rId5" Type="http://schemas.openxmlformats.org/officeDocument/2006/relationships/oleObject" Target="../embeddings/oleObject6.bin"/><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6.emf"/><Relationship Id="rId5" Type="http://schemas.openxmlformats.org/officeDocument/2006/relationships/oleObject" Target="../embeddings/oleObject7.bin"/><Relationship Id="rId4" Type="http://schemas.openxmlformats.org/officeDocument/2006/relationships/image" Target="../media/image40.png"/></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36.emf"/><Relationship Id="rId5" Type="http://schemas.openxmlformats.org/officeDocument/2006/relationships/oleObject" Target="../embeddings/oleObject8.bin"/><Relationship Id="rId4" Type="http://schemas.openxmlformats.org/officeDocument/2006/relationships/image" Target="../media/image44.png"/></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36.emf"/><Relationship Id="rId5" Type="http://schemas.openxmlformats.org/officeDocument/2006/relationships/oleObject" Target="../embeddings/oleObject9.bin"/><Relationship Id="rId4"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7" name="Rectangle 26"/>
          <p:cNvSpPr>
            <a:spLocks/>
          </p:cNvSpPr>
          <p:nvPr userDrawn="1"/>
        </p:nvSpPr>
        <p:spPr>
          <a:xfrm>
            <a:off x="-9144" y="3543300"/>
            <a:ext cx="9153144" cy="16002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6" name="Picture 15"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229744" y="246246"/>
            <a:ext cx="635268" cy="1005840"/>
          </a:xfrm>
          <a:prstGeom prst="rect">
            <a:avLst/>
          </a:prstGeom>
        </p:spPr>
      </p:pic>
      <p:sp>
        <p:nvSpPr>
          <p:cNvPr id="6" name="Text Box 3"/>
          <p:cNvSpPr txBox="1">
            <a:spLocks noChangeArrowheads="1"/>
          </p:cNvSpPr>
          <p:nvPr userDrawn="1"/>
        </p:nvSpPr>
        <p:spPr bwMode="blackWhite">
          <a:xfrm>
            <a:off x="97972" y="1332483"/>
            <a:ext cx="964346" cy="77199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000" dirty="0" smtClean="0">
                <a:solidFill>
                  <a:schemeClr val="bg1"/>
                </a:solidFill>
                <a:latin typeface="Segoe UI Light"/>
                <a:cs typeface="Segoe UI Light"/>
              </a:rPr>
              <a:t>Des experts </a:t>
            </a:r>
            <a:r>
              <a:rPr lang="en-US" sz="1000" dirty="0" err="1" smtClean="0">
                <a:solidFill>
                  <a:schemeClr val="bg1"/>
                </a:solidFill>
                <a:latin typeface="Segoe UI Light"/>
                <a:cs typeface="Segoe UI Light"/>
              </a:rPr>
              <a:t>Indépendants</a:t>
            </a:r>
            <a:r>
              <a:rPr lang="en-US" sz="1000" dirty="0" smtClean="0">
                <a:solidFill>
                  <a:schemeClr val="bg1"/>
                </a:solidFill>
                <a:latin typeface="Segoe UI Light"/>
                <a:cs typeface="Segoe UI Light"/>
              </a:rPr>
              <a:t>.</a:t>
            </a:r>
          </a:p>
          <a:p>
            <a:pPr defTabSz="914099" eaLnBrk="0" hangingPunct="0">
              <a:spcBef>
                <a:spcPts val="500"/>
              </a:spcBef>
            </a:pPr>
            <a:r>
              <a:rPr lang="en-US" sz="1000" dirty="0" smtClean="0">
                <a:solidFill>
                  <a:schemeClr val="bg1"/>
                </a:solidFill>
                <a:latin typeface="Segoe UI Light"/>
                <a:cs typeface="Segoe UI Light"/>
              </a:rPr>
              <a:t>Des </a:t>
            </a:r>
            <a:r>
              <a:rPr lang="en-US" sz="1000" dirty="0" err="1" smtClean="0">
                <a:solidFill>
                  <a:schemeClr val="bg1"/>
                </a:solidFill>
                <a:latin typeface="Segoe UI Light"/>
                <a:cs typeface="Segoe UI Light"/>
              </a:rPr>
              <a:t>réponses</a:t>
            </a:r>
            <a:r>
              <a:rPr lang="en-US" sz="1000" dirty="0" smtClean="0">
                <a:solidFill>
                  <a:schemeClr val="bg1"/>
                </a:solidFill>
                <a:latin typeface="Segoe UI Light"/>
                <a:cs typeface="Segoe UI Light"/>
              </a:rPr>
              <a:t> </a:t>
            </a:r>
            <a:r>
              <a:rPr lang="en-US" sz="1000" dirty="0" err="1" smtClean="0">
                <a:solidFill>
                  <a:schemeClr val="bg1"/>
                </a:solidFill>
                <a:latin typeface="Segoe UI Light"/>
                <a:cs typeface="Segoe UI Light"/>
              </a:rPr>
              <a:t>pratiques</a:t>
            </a:r>
            <a:r>
              <a:rPr lang="en-US" sz="1000" dirty="0" smtClean="0">
                <a:solidFill>
                  <a:schemeClr val="bg1"/>
                </a:solidFill>
                <a:latin typeface="Segoe UI Light"/>
                <a:cs typeface="Segoe UI Light"/>
              </a:rPr>
              <a:t>. </a:t>
            </a:r>
            <a:endParaRPr lang="en-US" sz="1000" dirty="0">
              <a:solidFill>
                <a:schemeClr val="bg1"/>
              </a:solidFill>
              <a:latin typeface="Segoe UI Light"/>
              <a:cs typeface="Segoe UI Light"/>
            </a:endParaRPr>
          </a:p>
        </p:txBody>
      </p:sp>
      <p:pic>
        <p:nvPicPr>
          <p:cNvPr id="10" name="Picture 9"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8002443" y="4673806"/>
            <a:ext cx="1022096" cy="375920"/>
          </a:xfrm>
          <a:prstGeom prst="rect">
            <a:avLst/>
          </a:prstGeom>
        </p:spPr>
      </p:pic>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1557" y="0"/>
            <a:ext cx="8002443" cy="3712071"/>
          </a:xfrm>
          <a:prstGeom prst="rect">
            <a:avLst/>
          </a:prstGeom>
        </p:spPr>
      </p:pic>
      <p:sp>
        <p:nvSpPr>
          <p:cNvPr id="8" name="Text Box 3"/>
          <p:cNvSpPr txBox="1">
            <a:spLocks noChangeArrowheads="1"/>
          </p:cNvSpPr>
          <p:nvPr userDrawn="1"/>
        </p:nvSpPr>
        <p:spPr bwMode="blackWhite">
          <a:xfrm>
            <a:off x="65205" y="2695077"/>
            <a:ext cx="964346" cy="58476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600" baseline="0" dirty="0" smtClean="0">
                <a:solidFill>
                  <a:schemeClr val="bg1"/>
                </a:solidFill>
                <a:latin typeface="Segoe UI Light"/>
                <a:cs typeface="Segoe UI Light"/>
              </a:rPr>
              <a:t>Regional Director</a:t>
            </a:r>
            <a:r>
              <a:rPr lang="en-US" sz="1600" dirty="0" smtClean="0">
                <a:solidFill>
                  <a:schemeClr val="bg1"/>
                </a:solidFill>
                <a:latin typeface="Segoe UI Light"/>
                <a:cs typeface="Segoe UI Light"/>
              </a:rPr>
              <a:t> </a:t>
            </a:r>
            <a:endParaRPr lang="en-US" sz="1600" dirty="0">
              <a:solidFill>
                <a:schemeClr val="bg1"/>
              </a:solidFill>
              <a:latin typeface="Segoe UI Light"/>
              <a:cs typeface="Segoe UI Light"/>
            </a:endParaRPr>
          </a:p>
        </p:txBody>
      </p:sp>
      <p:pic>
        <p:nvPicPr>
          <p:cNvPr id="4" name="Picture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972" y="3868703"/>
            <a:ext cx="2490221" cy="17678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a:prstGeom prst="rect">
            <a:avLst/>
          </a:prstGeo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a:prstGeom prst="rect">
            <a:avLst/>
          </a:prstGeo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1"/>
            <a:r>
              <a:rPr lang="en-US" dirty="0" smtClean="0"/>
              <a:t>Second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3/19/2015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036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0"/>
            <a:ext cx="9143999" cy="515975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921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 y="1717569"/>
            <a:ext cx="523187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526080"/>
            <a:ext cx="4614274" cy="1246495"/>
          </a:xfrm>
          <a:prstGeom prst="rect">
            <a:avLst/>
          </a:prstGeom>
        </p:spPr>
        <p:txBody>
          <a:bodyPr wrap="square" lIns="146304" tIns="0" rIns="146304" bIns="0" anchor="ctr" anchorCtr="0">
            <a:spAutoFit/>
          </a:bodyPr>
          <a:lstStyle>
            <a:lvl1pPr>
              <a:lnSpc>
                <a:spcPct val="90000"/>
              </a:lnSpc>
              <a:spcBef>
                <a:spcPts val="0"/>
              </a:spcBef>
              <a:defRPr sz="449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55044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3978"/>
            <a:ext cx="9144000" cy="514615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102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4140" y="2023621"/>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769807"/>
            <a:ext cx="5468725"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06346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112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26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6"/>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137174444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391008" y="1028700"/>
            <a:ext cx="8403239" cy="1076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248190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183373"/>
            <a:ext cx="8228900" cy="507868"/>
          </a:xfrm>
        </p:spPr>
        <p:txBody>
          <a:bodyPr/>
          <a:lstStyle>
            <a:lvl1pPr>
              <a:defRPr sz="3300"/>
            </a:lvl1pPr>
          </a:lstStyle>
          <a:p>
            <a:r>
              <a:rPr lang="en-US" smtClean="0"/>
              <a:t>Click to edit Master title style</a:t>
            </a:r>
            <a:endParaRPr lang="en-US" dirty="0"/>
          </a:p>
        </p:txBody>
      </p:sp>
      <p:graphicFrame>
        <p:nvGraphicFramePr>
          <p:cNvPr id="3" name="Object 2" hidden="1"/>
          <p:cNvGraphicFramePr>
            <a:graphicFrameLocks noChangeAspect="1"/>
          </p:cNvGraphicFramePr>
          <p:nvPr>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22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323189337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3200046" y="1028701"/>
            <a:ext cx="5544993" cy="1191095"/>
          </a:xfrm>
        </p:spPr>
        <p:txBody>
          <a:bodyPr rIns="91440"/>
          <a:lstStyle>
            <a:lvl1pPr marL="0" indent="0">
              <a:spcBef>
                <a:spcPts val="1350"/>
              </a:spcBef>
              <a:buFont typeface="Arial" pitchFamily="34" charset="0"/>
              <a:buNone/>
              <a:defRPr lang="en-US" sz="2400" kern="4000" spc="-75"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191" indent="0">
              <a:spcBef>
                <a:spcPts val="375"/>
              </a:spcBef>
              <a:buFont typeface="Arial" pitchFamily="34" charset="0"/>
              <a:buNone/>
              <a:tabLst/>
              <a:defRPr lang="en-US" sz="135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375"/>
              </a:spcBef>
              <a:buFont typeface="Arial" pitchFamily="34" charset="0"/>
              <a:buNone/>
              <a:defRPr sz="105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375"/>
              </a:spcBef>
              <a:buFont typeface="Arial" pitchFamily="34" charset="0"/>
              <a:buNone/>
              <a:defRPr sz="825">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375"/>
              </a:spcBef>
              <a:buFont typeface="Arial" pitchFamily="34" charset="0"/>
              <a:buNone/>
              <a:defRPr sz="825">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51448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514489" rtl="0" eaLnBrk="1" latinLnBrk="0" hangingPunct="1">
              <a:lnSpc>
                <a:spcPct val="90000"/>
              </a:lnSpc>
              <a:spcBef>
                <a:spcPct val="20000"/>
              </a:spcBef>
              <a:buSzPct val="90000"/>
              <a:buFont typeface="Arial" pitchFamily="34" charset="0"/>
              <a:buNone/>
            </a:pPr>
            <a:r>
              <a:rPr lang="en-US" smtClean="0"/>
              <a:t>Second level</a:t>
            </a:r>
          </a:p>
          <a:p>
            <a:pPr marL="0" lvl="2" indent="0" algn="l" defTabSz="514489" rtl="0" eaLnBrk="1" latinLnBrk="0" hangingPunct="1">
              <a:lnSpc>
                <a:spcPct val="90000"/>
              </a:lnSpc>
              <a:spcBef>
                <a:spcPct val="20000"/>
              </a:spcBef>
              <a:buSzPct val="90000"/>
              <a:buFont typeface="Arial" pitchFamily="34" charset="0"/>
              <a:buNone/>
            </a:pPr>
            <a:r>
              <a:rPr lang="en-US" smtClean="0"/>
              <a:t>Third level</a:t>
            </a:r>
          </a:p>
          <a:p>
            <a:pPr marL="0" lvl="3" indent="0" algn="l" defTabSz="514489" rtl="0" eaLnBrk="1" latinLnBrk="0" hangingPunct="1">
              <a:lnSpc>
                <a:spcPct val="90000"/>
              </a:lnSpc>
              <a:spcBef>
                <a:spcPct val="20000"/>
              </a:spcBef>
              <a:buSzPct val="90000"/>
              <a:buFont typeface="Arial" pitchFamily="34" charset="0"/>
              <a:buNone/>
            </a:pPr>
            <a:r>
              <a:rPr lang="en-US" smtClean="0"/>
              <a:t>Fourth level</a:t>
            </a:r>
          </a:p>
          <a:p>
            <a:pPr marL="0" lvl="4" indent="0" algn="l" defTabSz="51448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3200045" y="146041"/>
            <a:ext cx="5553330" cy="507868"/>
          </a:xfrm>
        </p:spPr>
        <p:txBody>
          <a:bodyPr/>
          <a:lstStyle>
            <a:lvl1pPr>
              <a:defRPr lang="en-US" sz="3300" b="0" kern="1200" cap="none" spc="-75"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161883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smtClean="0"/>
              <a:t>Click to edit Master title style</a:t>
            </a:r>
            <a:endParaRPr lang="en-US" dirty="0"/>
          </a:p>
        </p:txBody>
      </p:sp>
    </p:spTree>
    <p:extLst>
      <p:ext uri="{BB962C8B-B14F-4D97-AF65-F5344CB8AC3E}">
        <p14:creationId xmlns:p14="http://schemas.microsoft.com/office/powerpoint/2010/main" val="354774640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891883"/>
            <a:ext cx="8741880" cy="1514126"/>
          </a:xfrm>
        </p:spPr>
        <p:txBody>
          <a:bodyPr/>
          <a:lstStyle>
            <a:lvl1pPr marL="0" indent="0">
              <a:buNone/>
              <a:defRPr/>
            </a:lvl1pPr>
            <a:lvl2pPr marL="21007" indent="0">
              <a:buNone/>
              <a:defRPr sz="1471"/>
            </a:lvl2pPr>
            <a:lvl3pPr marL="164556" indent="0">
              <a:buNone/>
              <a:defRPr sz="1471"/>
            </a:lvl3pPr>
            <a:lvl4pPr marL="350120" indent="0">
              <a:buNone/>
              <a:defRPr sz="1324"/>
            </a:lvl4pPr>
            <a:lvl5pPr marL="543851"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3140480"/>
      </p:ext>
    </p:extLst>
  </p:cSld>
  <p:clrMapOvr>
    <a:masterClrMapping/>
  </p:clrMapOvr>
  <p:transition>
    <p:fade/>
  </p:transition>
  <p:timing>
    <p:tnLst>
      <p:par>
        <p:cTn id="1" dur="indefinite" restart="never" nodeType="tmRoot"/>
      </p:par>
    </p:tnLst>
  </p:timing>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defTabSz="685607"/>
            <a:fld id="{4CED8391-71CF-4FD3-A093-40D26DE2D47C}" type="slidenum">
              <a:rPr lang="en-US" smtClean="0">
                <a:solidFill>
                  <a:srgbClr val="00188F"/>
                </a:solidFill>
              </a:rPr>
              <a:pPr defTabSz="685607"/>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288131" y="885832"/>
            <a:ext cx="8426054" cy="1375754"/>
          </a:xfrm>
        </p:spPr>
        <p:txBody>
          <a:bodyPr/>
          <a:lstStyle>
            <a:lvl2pPr>
              <a:spcBef>
                <a:spcPts val="45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325497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331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5" name="Title 4"/>
          <p:cNvSpPr>
            <a:spLocks noGrp="1"/>
          </p:cNvSpPr>
          <p:nvPr>
            <p:ph type="title"/>
          </p:nvPr>
        </p:nvSpPr>
        <p:spPr>
          <a:xfrm>
            <a:off x="342900" y="189162"/>
            <a:ext cx="8228900" cy="588494"/>
          </a:xfrm>
        </p:spPr>
        <p:txBody>
          <a:bodyPr anchor="t"/>
          <a:lstStyle>
            <a:lvl1pPr>
              <a:defRPr sz="3824">
                <a:solidFill>
                  <a:schemeClr val="tx2"/>
                </a:solidFill>
              </a:defRPr>
            </a:lvl1pPr>
          </a:lstStyle>
          <a:p>
            <a:r>
              <a:rPr lang="en-US" dirty="0" smtClean="0"/>
              <a:t>Click to edit Master title style</a:t>
            </a:r>
            <a:endParaRPr lang="en-IN" dirty="0"/>
          </a:p>
        </p:txBody>
      </p:sp>
    </p:spTree>
    <p:extLst>
      <p:ext uri="{BB962C8B-B14F-4D97-AF65-F5344CB8AC3E}">
        <p14:creationId xmlns:p14="http://schemas.microsoft.com/office/powerpoint/2010/main" val="33700128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014633752"/>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1214" name="Rectangle 1213"/>
          <p:cNvSpPr/>
          <p:nvPr userDrawn="1"/>
        </p:nvSpPr>
        <p:spPr bwMode="auto">
          <a:xfrm>
            <a:off x="-26160" y="0"/>
            <a:ext cx="9170162" cy="51435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336439" y="352550"/>
            <a:ext cx="941246" cy="201851"/>
          </a:xfrm>
          <a:prstGeom prst="rect">
            <a:avLst/>
          </a:prstGeom>
        </p:spPr>
      </p:pic>
      <p:grpSp>
        <p:nvGrpSpPr>
          <p:cNvPr id="6" name="Group 5"/>
          <p:cNvGrpSpPr/>
          <p:nvPr userDrawn="1"/>
        </p:nvGrpSpPr>
        <p:grpSpPr>
          <a:xfrm>
            <a:off x="4235841" y="352551"/>
            <a:ext cx="4572000" cy="2267710"/>
            <a:chOff x="5761038" y="479425"/>
            <a:chExt cx="6218237" cy="3083806"/>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1620440"/>
            </a:xfrm>
            <a:prstGeom prst="rect">
              <a:avLst/>
            </a:prstGeom>
            <a:noFill/>
          </p:spPr>
          <p:txBody>
            <a:bodyPr wrap="square" lIns="182880" tIns="146304" rIns="182880" bIns="146304" rtlCol="0">
              <a:spAutoFit/>
            </a:bodyPr>
            <a:lstStyle/>
            <a:p>
              <a:pPr defTabSz="685845">
                <a:lnSpc>
                  <a:spcPct val="90000"/>
                </a:lnSpc>
                <a:spcAft>
                  <a:spcPts val="441"/>
                </a:spcAft>
              </a:pPr>
              <a:r>
                <a:rPr lang="en-US" sz="3235" spc="-110" dirty="0" smtClean="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2496493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8" name="Rectangle 7"/>
          <p:cNvSpPr/>
          <p:nvPr userDrawn="1"/>
        </p:nvSpPr>
        <p:spPr bwMode="auto">
          <a:xfrm>
            <a:off x="-26160" y="-33271"/>
            <a:ext cx="9205304" cy="5176771"/>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336439" y="352550"/>
            <a:ext cx="941246" cy="201851"/>
          </a:xfrm>
          <a:prstGeom prst="rect">
            <a:avLst/>
          </a:prstGeom>
        </p:spPr>
      </p:pic>
      <p:sp>
        <p:nvSpPr>
          <p:cNvPr id="2" name="Rectangle 1"/>
          <p:cNvSpPr/>
          <p:nvPr userDrawn="1"/>
        </p:nvSpPr>
        <p:spPr bwMode="auto">
          <a:xfrm>
            <a:off x="4235841" y="890716"/>
            <a:ext cx="4706230" cy="269443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4235888" y="890726"/>
            <a:ext cx="4707398"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4234673" y="2240323"/>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117956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678487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049014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8516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039519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1879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37606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946563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40490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1214" name="Rectangle 1213"/>
          <p:cNvSpPr/>
          <p:nvPr userDrawn="1"/>
        </p:nvSpPr>
        <p:spPr bwMode="auto">
          <a:xfrm>
            <a:off x="-26160" y="0"/>
            <a:ext cx="9170162" cy="51435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336439" y="352550"/>
            <a:ext cx="941246" cy="201851"/>
          </a:xfrm>
          <a:prstGeom prst="rect">
            <a:avLst/>
          </a:prstGeom>
        </p:spPr>
      </p:pic>
      <p:grpSp>
        <p:nvGrpSpPr>
          <p:cNvPr id="6" name="Group 5"/>
          <p:cNvGrpSpPr/>
          <p:nvPr userDrawn="1"/>
        </p:nvGrpSpPr>
        <p:grpSpPr>
          <a:xfrm>
            <a:off x="4235841" y="352551"/>
            <a:ext cx="4572000" cy="2267710"/>
            <a:chOff x="5761038" y="479425"/>
            <a:chExt cx="6218237" cy="3083806"/>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1620440"/>
            </a:xfrm>
            <a:prstGeom prst="rect">
              <a:avLst/>
            </a:prstGeom>
            <a:noFill/>
          </p:spPr>
          <p:txBody>
            <a:bodyPr wrap="square" lIns="182880" tIns="146304" rIns="182880" bIns="146304" rtlCol="0">
              <a:spAutoFit/>
            </a:bodyPr>
            <a:lstStyle/>
            <a:p>
              <a:pPr defTabSz="685845">
                <a:lnSpc>
                  <a:spcPct val="90000"/>
                </a:lnSpc>
                <a:spcAft>
                  <a:spcPts val="441"/>
                </a:spcAft>
              </a:pPr>
              <a:r>
                <a:rPr lang="en-US" sz="3235" spc="-110" dirty="0" smtClean="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337699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8447013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1535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376133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558205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430810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303789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5877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36751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7735553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68437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8" name="Rectangle 7"/>
          <p:cNvSpPr/>
          <p:nvPr userDrawn="1"/>
        </p:nvSpPr>
        <p:spPr bwMode="auto">
          <a:xfrm>
            <a:off x="-26160" y="-33271"/>
            <a:ext cx="9205304" cy="5176771"/>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336439" y="352550"/>
            <a:ext cx="941246" cy="201851"/>
          </a:xfrm>
          <a:prstGeom prst="rect">
            <a:avLst/>
          </a:prstGeom>
        </p:spPr>
      </p:pic>
      <p:sp>
        <p:nvSpPr>
          <p:cNvPr id="2" name="Rectangle 1"/>
          <p:cNvSpPr/>
          <p:nvPr userDrawn="1"/>
        </p:nvSpPr>
        <p:spPr bwMode="auto">
          <a:xfrm>
            <a:off x="4235841" y="890716"/>
            <a:ext cx="4706230" cy="269443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4235888" y="890726"/>
            <a:ext cx="4707398"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4234673" y="2240323"/>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138564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741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2315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967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302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456022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a:t>
            </a:r>
            <a:r>
              <a:rPr lang="en-US" sz="515" dirty="0" smtClean="0">
                <a:gradFill>
                  <a:gsLst>
                    <a:gs pos="0">
                      <a:srgbClr val="505050"/>
                    </a:gs>
                    <a:gs pos="100000">
                      <a:srgbClr val="505050"/>
                    </a:gs>
                  </a:gsLst>
                  <a:lin ang="5400000" scaled="0"/>
                </a:gradFill>
                <a:cs typeface="Segoe UI" pitchFamily="34" charset="0"/>
              </a:rPr>
              <a:t>2014 </a:t>
            </a:r>
            <a:r>
              <a:rPr lang="en-US" sz="515"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Tree>
    <p:extLst>
      <p:ext uri="{BB962C8B-B14F-4D97-AF65-F5344CB8AC3E}">
        <p14:creationId xmlns:p14="http://schemas.microsoft.com/office/powerpoint/2010/main" val="902142406"/>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a:t>
            </a:r>
            <a:r>
              <a:rPr lang="en-US" sz="515" dirty="0" smtClean="0">
                <a:gradFill>
                  <a:gsLst>
                    <a:gs pos="0">
                      <a:srgbClr val="FFFFFF"/>
                    </a:gs>
                    <a:gs pos="100000">
                      <a:srgbClr val="FFFFFF"/>
                    </a:gs>
                  </a:gsLst>
                  <a:lin ang="5400000" scaled="0"/>
                </a:gradFill>
                <a:cs typeface="Segoe UI" pitchFamily="34" charset="0"/>
              </a:rPr>
              <a:t>2015 </a:t>
            </a:r>
            <a:r>
              <a:rPr lang="en-US" sz="515"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2418734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310527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1" y="65627"/>
            <a:ext cx="8275875" cy="682518"/>
          </a:xfrm>
        </p:spPr>
        <p:txBody>
          <a:bodyPr lIns="0">
            <a:normAutofit/>
          </a:bodyPr>
          <a:lstStyle>
            <a:lvl1pPr algn="l">
              <a:defRPr sz="2799"/>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6" y="1130611"/>
            <a:ext cx="7179371" cy="185050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75747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102794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824040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553816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897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5213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7047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0" name="Text Box 3"/>
          <p:cNvSpPr txBox="1">
            <a:spLocks noChangeArrowheads="1"/>
          </p:cNvSpPr>
          <p:nvPr userDrawn="1"/>
        </p:nvSpPr>
        <p:spPr bwMode="blackWhite">
          <a:xfrm>
            <a:off x="2707229" y="4684764"/>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2691" y="4758654"/>
            <a:ext cx="2315410" cy="164374"/>
          </a:xfrm>
          <a:prstGeom prst="rect">
            <a:avLst/>
          </a:prstGeom>
        </p:spPr>
      </p:pic>
      <p:pic>
        <p:nvPicPr>
          <p:cNvPr id="12" name="Picture 11"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1866681" y="4614780"/>
            <a:ext cx="321348" cy="508799"/>
          </a:xfrm>
          <a:prstGeom prst="rect">
            <a:avLst/>
          </a:prstGeom>
        </p:spPr>
      </p:pic>
      <p:grpSp>
        <p:nvGrpSpPr>
          <p:cNvPr id="14" name="Group 13"/>
          <p:cNvGrpSpPr/>
          <p:nvPr userDrawn="1"/>
        </p:nvGrpSpPr>
        <p:grpSpPr>
          <a:xfrm>
            <a:off x="0" y="4585571"/>
            <a:ext cx="9153144" cy="548640"/>
            <a:chOff x="-4572" y="4594860"/>
            <a:chExt cx="9153144" cy="548640"/>
          </a:xfrm>
        </p:grpSpPr>
        <p:sp>
          <p:nvSpPr>
            <p:cNvPr id="16" name="Rectangle 1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TextBox 19"/>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3" name="Picture 22"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27" name="Picture 26"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016818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78418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4295069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047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2137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382144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21111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6941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4281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277181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ior2">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0" y="910096"/>
            <a:ext cx="9145784" cy="632176"/>
          </a:xfrm>
          <a:prstGeom prst="rect">
            <a:avLst/>
          </a:prstGeom>
        </p:spPr>
        <p:txBody>
          <a:bodyPr lIns="182880" t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Content Placeholder 2"/>
          <p:cNvSpPr>
            <a:spLocks noGrp="1"/>
          </p:cNvSpPr>
          <p:nvPr>
            <p:ph idx="1" hasCustomPrompt="1"/>
          </p:nvPr>
        </p:nvSpPr>
        <p:spPr>
          <a:xfrm>
            <a:off x="0" y="1544313"/>
            <a:ext cx="9144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6" name="Rectangle 15"/>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25" name="Group 24"/>
          <p:cNvGrpSpPr/>
          <p:nvPr userDrawn="1"/>
        </p:nvGrpSpPr>
        <p:grpSpPr>
          <a:xfrm>
            <a:off x="-4572" y="4594860"/>
            <a:ext cx="9153144" cy="548640"/>
            <a:chOff x="-4572" y="4594860"/>
            <a:chExt cx="9153144" cy="548640"/>
          </a:xfrm>
        </p:grpSpPr>
        <p:sp>
          <p:nvSpPr>
            <p:cNvPr id="26" name="Rectangle 2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TextBox 26"/>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8" name="Picture 27"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1"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4" name="Picture 13"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5307466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159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205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3370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4913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007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4967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a:t>
            </a:r>
            <a:r>
              <a:rPr lang="en-US" sz="515" dirty="0" smtClean="0">
                <a:gradFill>
                  <a:gsLst>
                    <a:gs pos="0">
                      <a:srgbClr val="505050"/>
                    </a:gs>
                    <a:gs pos="100000">
                      <a:srgbClr val="505050"/>
                    </a:gs>
                  </a:gsLst>
                  <a:lin ang="5400000" scaled="0"/>
                </a:gradFill>
                <a:cs typeface="Segoe UI" pitchFamily="34" charset="0"/>
              </a:rPr>
              <a:t>2014 </a:t>
            </a:r>
            <a:r>
              <a:rPr lang="en-US" sz="515"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Tree>
    <p:extLst>
      <p:ext uri="{BB962C8B-B14F-4D97-AF65-F5344CB8AC3E}">
        <p14:creationId xmlns:p14="http://schemas.microsoft.com/office/powerpoint/2010/main" val="183951728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a:t>
            </a:r>
            <a:r>
              <a:rPr lang="en-US" sz="515" dirty="0" smtClean="0">
                <a:gradFill>
                  <a:gsLst>
                    <a:gs pos="0">
                      <a:srgbClr val="FFFFFF"/>
                    </a:gs>
                    <a:gs pos="100000">
                      <a:srgbClr val="FFFFFF"/>
                    </a:gs>
                  </a:gsLst>
                  <a:lin ang="5400000" scaled="0"/>
                </a:gradFill>
                <a:cs typeface="Segoe UI" pitchFamily="34" charset="0"/>
              </a:rPr>
              <a:t>2015 </a:t>
            </a:r>
            <a:r>
              <a:rPr lang="en-US" sz="515"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40348563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929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ior3">
    <p:spTree>
      <p:nvGrpSpPr>
        <p:cNvPr id="1" name=""/>
        <p:cNvGrpSpPr/>
        <p:nvPr/>
      </p:nvGrpSpPr>
      <p:grpSpPr>
        <a:xfrm>
          <a:off x="0" y="0"/>
          <a:ext cx="0" cy="0"/>
          <a:chOff x="0" y="0"/>
          <a:chExt cx="0" cy="0"/>
        </a:xfrm>
      </p:grpSpPr>
      <p:sp>
        <p:nvSpPr>
          <p:cNvPr id="12" name="Content Placeholder 2"/>
          <p:cNvSpPr>
            <a:spLocks noGrp="1"/>
          </p:cNvSpPr>
          <p:nvPr>
            <p:ph idx="1" hasCustomPrompt="1"/>
          </p:nvPr>
        </p:nvSpPr>
        <p:spPr>
          <a:xfrm>
            <a:off x="0" y="909268"/>
            <a:ext cx="4572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5" name="Content Placeholder 2"/>
          <p:cNvSpPr>
            <a:spLocks noGrp="1"/>
          </p:cNvSpPr>
          <p:nvPr>
            <p:ph idx="10" hasCustomPrompt="1"/>
          </p:nvPr>
        </p:nvSpPr>
        <p:spPr>
          <a:xfrm>
            <a:off x="4572000" y="909268"/>
            <a:ext cx="4572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8" name="Rectangle 17"/>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5" name="Title 1"/>
          <p:cNvSpPr>
            <a:spLocks noGrp="1" noChangeAspect="1"/>
          </p:cNvSpPr>
          <p:nvPr>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26" name="Group 25"/>
          <p:cNvGrpSpPr/>
          <p:nvPr userDrawn="1"/>
        </p:nvGrpSpPr>
        <p:grpSpPr>
          <a:xfrm>
            <a:off x="-4572" y="4594860"/>
            <a:ext cx="9153144" cy="548640"/>
            <a:chOff x="-4572" y="4594860"/>
            <a:chExt cx="9153144" cy="548640"/>
          </a:xfrm>
        </p:grpSpPr>
        <p:sp>
          <p:nvSpPr>
            <p:cNvPr id="28" name="Rectangle 2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TextBox 2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30" name="Picture 29"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1"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4" name="Picture 13"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3" descr="C:\Users\v-junyo\Desktop\Dropbox\ZumTeam\Team_Resources\Design Resources\Photos\Brand Photos\Windows Brand Photos\Win13_Commercial\WIN13_Jareau_PanasonicToughPad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235" y="18134"/>
            <a:ext cx="9143533" cy="5107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564742" y="19980"/>
            <a:ext cx="3736367" cy="512352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34" tIns="34267" rIns="34267" bIns="68534" numCol="1" spcCol="0" rtlCol="0" fromWordArt="0" anchor="b" anchorCtr="0" forceAA="0" compatLnSpc="1">
            <a:prstTxWarp prst="textNoShape">
              <a:avLst/>
            </a:prstTxWarp>
            <a:noAutofit/>
          </a:bodyPr>
          <a:lstStyle/>
          <a:p>
            <a:pPr algn="ctr" defTabSz="685216" fontAlgn="base">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565206" y="1951891"/>
            <a:ext cx="3735899" cy="315086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34" tIns="34267" rIns="34267" bIns="68534" numCol="1" spcCol="0" rtlCol="0" fromWordArt="0" anchor="b" anchorCtr="0" forceAA="0" compatLnSpc="1">
            <a:prstTxWarp prst="textNoShape">
              <a:avLst/>
            </a:prstTxWarp>
            <a:noAutofit/>
          </a:bodyPr>
          <a:lstStyle/>
          <a:p>
            <a:pPr algn="ctr" defTabSz="685216" fontAlgn="base">
              <a:spcBef>
                <a:spcPct val="0"/>
              </a:spcBef>
              <a:spcAft>
                <a:spcPct val="0"/>
              </a:spcAft>
            </a:pPr>
            <a:endParaRPr lang="en-US" sz="1350" spc="-38"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827561" y="2239333"/>
            <a:ext cx="3135153" cy="249299"/>
          </a:xfrm>
        </p:spPr>
        <p:txBody>
          <a:bodyPr lIns="0" tIns="0" rIns="0" bIns="0"/>
          <a:lstStyle>
            <a:lvl1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1pPr>
            <a:lvl2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2pPr>
            <a:lvl3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3pPr>
            <a:lvl4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4pPr>
            <a:lvl5pPr marL="0" indent="0" algn="l" defTabSz="671977" rtl="0" eaLnBrk="1" latinLnBrk="0" hangingPunct="1">
              <a:lnSpc>
                <a:spcPct val="90000"/>
              </a:lnSpc>
              <a:spcBef>
                <a:spcPct val="0"/>
              </a:spcBef>
              <a:spcAft>
                <a:spcPts val="882"/>
              </a:spcAft>
              <a:buNone/>
              <a:defRPr lang="en-US" sz="1800" b="0" kern="1200" cap="none" spc="-74"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737382" y="578420"/>
            <a:ext cx="3506178" cy="1313072"/>
          </a:xfrm>
        </p:spPr>
        <p:txBody>
          <a:bodyPr tIns="0" bIns="0" anchor="b"/>
          <a:lstStyle>
            <a:lvl1pPr marL="0" algn="l" defTabSz="671977" rtl="0" eaLnBrk="1" latinLnBrk="0" hangingPunct="1">
              <a:lnSpc>
                <a:spcPct val="90000"/>
              </a:lnSpc>
              <a:spcBef>
                <a:spcPct val="0"/>
              </a:spcBef>
              <a:buNone/>
              <a:defRPr lang="en-US" sz="2925" b="1" kern="1200" cap="none" spc="-74" baseline="0" dirty="0">
                <a:ln w="3175">
                  <a:noFill/>
                </a:ln>
                <a:solidFill>
                  <a:srgbClr val="0070C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2" y="1"/>
            <a:ext cx="9143533" cy="5143967"/>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197" tIns="33598" rIns="67197" bIns="33598" rtlCol="0" anchor="ctr"/>
          <a:lstStyle/>
          <a:p>
            <a:pPr algn="ctr" defTabSz="685618"/>
            <a:endParaRPr lang="en-US" sz="1350" dirty="0">
              <a:solidFill>
                <a:srgbClr val="FFFFFF"/>
              </a:solidFill>
            </a:endParaRPr>
          </a:p>
        </p:txBody>
      </p:sp>
    </p:spTree>
    <p:extLst>
      <p:ext uri="{BB962C8B-B14F-4D97-AF65-F5344CB8AC3E}">
        <p14:creationId xmlns:p14="http://schemas.microsoft.com/office/powerpoint/2010/main" val="7781183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5" y="4656660"/>
            <a:ext cx="8740775" cy="267766"/>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8101145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7855" y="1008622"/>
            <a:ext cx="8404216" cy="1347163"/>
          </a:xfrm>
          <a:noFill/>
        </p:spPr>
        <p:txBody>
          <a:bodyPr lIns="0" tIns="0" rIns="0" bIns="0" anchor="t" anchorCtr="0"/>
          <a:lstStyle>
            <a:lvl1pPr>
              <a:defRPr sz="5882" spc="-221"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4" name="Text Placeholder 4"/>
          <p:cNvSpPr>
            <a:spLocks noGrp="1"/>
          </p:cNvSpPr>
          <p:nvPr>
            <p:ph type="body" sz="quarter" idx="10"/>
          </p:nvPr>
        </p:nvSpPr>
        <p:spPr>
          <a:xfrm>
            <a:off x="538089" y="2511044"/>
            <a:ext cx="7130545" cy="407388"/>
          </a:xfrm>
        </p:spPr>
        <p:txBody>
          <a:bodyPr lIns="0" tIns="0" rIns="0" bIns="0"/>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755398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45"/>
            <a:endParaRPr lang="en-US" sz="1800" dirty="0">
              <a:solidFill>
                <a:srgbClr val="FFFFFF"/>
              </a:solidFill>
            </a:endParaRPr>
          </a:p>
        </p:txBody>
      </p:sp>
      <p:sp>
        <p:nvSpPr>
          <p:cNvPr id="24" name="Title 1"/>
          <p:cNvSpPr>
            <a:spLocks noGrp="1" noChangeAspect="1"/>
          </p:cNvSpPr>
          <p:nvPr userDrawn="1">
            <p:ph type="title"/>
          </p:nvPr>
        </p:nvSpPr>
        <p:spPr>
          <a:xfrm>
            <a:off x="634975" y="-9511"/>
            <a:ext cx="8509188"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9"/>
            <a:ext cx="9144000" cy="1582484"/>
          </a:xfrm>
          <a:prstGeom prst="rect">
            <a:avLst/>
          </a:prstGeom>
        </p:spPr>
        <p:txBody>
          <a:bodyPr lIns="182880" tIns="182880" rIns="182880" bIns="182880"/>
          <a:lstStyle>
            <a:lvl1pPr marL="0" indent="0">
              <a:spcBef>
                <a:spcPts val="800"/>
              </a:spcBef>
              <a:buFont typeface="Arial"/>
              <a:buNone/>
              <a:defRPr sz="1800" baseline="0">
                <a:solidFill>
                  <a:srgbClr val="FFFFFF"/>
                </a:solidFill>
                <a:latin typeface="Segoe UI Light"/>
                <a:cs typeface="Segoe UI Light"/>
              </a:defRPr>
            </a:lvl1pPr>
            <a:lvl2pPr marL="548604" indent="-228585">
              <a:spcBef>
                <a:spcPts val="600"/>
              </a:spcBef>
              <a:buFont typeface="Arial"/>
              <a:buChar char="•"/>
              <a:defRPr sz="1600">
                <a:solidFill>
                  <a:srgbClr val="FFFFFF"/>
                </a:solidFill>
                <a:latin typeface="Segoe UI Light"/>
                <a:cs typeface="Segoe UI Light"/>
              </a:defRPr>
            </a:lvl2pPr>
            <a:lvl3pPr marL="914340">
              <a:spcBef>
                <a:spcPts val="500"/>
              </a:spcBef>
              <a:buFont typeface="Arial"/>
              <a:buChar char="•"/>
              <a:defRPr sz="1400">
                <a:solidFill>
                  <a:srgbClr val="FFFFFF"/>
                </a:solidFill>
                <a:latin typeface="Segoe UI Light"/>
                <a:cs typeface="Segoe UI Light"/>
              </a:defRPr>
            </a:lvl3pPr>
            <a:lvl4pPr marL="1280076">
              <a:spcBef>
                <a:spcPts val="400"/>
              </a:spcBef>
              <a:buFont typeface="Arial"/>
              <a:buChar char="•"/>
              <a:defRPr sz="1200" baseline="0">
                <a:solidFill>
                  <a:srgbClr val="FFFFFF"/>
                </a:solidFill>
                <a:latin typeface="Segoe UI Light"/>
                <a:cs typeface="Segoe UI Light"/>
              </a:defRPr>
            </a:lvl4pPr>
            <a:lvl5pPr marL="1462944" indent="-91434">
              <a:spcBef>
                <a:spcPts val="400"/>
              </a:spcBef>
              <a:buFont typeface="Arial"/>
              <a:buChar char="•"/>
              <a:tabLst>
                <a:tab pos="1601683"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45"/>
              <a:endParaRPr lang="en-US" sz="1800" dirty="0">
                <a:solidFill>
                  <a:srgbClr val="FFFFFF"/>
                </a:solidFill>
              </a:endParaRPr>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defTabSz="685845"/>
              <a:r>
                <a:rPr lang="en-US" sz="800" dirty="0" smtClean="0">
                  <a:solidFill>
                    <a:srgbClr val="FFFFFF"/>
                  </a:solidFill>
                  <a:cs typeface="Segoe UI"/>
                </a:rPr>
                <a:t>Microsoft Confidential</a:t>
              </a:r>
              <a:endParaRPr lang="en-US" sz="800" dirty="0">
                <a:solidFill>
                  <a:srgbClr val="FFFFFF"/>
                </a:solidFill>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pic>
        <p:nvPicPr>
          <p:cNvPr id="22" name="Picture 21"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200603" y="128296"/>
            <a:ext cx="403442" cy="638781"/>
          </a:xfrm>
          <a:prstGeom prst="rect">
            <a:avLst/>
          </a:prstGeom>
        </p:spPr>
      </p:pic>
    </p:spTree>
    <p:extLst>
      <p:ext uri="{BB962C8B-B14F-4D97-AF65-F5344CB8AC3E}">
        <p14:creationId xmlns:p14="http://schemas.microsoft.com/office/powerpoint/2010/main" val="10776541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3218" y="57856"/>
            <a:ext cx="8682182" cy="669394"/>
          </a:xfrm>
        </p:spPr>
        <p:txBody>
          <a:bodyPr/>
          <a:lstStyle>
            <a:lvl1pPr>
              <a:defRPr sz="2400" b="0" spc="0">
                <a:solidFill>
                  <a:schemeClr val="accent2"/>
                </a:solidFill>
                <a:latin typeface="+mj-lt"/>
              </a:defRPr>
            </a:lvl1pPr>
          </a:lstStyle>
          <a:p>
            <a:r>
              <a:rPr lang="en-US" dirty="0" smtClean="0"/>
              <a:t>Click to edit Master title style</a:t>
            </a:r>
            <a:endParaRPr lang="en-US" dirty="0"/>
          </a:p>
        </p:txBody>
      </p:sp>
      <p:sp>
        <p:nvSpPr>
          <p:cNvPr id="7" name="Text Placeholder 6"/>
          <p:cNvSpPr>
            <a:spLocks noGrp="1"/>
          </p:cNvSpPr>
          <p:nvPr>
            <p:ph type="body" sz="quarter" idx="11" hasCustomPrompt="1"/>
          </p:nvPr>
        </p:nvSpPr>
        <p:spPr>
          <a:xfrm>
            <a:off x="233218" y="4720441"/>
            <a:ext cx="8682182" cy="288541"/>
          </a:xfrm>
          <a:prstGeom prst="rect">
            <a:avLst/>
          </a:prstGeom>
        </p:spPr>
        <p:txBody>
          <a:bodyPr/>
          <a:lstStyle>
            <a:lvl1pPr marL="0" indent="0">
              <a:buNone/>
              <a:defRPr sz="750" spc="0" baseline="0">
                <a:solidFill>
                  <a:schemeClr val="tx1">
                    <a:lumMod val="75000"/>
                    <a:lumOff val="25000"/>
                  </a:schemeClr>
                </a:solidFill>
                <a:latin typeface="+mn-lt"/>
                <a:cs typeface="Segoe UI" panose="020B0502040204020203" pitchFamily="34" charset="0"/>
              </a:defRPr>
            </a:lvl1pPr>
          </a:lstStyle>
          <a:p>
            <a:pPr lvl="0"/>
            <a:r>
              <a:rPr lang="en-US" dirty="0" smtClean="0"/>
              <a:t>Click here to insert source</a:t>
            </a:r>
            <a:endParaRPr lang="en-US" dirty="0"/>
          </a:p>
        </p:txBody>
      </p:sp>
      <p:sp>
        <p:nvSpPr>
          <p:cNvPr id="9" name="Text Placeholder 8"/>
          <p:cNvSpPr>
            <a:spLocks noGrp="1"/>
          </p:cNvSpPr>
          <p:nvPr>
            <p:ph type="body" sz="quarter" idx="12"/>
          </p:nvPr>
        </p:nvSpPr>
        <p:spPr>
          <a:xfrm>
            <a:off x="233362" y="802551"/>
            <a:ext cx="8682038" cy="1285737"/>
          </a:xfrm>
          <a:prstGeom prst="rect">
            <a:avLst/>
          </a:prstGeom>
        </p:spPr>
        <p:txBody>
          <a:bodyPr/>
          <a:lstStyle>
            <a:lvl1pPr marL="169054" indent="-169054">
              <a:defRPr sz="1350" spc="0">
                <a:solidFill>
                  <a:schemeClr val="tx1"/>
                </a:solidFill>
                <a:latin typeface="+mn-lt"/>
                <a:cs typeface="Segoe UI" panose="020B0502040204020203" pitchFamily="34" charset="0"/>
              </a:defRPr>
            </a:lvl1pPr>
            <a:lvl2pPr marL="347631" indent="-178578">
              <a:buFont typeface="Wingdings" panose="05000000000000000000" pitchFamily="2" charset="2"/>
              <a:buChar char="ü"/>
              <a:defRPr sz="1350" spc="0">
                <a:solidFill>
                  <a:schemeClr val="tx1"/>
                </a:solidFill>
                <a:latin typeface="+mn-lt"/>
                <a:cs typeface="Segoe UI" panose="020B0502040204020203" pitchFamily="34" charset="0"/>
              </a:defRPr>
            </a:lvl2pPr>
            <a:lvl3pPr marL="516685" indent="-169054">
              <a:buFont typeface="Courier New" panose="02070309020205020404" pitchFamily="49" charset="0"/>
              <a:buChar char="o"/>
              <a:defRPr sz="1350" spc="0">
                <a:solidFill>
                  <a:schemeClr val="tx1"/>
                </a:solidFill>
                <a:latin typeface="+mn-lt"/>
                <a:cs typeface="Segoe UI" panose="020B0502040204020203" pitchFamily="34" charset="0"/>
              </a:defRPr>
            </a:lvl3pPr>
            <a:lvl4pPr marL="685739" indent="-169054">
              <a:buFont typeface="Wingdings" panose="05000000000000000000" pitchFamily="2" charset="2"/>
              <a:buChar char="Ø"/>
              <a:defRPr sz="1350" spc="0">
                <a:solidFill>
                  <a:schemeClr val="tx1"/>
                </a:solidFill>
                <a:latin typeface="+mn-lt"/>
                <a:cs typeface="Segoe UI" panose="020B0502040204020203" pitchFamily="34" charset="0"/>
              </a:defRPr>
            </a:lvl4pPr>
            <a:lvl5pPr marL="854792" indent="-169054">
              <a:buFont typeface="Wingdings" panose="05000000000000000000" pitchFamily="2" charset="2"/>
              <a:buChar char="v"/>
              <a:tabLst/>
              <a:defRPr sz="1350" spc="0">
                <a:solidFill>
                  <a:schemeClr val="tx1"/>
                </a:solidFill>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0880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649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1582157"/>
            <a:ext cx="7680340" cy="747897"/>
          </a:xfrm>
        </p:spPr>
        <p:txBody>
          <a:bodyPr anchor="b" anchorCtr="0"/>
          <a:lstStyle>
            <a:lvl1pPr>
              <a:defRPr sz="5400" spc="-11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2569371"/>
            <a:ext cx="7680340" cy="37394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117916" y="3728276"/>
            <a:ext cx="2412593" cy="88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12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114704"/>
            <a:ext cx="8363938" cy="914096"/>
          </a:xfrm>
        </p:spPr>
        <p:txBody>
          <a:bodyPr anchor="b" anchorCtr="0"/>
          <a:lstStyle>
            <a:lvl1pPr>
              <a:defRPr sz="6600" spc="-225"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085783" y="4343401"/>
            <a:ext cx="1831572" cy="67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34383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enario Flow">
    <p:spTree>
      <p:nvGrpSpPr>
        <p:cNvPr id="1" name=""/>
        <p:cNvGrpSpPr/>
        <p:nvPr/>
      </p:nvGrpSpPr>
      <p:grpSpPr>
        <a:xfrm>
          <a:off x="0" y="0"/>
          <a:ext cx="0" cy="0"/>
          <a:chOff x="0" y="0"/>
          <a:chExt cx="0" cy="0"/>
        </a:xfrm>
      </p:grpSpPr>
      <p:sp>
        <p:nvSpPr>
          <p:cNvPr id="7" name="Rectangle 6"/>
          <p:cNvSpPr/>
          <p:nvPr userDrawn="1"/>
        </p:nvSpPr>
        <p:spPr bwMode="auto">
          <a:xfrm>
            <a:off x="0" y="1092200"/>
            <a:ext cx="9144000" cy="2325012"/>
          </a:xfrm>
          <a:prstGeom prst="rect">
            <a:avLst/>
          </a:prstGeom>
          <a:solidFill>
            <a:srgbClr val="EAEAEA"/>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389437" y="769764"/>
            <a:ext cx="8363938" cy="375959"/>
          </a:xfrm>
          <a:prstGeom prst="rect">
            <a:avLst/>
          </a:prstGeom>
        </p:spPr>
        <p:txBody>
          <a:bodyPr/>
          <a:lstStyle>
            <a:lvl1pPr marL="0" indent="0">
              <a:spcBef>
                <a:spcPts val="1797"/>
              </a:spcBef>
              <a:buNone/>
              <a:defRPr sz="2100">
                <a:gradFill>
                  <a:gsLst>
                    <a:gs pos="100000">
                      <a:schemeClr val="tx2"/>
                    </a:gs>
                    <a:gs pos="0">
                      <a:schemeClr val="tx2"/>
                    </a:gs>
                  </a:gsLst>
                  <a:lin ang="5400000" scaled="0"/>
                </a:gradFill>
                <a:latin typeface="+mj-lt"/>
              </a:defRPr>
            </a:lvl1pPr>
            <a:lvl2pPr marL="0" indent="0">
              <a:buNone/>
              <a:defRPr sz="1050">
                <a:gradFill>
                  <a:gsLst>
                    <a:gs pos="100000">
                      <a:schemeClr val="bg2"/>
                    </a:gs>
                    <a:gs pos="6000">
                      <a:schemeClr val="bg2"/>
                    </a:gs>
                  </a:gsLst>
                  <a:lin ang="5400000" scaled="0"/>
                </a:gradFill>
              </a:defRPr>
            </a:lvl2pPr>
            <a:lvl3pPr marL="173576" indent="0">
              <a:buNone/>
              <a:defRPr sz="1050">
                <a:gradFill>
                  <a:gsLst>
                    <a:gs pos="100000">
                      <a:schemeClr val="bg2"/>
                    </a:gs>
                    <a:gs pos="6000">
                      <a:schemeClr val="bg2"/>
                    </a:gs>
                  </a:gsLst>
                  <a:lin ang="5400000" scaled="0"/>
                </a:gradFill>
              </a:defRPr>
            </a:lvl3pPr>
            <a:lvl4pPr marL="342398" indent="0">
              <a:buNone/>
              <a:defRPr sz="1050">
                <a:gradFill>
                  <a:gsLst>
                    <a:gs pos="100000">
                      <a:schemeClr val="bg2"/>
                    </a:gs>
                    <a:gs pos="6000">
                      <a:schemeClr val="bg2"/>
                    </a:gs>
                  </a:gsLst>
                  <a:lin ang="5400000" scaled="0"/>
                </a:gradFill>
              </a:defRPr>
            </a:lvl4pPr>
            <a:lvl5pPr marL="519541" indent="0">
              <a:buNone/>
              <a:defRPr sz="1050">
                <a:gradFill>
                  <a:gsLst>
                    <a:gs pos="100000">
                      <a:schemeClr val="bg2"/>
                    </a:gs>
                    <a:gs pos="6000">
                      <a:schemeClr val="bg2"/>
                    </a:gs>
                  </a:gsLst>
                  <a:lin ang="5400000" scaled="0"/>
                </a:gradFill>
              </a:defRPr>
            </a:lvl5pPr>
          </a:lstStyle>
          <a:p>
            <a:pPr lvl="0"/>
            <a:r>
              <a:rPr lang="en-US" dirty="0" smtClean="0"/>
              <a:t>Click to edit Master text styles</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7252" y="4956149"/>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7838"/>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2668383" y="3492613"/>
            <a:ext cx="2059456" cy="32709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Start</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a:grpSpLocks noChangeAspect="1"/>
          </p:cNvGrpSpPr>
          <p:nvPr/>
        </p:nvGrpSpPr>
        <p:grpSpPr bwMode="black">
          <a:xfrm>
            <a:off x="2745953" y="3561912"/>
            <a:ext cx="205740" cy="207189"/>
            <a:chOff x="741363" y="4105804"/>
            <a:chExt cx="700088" cy="698500"/>
          </a:xfrm>
          <a:solidFill>
            <a:srgbClr val="FFFFFF"/>
          </a:solidFill>
        </p:grpSpPr>
        <p:sp>
          <p:nvSpPr>
            <p:cNvPr id="13"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4"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5"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6"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7"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
        <p:nvSpPr>
          <p:cNvPr id="19" name="Rectangle 18"/>
          <p:cNvSpPr/>
          <p:nvPr/>
        </p:nvSpPr>
        <p:spPr bwMode="auto">
          <a:xfrm>
            <a:off x="4791303" y="3492613"/>
            <a:ext cx="2059456" cy="327096"/>
          </a:xfrm>
          <a:prstGeom prst="rect">
            <a:avLst/>
          </a:prstGeom>
          <a:solidFill>
            <a:srgbClr val="FF7A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Stop</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6914222" y="3492613"/>
            <a:ext cx="205945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Continue</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Content Placeholder 47"/>
          <p:cNvSpPr>
            <a:spLocks noGrp="1"/>
          </p:cNvSpPr>
          <p:nvPr userDrawn="1">
            <p:ph sz="quarter" idx="20" hasCustomPrompt="1"/>
          </p:nvPr>
        </p:nvSpPr>
        <p:spPr>
          <a:xfrm>
            <a:off x="244654" y="3492613"/>
            <a:ext cx="2263140" cy="321293"/>
          </a:xfrm>
        </p:spPr>
        <p:txBody>
          <a:bodyPr anchor="ctr"/>
          <a:lstStyle>
            <a:lvl1pPr marL="0" indent="0">
              <a:buFontTx/>
              <a:buNone/>
              <a:defRPr lang="en-US" sz="1800" kern="1200" spc="-53" baseline="0" dirty="0" smtClean="0">
                <a:gradFill>
                  <a:gsLst>
                    <a:gs pos="100000">
                      <a:schemeClr val="tx2"/>
                    </a:gs>
                    <a:gs pos="0">
                      <a:schemeClr val="tx2"/>
                    </a:gs>
                  </a:gsLst>
                  <a:lin ang="5400000" scaled="0"/>
                </a:gradFill>
                <a:latin typeface="+mj-lt"/>
                <a:ea typeface="+mn-ea"/>
                <a:cs typeface="+mn-cs"/>
              </a:defRPr>
            </a:lvl1pPr>
            <a:lvl2pPr marL="0" indent="0">
              <a:lnSpc>
                <a:spcPct val="100000"/>
              </a:lnSpc>
              <a:spcBef>
                <a:spcPts val="450"/>
              </a:spcBef>
              <a:buFontTx/>
              <a:buNone/>
              <a:defRPr lang="en-US" sz="1050" kern="1200" spc="-53" baseline="0" dirty="0" smtClean="0">
                <a:solidFill>
                  <a:schemeClr val="accent6">
                    <a:lumMod val="50000"/>
                  </a:schemeClr>
                </a:solidFill>
                <a:latin typeface="+mj-lt"/>
                <a:ea typeface="+mn-ea"/>
                <a:cs typeface="+mn-cs"/>
              </a:defRPr>
            </a:lvl2pPr>
            <a:lvl3pPr marL="85725" indent="0">
              <a:buFontTx/>
              <a:buNone/>
              <a:defRPr sz="1050"/>
            </a:lvl3pPr>
            <a:lvl4pPr marL="133350" indent="0">
              <a:buFontTx/>
              <a:buNone/>
              <a:defRPr sz="900"/>
            </a:lvl4pPr>
            <a:lvl5pPr marL="133350" indent="0">
              <a:buFontTx/>
              <a:buNone/>
              <a:defRPr sz="900"/>
            </a:lvl5pPr>
          </a:lstStyle>
          <a:p>
            <a:pPr lvl="0"/>
            <a:r>
              <a:rPr lang="en-US" dirty="0" smtClean="0"/>
              <a:t>Behavioral Changes</a:t>
            </a:r>
          </a:p>
        </p:txBody>
      </p:sp>
      <p:sp>
        <p:nvSpPr>
          <p:cNvPr id="49" name="Content Placeholder 47"/>
          <p:cNvSpPr>
            <a:spLocks noGrp="1"/>
          </p:cNvSpPr>
          <p:nvPr userDrawn="1">
            <p:ph sz="quarter" idx="21" hasCustomPrompt="1"/>
          </p:nvPr>
        </p:nvSpPr>
        <p:spPr>
          <a:xfrm>
            <a:off x="2670440" y="3830561"/>
            <a:ext cx="2057400" cy="1306836"/>
          </a:xfrm>
        </p:spPr>
        <p:txBody>
          <a:bodyPr tIns="45720" rIns="45720"/>
          <a:lstStyle>
            <a:lvl1pPr marL="128588" indent="-128588">
              <a:lnSpc>
                <a:spcPct val="100000"/>
              </a:lnSpc>
              <a:spcBef>
                <a:spcPts val="0"/>
              </a:spcBef>
              <a:buClr>
                <a:srgbClr val="00B050"/>
              </a:buClr>
              <a:buFont typeface="Wingdings" panose="05000000000000000000" pitchFamily="2" charset="2"/>
              <a:buChar char="ü"/>
              <a:defRPr lang="en-US" sz="825" kern="1200" spc="-53" baseline="0" dirty="0" smtClean="0">
                <a:solidFill>
                  <a:schemeClr val="bg2">
                    <a:lumMod val="75000"/>
                  </a:schemeClr>
                </a:solidFill>
                <a:latin typeface="+mj-lt"/>
                <a:ea typeface="+mn-ea"/>
                <a:cs typeface="+mn-cs"/>
              </a:defRPr>
            </a:lvl1pPr>
            <a:lvl2pPr marL="0" indent="0">
              <a:buFontTx/>
              <a:buNone/>
              <a:defRPr lang="en-US" sz="825" kern="1200" spc="-53" baseline="0" dirty="0" smtClean="0">
                <a:solidFill>
                  <a:schemeClr val="accent6">
                    <a:lumMod val="50000"/>
                  </a:schemeClr>
                </a:solidFill>
                <a:latin typeface="+mj-lt"/>
                <a:ea typeface="+mn-ea"/>
                <a:cs typeface="+mn-cs"/>
              </a:defRPr>
            </a:lvl2pPr>
            <a:lvl3pPr marL="85725" indent="0">
              <a:buFontTx/>
              <a:buNone/>
              <a:defRPr sz="825">
                <a:latin typeface="+mj-lt"/>
              </a:defRPr>
            </a:lvl3pPr>
            <a:lvl4pPr marL="133350" indent="0">
              <a:buFontTx/>
              <a:buNone/>
              <a:defRPr sz="825">
                <a:latin typeface="+mj-lt"/>
              </a:defRPr>
            </a:lvl4pPr>
            <a:lvl5pPr marL="133350" indent="0">
              <a:buFontTx/>
              <a:buNone/>
              <a:defRPr sz="825">
                <a:latin typeface="+mj-lt"/>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4" name="Content Placeholder 47"/>
          <p:cNvSpPr>
            <a:spLocks noGrp="1"/>
          </p:cNvSpPr>
          <p:nvPr userDrawn="1">
            <p:ph sz="quarter" idx="22" hasCustomPrompt="1"/>
          </p:nvPr>
        </p:nvSpPr>
        <p:spPr>
          <a:xfrm>
            <a:off x="4793358" y="3830561"/>
            <a:ext cx="2057400" cy="1306836"/>
          </a:xfrm>
        </p:spPr>
        <p:txBody>
          <a:bodyPr tIns="45720" rIns="45720"/>
          <a:lstStyle>
            <a:lvl1pPr marL="128588" indent="-128588">
              <a:lnSpc>
                <a:spcPct val="100000"/>
              </a:lnSpc>
              <a:spcBef>
                <a:spcPts val="0"/>
              </a:spcBef>
              <a:buClr>
                <a:srgbClr val="FF0000"/>
              </a:buClr>
              <a:buSzPct val="70000"/>
              <a:buFont typeface="Wingdings" panose="05000000000000000000" pitchFamily="2" charset="2"/>
              <a:buChar char="q"/>
              <a:defRPr lang="en-US" sz="825" kern="1200" spc="-53" baseline="0" dirty="0" smtClean="0">
                <a:solidFill>
                  <a:schemeClr val="bg2">
                    <a:lumMod val="75000"/>
                  </a:schemeClr>
                </a:solidFill>
                <a:latin typeface="+mj-lt"/>
                <a:ea typeface="+mn-ea"/>
                <a:cs typeface="+mn-cs"/>
              </a:defRPr>
            </a:lvl1pPr>
            <a:lvl2pPr marL="0" indent="0">
              <a:buFontTx/>
              <a:buNone/>
              <a:defRPr lang="en-US" sz="825" kern="1200" spc="-53" baseline="0" dirty="0" smtClean="0">
                <a:solidFill>
                  <a:schemeClr val="accent6">
                    <a:lumMod val="50000"/>
                  </a:schemeClr>
                </a:solidFill>
                <a:latin typeface="+mj-lt"/>
                <a:ea typeface="+mn-ea"/>
                <a:cs typeface="+mn-cs"/>
              </a:defRPr>
            </a:lvl2pPr>
            <a:lvl3pPr marL="85725" indent="0">
              <a:buFontTx/>
              <a:buNone/>
              <a:defRPr sz="825"/>
            </a:lvl3pPr>
            <a:lvl4pPr marL="133350" indent="0">
              <a:buFontTx/>
              <a:buNone/>
              <a:defRPr sz="825"/>
            </a:lvl4pPr>
            <a:lvl5pPr marL="133350" indent="0">
              <a:buFontTx/>
              <a:buNone/>
              <a:defRPr sz="825"/>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Content Placeholder 47"/>
          <p:cNvSpPr>
            <a:spLocks noGrp="1"/>
          </p:cNvSpPr>
          <p:nvPr userDrawn="1">
            <p:ph sz="quarter" idx="23" hasCustomPrompt="1"/>
          </p:nvPr>
        </p:nvSpPr>
        <p:spPr>
          <a:xfrm>
            <a:off x="6916277" y="3830561"/>
            <a:ext cx="2057400" cy="1306836"/>
          </a:xfrm>
        </p:spPr>
        <p:txBody>
          <a:bodyPr tIns="45720" rIns="45720"/>
          <a:lstStyle>
            <a:lvl1pPr marL="128588" marR="0" indent="-128588" algn="l" defTabSz="684767" rtl="0" eaLnBrk="1" fontAlgn="auto" latinLnBrk="0" hangingPunct="1">
              <a:lnSpc>
                <a:spcPct val="100000"/>
              </a:lnSpc>
              <a:spcBef>
                <a:spcPts val="0"/>
              </a:spcBef>
              <a:spcAft>
                <a:spcPts val="0"/>
              </a:spcAft>
              <a:buClr>
                <a:srgbClr val="00B050"/>
              </a:buClr>
              <a:buFont typeface="Wingdings" panose="05000000000000000000" pitchFamily="2" charset="2"/>
              <a:buChar char="ü"/>
              <a:defRPr lang="en-US" sz="825" kern="1200" spc="-53" baseline="0" dirty="0" smtClean="0">
                <a:solidFill>
                  <a:schemeClr val="bg2">
                    <a:lumMod val="75000"/>
                  </a:schemeClr>
                </a:solidFill>
                <a:latin typeface="+mj-lt"/>
                <a:ea typeface="+mn-ea"/>
                <a:cs typeface="+mn-cs"/>
              </a:defRPr>
            </a:lvl1pPr>
            <a:lvl2pPr marL="0"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2pPr>
            <a:lvl3pPr marL="85725"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3pPr>
            <a:lvl4pPr marL="133350"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4pPr>
            <a:lvl5pPr marL="133350" marR="0" indent="0" algn="l" defTabSz="684767" rtl="0" eaLnBrk="1" fontAlgn="auto" latinLnBrk="0" hangingPunct="1">
              <a:spcAft>
                <a:spcPts val="0"/>
              </a:spcAft>
              <a:buFontTx/>
              <a:buNone/>
              <a:defRPr lang="en-US" sz="825" kern="1200" spc="-53" baseline="0" dirty="0">
                <a:solidFill>
                  <a:schemeClr val="bg2">
                    <a:lumMod val="75000"/>
                  </a:schemeClr>
                </a:solidFill>
                <a:latin typeface="+mj-lt"/>
                <a:ea typeface="+mn-ea"/>
                <a:cs typeface="+mn-cs"/>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Content Placeholder 47"/>
          <p:cNvSpPr>
            <a:spLocks noGrp="1"/>
          </p:cNvSpPr>
          <p:nvPr userDrawn="1">
            <p:ph sz="quarter" idx="24" hasCustomPrompt="1"/>
          </p:nvPr>
        </p:nvSpPr>
        <p:spPr>
          <a:xfrm>
            <a:off x="244654" y="3813905"/>
            <a:ext cx="2263140" cy="1306836"/>
          </a:xfrm>
        </p:spPr>
        <p:txBody>
          <a:bodyPr tIns="45720" rIns="45720"/>
          <a:lstStyle>
            <a:lvl1pPr marL="0" indent="0">
              <a:lnSpc>
                <a:spcPct val="100000"/>
              </a:lnSpc>
              <a:spcBef>
                <a:spcPts val="0"/>
              </a:spcBef>
              <a:buFontTx/>
              <a:buNone/>
              <a:defRPr lang="en-US" sz="900" kern="1200" spc="-53" baseline="0" dirty="0" smtClean="0">
                <a:solidFill>
                  <a:schemeClr val="accent6">
                    <a:lumMod val="50000"/>
                  </a:schemeClr>
                </a:solidFill>
                <a:latin typeface="+mn-lt"/>
                <a:ea typeface="+mn-ea"/>
                <a:cs typeface="+mn-cs"/>
              </a:defRPr>
            </a:lvl1pPr>
            <a:lvl2pPr marL="0" indent="0">
              <a:buFontTx/>
              <a:buNone/>
              <a:defRPr lang="en-US" sz="900" kern="1200" spc="-53" baseline="0" dirty="0" smtClean="0">
                <a:solidFill>
                  <a:schemeClr val="accent6">
                    <a:lumMod val="50000"/>
                  </a:schemeClr>
                </a:solidFill>
                <a:latin typeface="+mn-lt"/>
                <a:ea typeface="+mn-ea"/>
                <a:cs typeface="+mn-cs"/>
              </a:defRPr>
            </a:lvl2pPr>
            <a:lvl3pPr marL="85725" indent="0">
              <a:buFontTx/>
              <a:buNone/>
              <a:defRPr sz="900" baseline="0">
                <a:solidFill>
                  <a:schemeClr val="accent6">
                    <a:lumMod val="50000"/>
                  </a:schemeClr>
                </a:solidFill>
                <a:latin typeface="+mn-lt"/>
              </a:defRPr>
            </a:lvl3pPr>
            <a:lvl4pPr marL="133350" indent="0">
              <a:buFontTx/>
              <a:buNone/>
              <a:defRPr sz="900" baseline="0">
                <a:solidFill>
                  <a:schemeClr val="accent6">
                    <a:lumMod val="50000"/>
                  </a:schemeClr>
                </a:solidFill>
                <a:latin typeface="+mn-lt"/>
              </a:defRPr>
            </a:lvl4pPr>
            <a:lvl5pPr marL="133350" indent="0">
              <a:buFontTx/>
              <a:buNone/>
              <a:defRPr sz="900" baseline="0">
                <a:solidFill>
                  <a:schemeClr val="accent6">
                    <a:lumMod val="50000"/>
                  </a:schemeClr>
                </a:solidFill>
                <a:latin typeface="+mn-lt"/>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57" name="Group 56"/>
          <p:cNvGrpSpPr>
            <a:grpSpLocks noChangeAspect="1"/>
          </p:cNvGrpSpPr>
          <p:nvPr userDrawn="1"/>
        </p:nvGrpSpPr>
        <p:grpSpPr bwMode="black">
          <a:xfrm>
            <a:off x="4867271" y="3561912"/>
            <a:ext cx="205740" cy="207189"/>
            <a:chOff x="741363" y="4105804"/>
            <a:chExt cx="700088" cy="698500"/>
          </a:xfrm>
          <a:solidFill>
            <a:srgbClr val="FFFFFF"/>
          </a:solidFill>
        </p:grpSpPr>
        <p:sp>
          <p:nvSpPr>
            <p:cNvPr id="58"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59"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0"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1"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2"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grpSp>
        <p:nvGrpSpPr>
          <p:cNvPr id="63" name="Group 62"/>
          <p:cNvGrpSpPr>
            <a:grpSpLocks noChangeAspect="1"/>
          </p:cNvGrpSpPr>
          <p:nvPr userDrawn="1"/>
        </p:nvGrpSpPr>
        <p:grpSpPr bwMode="black">
          <a:xfrm>
            <a:off x="6986583" y="3561912"/>
            <a:ext cx="205740" cy="207189"/>
            <a:chOff x="741363" y="4105804"/>
            <a:chExt cx="700088" cy="698500"/>
          </a:xfrm>
          <a:solidFill>
            <a:srgbClr val="FFFFFF"/>
          </a:solidFill>
        </p:grpSpPr>
        <p:sp>
          <p:nvSpPr>
            <p:cNvPr id="64"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5"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6"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7"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8"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Tree>
    <p:extLst>
      <p:ext uri="{BB962C8B-B14F-4D97-AF65-F5344CB8AC3E}">
        <p14:creationId xmlns:p14="http://schemas.microsoft.com/office/powerpoint/2010/main" val="17507760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cenario Details Page 2">
    <p:spTree>
      <p:nvGrpSpPr>
        <p:cNvPr id="1" name=""/>
        <p:cNvGrpSpPr/>
        <p:nvPr/>
      </p:nvGrpSpPr>
      <p:grpSpPr>
        <a:xfrm>
          <a:off x="0" y="0"/>
          <a:ext cx="0" cy="0"/>
          <a:chOff x="0" y="0"/>
          <a:chExt cx="0" cy="0"/>
        </a:xfrm>
      </p:grpSpPr>
      <p:sp>
        <p:nvSpPr>
          <p:cNvPr id="23" name="Rectangle 22"/>
          <p:cNvSpPr/>
          <p:nvPr userDrawn="1"/>
        </p:nvSpPr>
        <p:spPr bwMode="auto">
          <a:xfrm>
            <a:off x="3135050" y="0"/>
            <a:ext cx="2796519" cy="5143500"/>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 tIns="205740" rIns="34290" bIns="34290" numCol="1" rtlCol="0" anchor="t" anchorCtr="0" compatLnSpc="1">
            <a:prstTxWarp prst="textNoShape">
              <a:avLst/>
            </a:prstTxWarp>
          </a:bodyPr>
          <a:lstStyle/>
          <a:p>
            <a:pPr algn="ct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ENABLING TECHNOLOGIES</a:t>
            </a:r>
          </a:p>
        </p:txBody>
      </p:sp>
      <p:sp>
        <p:nvSpPr>
          <p:cNvPr id="7" name="Rectangle 6"/>
          <p:cNvSpPr/>
          <p:nvPr/>
        </p:nvSpPr>
        <p:spPr bwMode="white">
          <a:xfrm>
            <a:off x="5931568" y="0"/>
            <a:ext cx="3212432"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47449" y="4740141"/>
            <a:ext cx="109655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icture Placeholder 4"/>
          <p:cNvSpPr>
            <a:spLocks noGrp="1"/>
          </p:cNvSpPr>
          <p:nvPr>
            <p:ph type="pic" sz="quarter" idx="15"/>
          </p:nvPr>
        </p:nvSpPr>
        <p:spPr>
          <a:xfrm>
            <a:off x="6057900" y="519448"/>
            <a:ext cx="716756" cy="716756"/>
          </a:xfrm>
        </p:spPr>
        <p:txBody>
          <a:bodyPr/>
          <a:lstStyle>
            <a:lvl1pPr marL="0" indent="0">
              <a:buFontTx/>
              <a:buNone/>
              <a:defRPr sz="1500">
                <a:solidFill>
                  <a:schemeClr val="bg1"/>
                </a:solidFill>
              </a:defRPr>
            </a:lvl1pPr>
          </a:lstStyle>
          <a:p>
            <a:endParaRPr lang="en-US" dirty="0"/>
          </a:p>
        </p:txBody>
      </p:sp>
      <p:sp>
        <p:nvSpPr>
          <p:cNvPr id="11" name="Rectangle 10"/>
          <p:cNvSpPr/>
          <p:nvPr userDrawn="1"/>
        </p:nvSpPr>
        <p:spPr bwMode="auto">
          <a:xfrm>
            <a:off x="5931568" y="133350"/>
            <a:ext cx="3212432" cy="3270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High Impact Persona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Picture Placeholder 4"/>
          <p:cNvSpPr>
            <a:spLocks noGrp="1"/>
          </p:cNvSpPr>
          <p:nvPr>
            <p:ph type="pic" sz="quarter" idx="17"/>
          </p:nvPr>
        </p:nvSpPr>
        <p:spPr>
          <a:xfrm>
            <a:off x="6057900" y="1326145"/>
            <a:ext cx="716756" cy="716756"/>
          </a:xfrm>
        </p:spPr>
        <p:txBody>
          <a:bodyPr/>
          <a:lstStyle>
            <a:lvl1pPr marL="0" indent="0">
              <a:buFontTx/>
              <a:buNone/>
              <a:defRPr sz="1500">
                <a:solidFill>
                  <a:schemeClr val="bg1"/>
                </a:solidFill>
              </a:defRPr>
            </a:lvl1pPr>
          </a:lstStyle>
          <a:p>
            <a:endParaRPr lang="en-US" dirty="0"/>
          </a:p>
        </p:txBody>
      </p:sp>
      <p:sp>
        <p:nvSpPr>
          <p:cNvPr id="22" name="Picture Placeholder 4"/>
          <p:cNvSpPr>
            <a:spLocks noGrp="1"/>
          </p:cNvSpPr>
          <p:nvPr>
            <p:ph type="pic" sz="quarter" idx="19"/>
          </p:nvPr>
        </p:nvSpPr>
        <p:spPr>
          <a:xfrm>
            <a:off x="6057900" y="2132842"/>
            <a:ext cx="716756" cy="716756"/>
          </a:xfrm>
        </p:spPr>
        <p:txBody>
          <a:bodyPr/>
          <a:lstStyle>
            <a:lvl1pPr marL="0" indent="0">
              <a:buFontTx/>
              <a:buNone/>
              <a:defRPr sz="1500">
                <a:solidFill>
                  <a:schemeClr val="bg1"/>
                </a:solidFill>
              </a:defRPr>
            </a:lvl1pPr>
          </a:lstStyle>
          <a:p>
            <a:endParaRPr lang="en-US" dirty="0"/>
          </a:p>
        </p:txBody>
      </p:sp>
      <p:sp>
        <p:nvSpPr>
          <p:cNvPr id="27" name="Rectangle 26"/>
          <p:cNvSpPr/>
          <p:nvPr userDrawn="1"/>
        </p:nvSpPr>
        <p:spPr bwMode="auto">
          <a:xfrm>
            <a:off x="174814" y="147847"/>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Business Benefits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Content Placeholder 47"/>
          <p:cNvSpPr>
            <a:spLocks noGrp="1"/>
          </p:cNvSpPr>
          <p:nvPr>
            <p:ph sz="quarter" idx="23" hasCustomPrompt="1"/>
          </p:nvPr>
        </p:nvSpPr>
        <p:spPr>
          <a:xfrm>
            <a:off x="176869" y="485795"/>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5" name="Picture 3" descr="\\MAGNUM\Projects\Microsoft\Cloud Power FY12\Design\Icons\PNGs\Scalable_Elastic_4.png"/>
          <p:cNvPicPr>
            <a:picLocks noChangeAspect="1" noChangeArrowheads="1"/>
          </p:cNvPicPr>
          <p:nvPr userDrawn="1"/>
        </p:nvPicPr>
        <p:blipFill>
          <a:blip r:embed="rId3" cstate="print">
            <a:lum bright="100000"/>
          </a:blip>
          <a:srcRect/>
          <a:stretch>
            <a:fillRect/>
          </a:stretch>
        </p:blipFill>
        <p:spPr bwMode="auto">
          <a:xfrm>
            <a:off x="196537" y="136648"/>
            <a:ext cx="343721" cy="343721"/>
          </a:xfrm>
          <a:prstGeom prst="rect">
            <a:avLst/>
          </a:prstGeom>
          <a:noFill/>
        </p:spPr>
      </p:pic>
      <p:sp>
        <p:nvSpPr>
          <p:cNvPr id="78" name="Rectangle 77"/>
          <p:cNvSpPr/>
          <p:nvPr userDrawn="1"/>
        </p:nvSpPr>
        <p:spPr bwMode="auto">
          <a:xfrm>
            <a:off x="174814" y="1891447"/>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Business Change </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1" name="Rectangle 80"/>
          <p:cNvSpPr/>
          <p:nvPr userDrawn="1"/>
        </p:nvSpPr>
        <p:spPr bwMode="auto">
          <a:xfrm>
            <a:off x="174814" y="3536990"/>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Metrics &amp; Measures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oup 5"/>
          <p:cNvGrpSpPr/>
          <p:nvPr userDrawn="1"/>
        </p:nvGrpSpPr>
        <p:grpSpPr>
          <a:xfrm>
            <a:off x="5989855" y="152346"/>
            <a:ext cx="418469" cy="287120"/>
            <a:chOff x="7999173" y="25327"/>
            <a:chExt cx="557958" cy="382827"/>
          </a:xfrm>
        </p:grpSpPr>
        <p:pic>
          <p:nvPicPr>
            <p:cNvPr id="87"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7999173" y="25327"/>
              <a:ext cx="357427" cy="357427"/>
            </a:xfrm>
            <a:prstGeom prst="rect">
              <a:avLst/>
            </a:prstGeom>
            <a:noFill/>
          </p:spPr>
        </p:pic>
        <p:pic>
          <p:nvPicPr>
            <p:cNvPr id="88"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8096589" y="50727"/>
              <a:ext cx="357427" cy="357427"/>
            </a:xfrm>
            <a:prstGeom prst="rect">
              <a:avLst/>
            </a:prstGeom>
            <a:noFill/>
          </p:spPr>
        </p:pic>
        <p:pic>
          <p:nvPicPr>
            <p:cNvPr id="89"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8199704" y="25327"/>
              <a:ext cx="357427" cy="357427"/>
            </a:xfrm>
            <a:prstGeom prst="rect">
              <a:avLst/>
            </a:prstGeom>
            <a:noFill/>
          </p:spPr>
        </p:pic>
      </p:grpSp>
      <p:sp>
        <p:nvSpPr>
          <p:cNvPr id="91" name="Freeform 90"/>
          <p:cNvSpPr/>
          <p:nvPr userDrawn="1"/>
        </p:nvSpPr>
        <p:spPr>
          <a:xfrm rot="12635514">
            <a:off x="246305" y="3615422"/>
            <a:ext cx="268137" cy="224959"/>
          </a:xfrm>
          <a:custGeom>
            <a:avLst/>
            <a:gdLst>
              <a:gd name="connsiteX0" fmla="*/ 664814 w 1528805"/>
              <a:gd name="connsiteY0" fmla="*/ 385562 h 1282626"/>
              <a:gd name="connsiteX1" fmla="*/ 664814 w 1528805"/>
              <a:gd name="connsiteY1" fmla="*/ 379615 h 1282626"/>
              <a:gd name="connsiteX2" fmla="*/ 674861 w 1528805"/>
              <a:gd name="connsiteY2" fmla="*/ 379615 h 1282626"/>
              <a:gd name="connsiteX3" fmla="*/ 669228 w 1528805"/>
              <a:gd name="connsiteY3" fmla="*/ 381531 h 1282626"/>
              <a:gd name="connsiteX4" fmla="*/ 780408 w 1528805"/>
              <a:gd name="connsiteY4" fmla="*/ 381805 h 1282626"/>
              <a:gd name="connsiteX5" fmla="*/ 780408 w 1528805"/>
              <a:gd name="connsiteY5" fmla="*/ 379615 h 1282626"/>
              <a:gd name="connsiteX6" fmla="*/ 775985 w 1528805"/>
              <a:gd name="connsiteY6" fmla="*/ 379615 h 1282626"/>
              <a:gd name="connsiteX7" fmla="*/ 1389946 w 1528805"/>
              <a:gd name="connsiteY7" fmla="*/ 93668 h 1282626"/>
              <a:gd name="connsiteX8" fmla="*/ 1322166 w 1528805"/>
              <a:gd name="connsiteY8" fmla="*/ 74994 h 1282626"/>
              <a:gd name="connsiteX9" fmla="*/ 1338474 w 1528805"/>
              <a:gd name="connsiteY9" fmla="*/ 6605 h 1282626"/>
              <a:gd name="connsiteX10" fmla="*/ 1406254 w 1528805"/>
              <a:gd name="connsiteY10" fmla="*/ 25280 h 1282626"/>
              <a:gd name="connsiteX11" fmla="*/ 1389946 w 1528805"/>
              <a:gd name="connsiteY11" fmla="*/ 93668 h 1282626"/>
              <a:gd name="connsiteX12" fmla="*/ 75038 w 1528805"/>
              <a:gd name="connsiteY12" fmla="*/ 871052 h 1282626"/>
              <a:gd name="connsiteX13" fmla="*/ 7258 w 1528805"/>
              <a:gd name="connsiteY13" fmla="*/ 852377 h 1282626"/>
              <a:gd name="connsiteX14" fmla="*/ 23566 w 1528805"/>
              <a:gd name="connsiteY14" fmla="*/ 783989 h 1282626"/>
              <a:gd name="connsiteX15" fmla="*/ 91345 w 1528805"/>
              <a:gd name="connsiteY15" fmla="*/ 802664 h 1282626"/>
              <a:gd name="connsiteX16" fmla="*/ 75038 w 1528805"/>
              <a:gd name="connsiteY16" fmla="*/ 871052 h 1282626"/>
              <a:gd name="connsiteX17" fmla="*/ 1505239 w 1528805"/>
              <a:gd name="connsiteY17" fmla="*/ 486273 h 1282626"/>
              <a:gd name="connsiteX18" fmla="*/ 1437459 w 1528805"/>
              <a:gd name="connsiteY18" fmla="*/ 467598 h 1282626"/>
              <a:gd name="connsiteX19" fmla="*/ 1453767 w 1528805"/>
              <a:gd name="connsiteY19" fmla="*/ 399210 h 1282626"/>
              <a:gd name="connsiteX20" fmla="*/ 1521547 w 1528805"/>
              <a:gd name="connsiteY20" fmla="*/ 417885 h 1282626"/>
              <a:gd name="connsiteX21" fmla="*/ 1505239 w 1528805"/>
              <a:gd name="connsiteY21" fmla="*/ 486273 h 1282626"/>
              <a:gd name="connsiteX22" fmla="*/ 363455 w 1528805"/>
              <a:gd name="connsiteY22" fmla="*/ 1161305 h 1282626"/>
              <a:gd name="connsiteX23" fmla="*/ 295675 w 1528805"/>
              <a:gd name="connsiteY23" fmla="*/ 1142630 h 1282626"/>
              <a:gd name="connsiteX24" fmla="*/ 311983 w 1528805"/>
              <a:gd name="connsiteY24" fmla="*/ 1074242 h 1282626"/>
              <a:gd name="connsiteX25" fmla="*/ 379763 w 1528805"/>
              <a:gd name="connsiteY25" fmla="*/ 1092917 h 1282626"/>
              <a:gd name="connsiteX26" fmla="*/ 363455 w 1528805"/>
              <a:gd name="connsiteY26" fmla="*/ 1161305 h 1282626"/>
              <a:gd name="connsiteX27" fmla="*/ 722611 w 1528805"/>
              <a:gd name="connsiteY27" fmla="*/ 1057502 h 1282626"/>
              <a:gd name="connsiteX28" fmla="*/ 715534 w 1528805"/>
              <a:gd name="connsiteY28" fmla="*/ 1050425 h 1282626"/>
              <a:gd name="connsiteX29" fmla="*/ 730005 w 1528805"/>
              <a:gd name="connsiteY29" fmla="*/ 1050108 h 1282626"/>
              <a:gd name="connsiteX30" fmla="*/ 1017254 w 1528805"/>
              <a:gd name="connsiteY30" fmla="*/ 970201 h 1282626"/>
              <a:gd name="connsiteX31" fmla="*/ 785931 w 1528805"/>
              <a:gd name="connsiteY31" fmla="*/ 1048882 h 1282626"/>
              <a:gd name="connsiteX32" fmla="*/ 730005 w 1528805"/>
              <a:gd name="connsiteY32" fmla="*/ 1050108 h 1282626"/>
              <a:gd name="connsiteX33" fmla="*/ 838205 w 1528805"/>
              <a:gd name="connsiteY33" fmla="*/ 941908 h 1282626"/>
              <a:gd name="connsiteX34" fmla="*/ 780408 w 1528805"/>
              <a:gd name="connsiteY34" fmla="*/ 941908 h 1282626"/>
              <a:gd name="connsiteX35" fmla="*/ 780408 w 1528805"/>
              <a:gd name="connsiteY35" fmla="*/ 589768 h 1282626"/>
              <a:gd name="connsiteX36" fmla="*/ 747076 w 1528805"/>
              <a:gd name="connsiteY36" fmla="*/ 601106 h 1282626"/>
              <a:gd name="connsiteX37" fmla="*/ 702653 w 1528805"/>
              <a:gd name="connsiteY37" fmla="*/ 597745 h 1282626"/>
              <a:gd name="connsiteX38" fmla="*/ 664814 w 1528805"/>
              <a:gd name="connsiteY38" fmla="*/ 579013 h 1282626"/>
              <a:gd name="connsiteX39" fmla="*/ 664814 w 1528805"/>
              <a:gd name="connsiteY39" fmla="*/ 941908 h 1282626"/>
              <a:gd name="connsiteX40" fmla="*/ 607017 w 1528805"/>
              <a:gd name="connsiteY40" fmla="*/ 941908 h 1282626"/>
              <a:gd name="connsiteX41" fmla="*/ 715534 w 1528805"/>
              <a:gd name="connsiteY41" fmla="*/ 1050425 h 1282626"/>
              <a:gd name="connsiteX42" fmla="*/ 666236 w 1528805"/>
              <a:gd name="connsiteY42" fmla="*/ 1051507 h 1282626"/>
              <a:gd name="connsiteX43" fmla="*/ 164567 w 1528805"/>
              <a:gd name="connsiteY43" fmla="*/ 735263 h 1282626"/>
              <a:gd name="connsiteX44" fmla="*/ 642077 w 1528805"/>
              <a:gd name="connsiteY44" fmla="*/ 452955 h 1282626"/>
              <a:gd name="connsiteX45" fmla="*/ 637768 w 1528805"/>
              <a:gd name="connsiteY45" fmla="*/ 462416 h 1282626"/>
              <a:gd name="connsiteX46" fmla="*/ 648525 w 1528805"/>
              <a:gd name="connsiteY46" fmla="*/ 532002 h 1282626"/>
              <a:gd name="connsiteX47" fmla="*/ 772443 w 1528805"/>
              <a:gd name="connsiteY47" fmla="*/ 566144 h 1282626"/>
              <a:gd name="connsiteX48" fmla="*/ 802258 w 1528805"/>
              <a:gd name="connsiteY48" fmla="*/ 441114 h 1282626"/>
              <a:gd name="connsiteX49" fmla="*/ 746473 w 1528805"/>
              <a:gd name="connsiteY49" fmla="*/ 398148 h 1282626"/>
              <a:gd name="connsiteX50" fmla="*/ 736107 w 1528805"/>
              <a:gd name="connsiteY50" fmla="*/ 397364 h 1282626"/>
              <a:gd name="connsiteX51" fmla="*/ 1222404 w 1528805"/>
              <a:gd name="connsiteY51" fmla="*/ 109861 h 1282626"/>
              <a:gd name="connsiteX52" fmla="*/ 1017254 w 1528805"/>
              <a:gd name="connsiteY52" fmla="*/ 970201 h 1282626"/>
              <a:gd name="connsiteX53" fmla="*/ 714973 w 1528805"/>
              <a:gd name="connsiteY53" fmla="*/ 1276021 h 1282626"/>
              <a:gd name="connsiteX54" fmla="*/ 647193 w 1528805"/>
              <a:gd name="connsiteY54" fmla="*/ 1257347 h 1282626"/>
              <a:gd name="connsiteX55" fmla="*/ 663501 w 1528805"/>
              <a:gd name="connsiteY55" fmla="*/ 1188959 h 1282626"/>
              <a:gd name="connsiteX56" fmla="*/ 731280 w 1528805"/>
              <a:gd name="connsiteY56" fmla="*/ 1207633 h 1282626"/>
              <a:gd name="connsiteX57" fmla="*/ 714973 w 1528805"/>
              <a:gd name="connsiteY57" fmla="*/ 1276021 h 1282626"/>
              <a:gd name="connsiteX58" fmla="*/ 1399220 w 1528805"/>
              <a:gd name="connsiteY58" fmla="*/ 871489 h 1282626"/>
              <a:gd name="connsiteX59" fmla="*/ 1331440 w 1528805"/>
              <a:gd name="connsiteY59" fmla="*/ 852814 h 1282626"/>
              <a:gd name="connsiteX60" fmla="*/ 1347748 w 1528805"/>
              <a:gd name="connsiteY60" fmla="*/ 784426 h 1282626"/>
              <a:gd name="connsiteX61" fmla="*/ 1415528 w 1528805"/>
              <a:gd name="connsiteY61" fmla="*/ 803101 h 1282626"/>
              <a:gd name="connsiteX62" fmla="*/ 1399220 w 1528805"/>
              <a:gd name="connsiteY62" fmla="*/ 871489 h 1282626"/>
              <a:gd name="connsiteX63" fmla="*/ 1125898 w 1528805"/>
              <a:gd name="connsiteY63" fmla="*/ 1171310 h 1282626"/>
              <a:gd name="connsiteX64" fmla="*/ 1058118 w 1528805"/>
              <a:gd name="connsiteY64" fmla="*/ 1152635 h 1282626"/>
              <a:gd name="connsiteX65" fmla="*/ 1074426 w 1528805"/>
              <a:gd name="connsiteY65" fmla="*/ 1084247 h 1282626"/>
              <a:gd name="connsiteX66" fmla="*/ 1142206 w 1528805"/>
              <a:gd name="connsiteY66" fmla="*/ 1102922 h 1282626"/>
              <a:gd name="connsiteX67" fmla="*/ 1125898 w 1528805"/>
              <a:gd name="connsiteY67" fmla="*/ 1171310 h 12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28805" h="1282626">
                <a:moveTo>
                  <a:pt x="664814" y="385562"/>
                </a:moveTo>
                <a:lnTo>
                  <a:pt x="664814" y="379615"/>
                </a:lnTo>
                <a:lnTo>
                  <a:pt x="674861" y="379615"/>
                </a:lnTo>
                <a:lnTo>
                  <a:pt x="669228" y="381531"/>
                </a:lnTo>
                <a:close/>
                <a:moveTo>
                  <a:pt x="780408" y="381805"/>
                </a:moveTo>
                <a:lnTo>
                  <a:pt x="780408" y="379615"/>
                </a:lnTo>
                <a:lnTo>
                  <a:pt x="775985" y="379615"/>
                </a:lnTo>
                <a:close/>
                <a:moveTo>
                  <a:pt x="1389946" y="93668"/>
                </a:moveTo>
                <a:cubicBezTo>
                  <a:pt x="1366725" y="107396"/>
                  <a:pt x="1336379" y="99035"/>
                  <a:pt x="1322166" y="74994"/>
                </a:cubicBezTo>
                <a:cubicBezTo>
                  <a:pt x="1307952" y="50952"/>
                  <a:pt x="1315253" y="20334"/>
                  <a:pt x="1338474" y="6605"/>
                </a:cubicBezTo>
                <a:cubicBezTo>
                  <a:pt x="1361694" y="-7123"/>
                  <a:pt x="1392040" y="1239"/>
                  <a:pt x="1406254" y="25280"/>
                </a:cubicBezTo>
                <a:cubicBezTo>
                  <a:pt x="1420467" y="49322"/>
                  <a:pt x="1413166" y="79940"/>
                  <a:pt x="1389946" y="93668"/>
                </a:cubicBezTo>
                <a:close/>
                <a:moveTo>
                  <a:pt x="75038" y="871052"/>
                </a:moveTo>
                <a:cubicBezTo>
                  <a:pt x="51817" y="884780"/>
                  <a:pt x="21471" y="876419"/>
                  <a:pt x="7258" y="852377"/>
                </a:cubicBezTo>
                <a:cubicBezTo>
                  <a:pt x="-6956" y="828335"/>
                  <a:pt x="345" y="797717"/>
                  <a:pt x="23566" y="783989"/>
                </a:cubicBezTo>
                <a:cubicBezTo>
                  <a:pt x="46786" y="770261"/>
                  <a:pt x="77132" y="778622"/>
                  <a:pt x="91345" y="802664"/>
                </a:cubicBezTo>
                <a:cubicBezTo>
                  <a:pt x="105559" y="826705"/>
                  <a:pt x="98258" y="857324"/>
                  <a:pt x="75038" y="871052"/>
                </a:cubicBezTo>
                <a:close/>
                <a:moveTo>
                  <a:pt x="1505239" y="486273"/>
                </a:moveTo>
                <a:cubicBezTo>
                  <a:pt x="1482019" y="500001"/>
                  <a:pt x="1451673" y="491640"/>
                  <a:pt x="1437459" y="467598"/>
                </a:cubicBezTo>
                <a:cubicBezTo>
                  <a:pt x="1423246" y="443557"/>
                  <a:pt x="1430547" y="412939"/>
                  <a:pt x="1453767" y="399210"/>
                </a:cubicBezTo>
                <a:cubicBezTo>
                  <a:pt x="1476988" y="385482"/>
                  <a:pt x="1507334" y="393843"/>
                  <a:pt x="1521547" y="417885"/>
                </a:cubicBezTo>
                <a:cubicBezTo>
                  <a:pt x="1535761" y="441927"/>
                  <a:pt x="1528460" y="472545"/>
                  <a:pt x="1505239" y="486273"/>
                </a:cubicBezTo>
                <a:close/>
                <a:moveTo>
                  <a:pt x="363455" y="1161305"/>
                </a:moveTo>
                <a:cubicBezTo>
                  <a:pt x="340234" y="1175033"/>
                  <a:pt x="309888" y="1166672"/>
                  <a:pt x="295675" y="1142630"/>
                </a:cubicBezTo>
                <a:cubicBezTo>
                  <a:pt x="281461" y="1118588"/>
                  <a:pt x="288762" y="1087970"/>
                  <a:pt x="311983" y="1074242"/>
                </a:cubicBezTo>
                <a:cubicBezTo>
                  <a:pt x="335203" y="1060514"/>
                  <a:pt x="365549" y="1068875"/>
                  <a:pt x="379763" y="1092917"/>
                </a:cubicBezTo>
                <a:cubicBezTo>
                  <a:pt x="393976" y="1116958"/>
                  <a:pt x="386675" y="1147577"/>
                  <a:pt x="363455" y="1161305"/>
                </a:cubicBezTo>
                <a:close/>
                <a:moveTo>
                  <a:pt x="722611" y="1057502"/>
                </a:moveTo>
                <a:lnTo>
                  <a:pt x="715534" y="1050425"/>
                </a:lnTo>
                <a:lnTo>
                  <a:pt x="730005" y="1050108"/>
                </a:lnTo>
                <a:close/>
                <a:moveTo>
                  <a:pt x="1017254" y="970201"/>
                </a:moveTo>
                <a:cubicBezTo>
                  <a:pt x="944225" y="1013376"/>
                  <a:pt x="865594" y="1039182"/>
                  <a:pt x="785931" y="1048882"/>
                </a:cubicBezTo>
                <a:lnTo>
                  <a:pt x="730005" y="1050108"/>
                </a:lnTo>
                <a:lnTo>
                  <a:pt x="838205" y="941908"/>
                </a:lnTo>
                <a:lnTo>
                  <a:pt x="780408" y="941908"/>
                </a:lnTo>
                <a:lnTo>
                  <a:pt x="780408" y="589768"/>
                </a:lnTo>
                <a:lnTo>
                  <a:pt x="747076" y="601106"/>
                </a:lnTo>
                <a:cubicBezTo>
                  <a:pt x="732176" y="602920"/>
                  <a:pt x="717083" y="601721"/>
                  <a:pt x="702653" y="597745"/>
                </a:cubicBezTo>
                <a:lnTo>
                  <a:pt x="664814" y="579013"/>
                </a:lnTo>
                <a:lnTo>
                  <a:pt x="664814" y="941908"/>
                </a:lnTo>
                <a:lnTo>
                  <a:pt x="607017" y="941908"/>
                </a:lnTo>
                <a:lnTo>
                  <a:pt x="715534" y="1050425"/>
                </a:lnTo>
                <a:lnTo>
                  <a:pt x="666236" y="1051507"/>
                </a:lnTo>
                <a:cubicBezTo>
                  <a:pt x="467359" y="1036271"/>
                  <a:pt x="276325" y="924295"/>
                  <a:pt x="164567" y="735263"/>
                </a:cubicBezTo>
                <a:lnTo>
                  <a:pt x="642077" y="452955"/>
                </a:lnTo>
                <a:lnTo>
                  <a:pt x="637768" y="462416"/>
                </a:lnTo>
                <a:cubicBezTo>
                  <a:pt x="632373" y="485042"/>
                  <a:pt x="635532" y="510025"/>
                  <a:pt x="648525" y="532002"/>
                </a:cubicBezTo>
                <a:cubicBezTo>
                  <a:pt x="674511" y="575956"/>
                  <a:pt x="729992" y="591242"/>
                  <a:pt x="772443" y="566144"/>
                </a:cubicBezTo>
                <a:cubicBezTo>
                  <a:pt x="814895" y="541047"/>
                  <a:pt x="828244" y="485068"/>
                  <a:pt x="802258" y="441114"/>
                </a:cubicBezTo>
                <a:cubicBezTo>
                  <a:pt x="789265" y="419137"/>
                  <a:pt x="768898" y="404327"/>
                  <a:pt x="746473" y="398148"/>
                </a:cubicBezTo>
                <a:lnTo>
                  <a:pt x="736107" y="397364"/>
                </a:lnTo>
                <a:lnTo>
                  <a:pt x="1222404" y="109861"/>
                </a:lnTo>
                <a:cubicBezTo>
                  <a:pt x="1401216" y="412313"/>
                  <a:pt x="1309368" y="797501"/>
                  <a:pt x="1017254" y="970201"/>
                </a:cubicBezTo>
                <a:close/>
                <a:moveTo>
                  <a:pt x="714973" y="1276021"/>
                </a:moveTo>
                <a:cubicBezTo>
                  <a:pt x="691752" y="1289749"/>
                  <a:pt x="661406" y="1281388"/>
                  <a:pt x="647193" y="1257347"/>
                </a:cubicBezTo>
                <a:cubicBezTo>
                  <a:pt x="632979" y="1233305"/>
                  <a:pt x="640280" y="1202687"/>
                  <a:pt x="663501" y="1188959"/>
                </a:cubicBezTo>
                <a:cubicBezTo>
                  <a:pt x="686721" y="1175231"/>
                  <a:pt x="717067" y="1183592"/>
                  <a:pt x="731280" y="1207633"/>
                </a:cubicBezTo>
                <a:cubicBezTo>
                  <a:pt x="745494" y="1231675"/>
                  <a:pt x="738193" y="1262293"/>
                  <a:pt x="714973" y="1276021"/>
                </a:cubicBezTo>
                <a:close/>
                <a:moveTo>
                  <a:pt x="1399220" y="871489"/>
                </a:moveTo>
                <a:cubicBezTo>
                  <a:pt x="1376000" y="885217"/>
                  <a:pt x="1345654" y="876856"/>
                  <a:pt x="1331440" y="852814"/>
                </a:cubicBezTo>
                <a:cubicBezTo>
                  <a:pt x="1317226" y="828773"/>
                  <a:pt x="1324527" y="798155"/>
                  <a:pt x="1347748" y="784426"/>
                </a:cubicBezTo>
                <a:cubicBezTo>
                  <a:pt x="1370968" y="770698"/>
                  <a:pt x="1401314" y="779059"/>
                  <a:pt x="1415528" y="803101"/>
                </a:cubicBezTo>
                <a:cubicBezTo>
                  <a:pt x="1429741" y="827143"/>
                  <a:pt x="1422440" y="857761"/>
                  <a:pt x="1399220" y="871489"/>
                </a:cubicBezTo>
                <a:close/>
                <a:moveTo>
                  <a:pt x="1125898" y="1171310"/>
                </a:moveTo>
                <a:cubicBezTo>
                  <a:pt x="1102678" y="1185038"/>
                  <a:pt x="1072332" y="1176677"/>
                  <a:pt x="1058118" y="1152635"/>
                </a:cubicBezTo>
                <a:cubicBezTo>
                  <a:pt x="1043905" y="1128594"/>
                  <a:pt x="1051205" y="1097975"/>
                  <a:pt x="1074426" y="1084247"/>
                </a:cubicBezTo>
                <a:cubicBezTo>
                  <a:pt x="1097646" y="1070519"/>
                  <a:pt x="1127992" y="1078880"/>
                  <a:pt x="1142206" y="1102922"/>
                </a:cubicBezTo>
                <a:cubicBezTo>
                  <a:pt x="1156420" y="1126964"/>
                  <a:pt x="1149119" y="1157582"/>
                  <a:pt x="1125898" y="1171310"/>
                </a:cubicBezTo>
                <a:close/>
              </a:path>
            </a:pathLst>
          </a:custGeom>
          <a:solidFill>
            <a:srgbClr val="FFFFFF"/>
          </a:solidFill>
          <a:ln w="3175" cap="flat" cmpd="sng" algn="ctr">
            <a:noFill/>
            <a:prstDash val="solid"/>
          </a:ln>
          <a:effectLst/>
        </p:spPr>
        <p:txBody>
          <a:bodyPr wrap="square" rtlCol="0" anchor="ctr">
            <a:noAutofit/>
          </a:bodyPr>
          <a:lstStyle/>
          <a:p>
            <a:pPr algn="ctr" defTabSz="685772">
              <a:defRPr/>
            </a:pPr>
            <a:endParaRPr lang="en-US" sz="900" kern="0" dirty="0" smtClean="0">
              <a:solidFill>
                <a:srgbClr val="FFFFFF"/>
              </a:solidFill>
            </a:endParaRPr>
          </a:p>
        </p:txBody>
      </p:sp>
      <p:grpSp>
        <p:nvGrpSpPr>
          <p:cNvPr id="92" name="Group 91"/>
          <p:cNvGrpSpPr/>
          <p:nvPr userDrawn="1"/>
        </p:nvGrpSpPr>
        <p:grpSpPr bwMode="black">
          <a:xfrm>
            <a:off x="255722" y="1934340"/>
            <a:ext cx="222348" cy="238986"/>
            <a:chOff x="1435100" y="3879850"/>
            <a:chExt cx="739775" cy="795338"/>
          </a:xfrm>
          <a:solidFill>
            <a:schemeClr val="tx1"/>
          </a:solidFill>
        </p:grpSpPr>
        <p:sp>
          <p:nvSpPr>
            <p:cNvPr id="93"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4"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5"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6"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7"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8"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9"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00"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01"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
        <p:nvSpPr>
          <p:cNvPr id="36" name="Content Placeholder 47"/>
          <p:cNvSpPr>
            <a:spLocks noGrp="1"/>
          </p:cNvSpPr>
          <p:nvPr>
            <p:ph sz="quarter" idx="24" hasCustomPrompt="1"/>
          </p:nvPr>
        </p:nvSpPr>
        <p:spPr>
          <a:xfrm>
            <a:off x="176869" y="2211450"/>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47"/>
          <p:cNvSpPr>
            <a:spLocks noGrp="1"/>
          </p:cNvSpPr>
          <p:nvPr>
            <p:ph sz="quarter" idx="25" hasCustomPrompt="1"/>
          </p:nvPr>
        </p:nvSpPr>
        <p:spPr>
          <a:xfrm>
            <a:off x="176869" y="3872637"/>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Placeholder 2"/>
          <p:cNvSpPr>
            <a:spLocks noGrp="1"/>
          </p:cNvSpPr>
          <p:nvPr>
            <p:ph type="body" sz="quarter" idx="29"/>
          </p:nvPr>
        </p:nvSpPr>
        <p:spPr>
          <a:xfrm>
            <a:off x="6828128" y="519738"/>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3" name="Text Placeholder 2"/>
          <p:cNvSpPr>
            <a:spLocks noGrp="1"/>
          </p:cNvSpPr>
          <p:nvPr>
            <p:ph type="body" sz="quarter" idx="30"/>
          </p:nvPr>
        </p:nvSpPr>
        <p:spPr>
          <a:xfrm>
            <a:off x="6828128" y="1326434"/>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4" name="Text Placeholder 2"/>
          <p:cNvSpPr>
            <a:spLocks noGrp="1"/>
          </p:cNvSpPr>
          <p:nvPr>
            <p:ph type="body" sz="quarter" idx="31"/>
          </p:nvPr>
        </p:nvSpPr>
        <p:spPr>
          <a:xfrm>
            <a:off x="6828128" y="2132841"/>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7575884" y="2972071"/>
            <a:ext cx="1402682" cy="266418"/>
            <a:chOff x="7908758" y="5507034"/>
            <a:chExt cx="1870242" cy="355224"/>
          </a:xfrm>
        </p:grpSpPr>
        <p:sp>
          <p:nvSpPr>
            <p:cNvPr id="45" name="Rectangle 44"/>
            <p:cNvSpPr/>
            <p:nvPr userDrawn="1"/>
          </p:nvSpPr>
          <p:spPr bwMode="auto">
            <a:xfrm>
              <a:off x="7908758" y="5507034"/>
              <a:ext cx="1870242"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200" dirty="0" smtClean="0">
                  <a:gradFill>
                    <a:gsLst>
                      <a:gs pos="0">
                        <a:srgbClr val="FFFFFF"/>
                      </a:gs>
                      <a:gs pos="100000">
                        <a:srgbClr val="FFFFFF"/>
                      </a:gs>
                    </a:gsLst>
                    <a:lin ang="5400000" scaled="0"/>
                  </a:gradFill>
                  <a:latin typeface="Segoe UI Light"/>
                  <a:ea typeface="Segoe UI" pitchFamily="34" charset="0"/>
                  <a:cs typeface="Segoe UI" pitchFamily="34" charset="0"/>
                </a:rPr>
                <a:t>Knowledge</a:t>
              </a:r>
            </a:p>
          </p:txBody>
        </p:sp>
        <p:pic>
          <p:nvPicPr>
            <p:cNvPr id="46" name="Picture 30" descr="service-based.png"/>
            <p:cNvPicPr>
              <a:picLocks noChangeAspect="1"/>
            </p:cNvPicPr>
            <p:nvPr userDrawn="1"/>
          </p:nvPicPr>
          <p:blipFill>
            <a:blip r:embed="rId5" cstate="print"/>
            <a:srcRect/>
            <a:stretch>
              <a:fillRect/>
            </a:stretch>
          </p:blipFill>
          <p:spPr bwMode="auto">
            <a:xfrm>
              <a:off x="8008558" y="5547486"/>
              <a:ext cx="264616" cy="274320"/>
            </a:xfrm>
            <a:prstGeom prst="rect">
              <a:avLst/>
            </a:prstGeom>
            <a:noFill/>
            <a:ln>
              <a:noFill/>
            </a:ln>
          </p:spPr>
        </p:pic>
      </p:grpSp>
      <p:grpSp>
        <p:nvGrpSpPr>
          <p:cNvPr id="13" name="Group 12"/>
          <p:cNvGrpSpPr/>
          <p:nvPr userDrawn="1"/>
        </p:nvGrpSpPr>
        <p:grpSpPr>
          <a:xfrm>
            <a:off x="5960143" y="2972071"/>
            <a:ext cx="1402682" cy="266418"/>
            <a:chOff x="7908758" y="3784961"/>
            <a:chExt cx="1870242" cy="355224"/>
          </a:xfrm>
        </p:grpSpPr>
        <p:sp>
          <p:nvSpPr>
            <p:cNvPr id="24" name="Rectangle 23"/>
            <p:cNvSpPr/>
            <p:nvPr userDrawn="1"/>
          </p:nvSpPr>
          <p:spPr bwMode="auto">
            <a:xfrm>
              <a:off x="7908758" y="3784961"/>
              <a:ext cx="1870242"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200" dirty="0" smtClean="0">
                  <a:gradFill>
                    <a:gsLst>
                      <a:gs pos="0">
                        <a:srgbClr val="FFFFFF"/>
                      </a:gs>
                      <a:gs pos="100000">
                        <a:srgbClr val="FFFFFF"/>
                      </a:gs>
                    </a:gsLst>
                    <a:lin ang="5400000" scaled="0"/>
                  </a:gradFill>
                  <a:latin typeface="Segoe UI Light"/>
                  <a:ea typeface="Segoe UI" pitchFamily="34" charset="0"/>
                  <a:cs typeface="Segoe UI" pitchFamily="34" charset="0"/>
                </a:rPr>
                <a:t>Skills</a:t>
              </a:r>
            </a:p>
          </p:txBody>
        </p:sp>
        <p:sp>
          <p:nvSpPr>
            <p:cNvPr id="47" name="Freeform 43"/>
            <p:cNvSpPr>
              <a:spLocks noChangeAspect="1" noEditPoints="1"/>
            </p:cNvSpPr>
            <p:nvPr userDrawn="1"/>
          </p:nvSpPr>
          <p:spPr bwMode="black">
            <a:xfrm>
              <a:off x="8032537" y="3838645"/>
              <a:ext cx="265176" cy="247856"/>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685800"/>
              <a:endParaRPr lang="en-US" sz="1200" dirty="0">
                <a:solidFill>
                  <a:srgbClr val="000000"/>
                </a:solidFill>
              </a:endParaRPr>
            </a:p>
          </p:txBody>
        </p:sp>
      </p:grpSp>
      <p:sp>
        <p:nvSpPr>
          <p:cNvPr id="10" name="Text Placeholder 9"/>
          <p:cNvSpPr>
            <a:spLocks noGrp="1"/>
          </p:cNvSpPr>
          <p:nvPr>
            <p:ph type="body" sz="quarter" idx="32"/>
          </p:nvPr>
        </p:nvSpPr>
        <p:spPr>
          <a:xfrm>
            <a:off x="6033928" y="3288769"/>
            <a:ext cx="1414622" cy="1033088"/>
          </a:xfrm>
        </p:spPr>
        <p:txBody>
          <a:bodyPr/>
          <a:lstStyle>
            <a:lvl1pPr marL="133350" indent="-133350">
              <a:lnSpc>
                <a:spcPct val="100000"/>
              </a:lnSpc>
              <a:spcBef>
                <a:spcPts val="150"/>
              </a:spcBef>
              <a:buFont typeface="Wingdings" panose="05000000000000000000" pitchFamily="2" charset="2"/>
              <a:buChar char="ü"/>
              <a:defRPr sz="788"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54" name="Text Placeholder 9"/>
          <p:cNvSpPr>
            <a:spLocks noGrp="1"/>
          </p:cNvSpPr>
          <p:nvPr>
            <p:ph type="body" sz="quarter" idx="33"/>
          </p:nvPr>
        </p:nvSpPr>
        <p:spPr>
          <a:xfrm>
            <a:off x="7650735" y="3288769"/>
            <a:ext cx="1414622" cy="1033088"/>
          </a:xfrm>
        </p:spPr>
        <p:txBody>
          <a:bodyPr/>
          <a:lstStyle>
            <a:lvl1pPr marL="133350" indent="-133350">
              <a:lnSpc>
                <a:spcPct val="100000"/>
              </a:lnSpc>
              <a:spcBef>
                <a:spcPts val="150"/>
              </a:spcBef>
              <a:buFont typeface="Wingdings" panose="05000000000000000000" pitchFamily="2" charset="2"/>
              <a:buChar char="ü"/>
              <a:defRPr sz="788"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grpSp>
        <p:nvGrpSpPr>
          <p:cNvPr id="63" name="Group 62"/>
          <p:cNvGrpSpPr/>
          <p:nvPr userDrawn="1"/>
        </p:nvGrpSpPr>
        <p:grpSpPr>
          <a:xfrm>
            <a:off x="3399305" y="1670167"/>
            <a:ext cx="2281055" cy="260708"/>
            <a:chOff x="8944729" y="-276951"/>
            <a:chExt cx="3041407" cy="347610"/>
          </a:xfrm>
        </p:grpSpPr>
        <p:sp>
          <p:nvSpPr>
            <p:cNvPr id="64" name="Rectangle 63"/>
            <p:cNvSpPr/>
            <p:nvPr userDrawn="1"/>
          </p:nvSpPr>
          <p:spPr bwMode="auto">
            <a:xfrm>
              <a:off x="8944729" y="-272701"/>
              <a:ext cx="3041407" cy="34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My Work</a:t>
              </a:r>
            </a:p>
          </p:txBody>
        </p:sp>
        <p:sp>
          <p:nvSpPr>
            <p:cNvPr id="65" name="Freeform 81"/>
            <p:cNvSpPr>
              <a:spLocks noChangeAspect="1"/>
            </p:cNvSpPr>
            <p:nvPr userDrawn="1"/>
          </p:nvSpPr>
          <p:spPr bwMode="black">
            <a:xfrm>
              <a:off x="9077724" y="-276951"/>
              <a:ext cx="188207" cy="256267"/>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685800"/>
              <a:endParaRPr lang="en-US" sz="1200" dirty="0">
                <a:solidFill>
                  <a:srgbClr val="000000"/>
                </a:solidFill>
              </a:endParaRPr>
            </a:p>
          </p:txBody>
        </p:sp>
      </p:grpSp>
      <p:grpSp>
        <p:nvGrpSpPr>
          <p:cNvPr id="2" name="Group 1"/>
          <p:cNvGrpSpPr/>
          <p:nvPr userDrawn="1"/>
        </p:nvGrpSpPr>
        <p:grpSpPr>
          <a:xfrm>
            <a:off x="3526876" y="3591007"/>
            <a:ext cx="405000" cy="405000"/>
            <a:chOff x="4702501" y="4788010"/>
            <a:chExt cx="540000" cy="540000"/>
          </a:xfrm>
        </p:grpSpPr>
        <p:sp>
          <p:nvSpPr>
            <p:cNvPr id="67" name="Rectangle 66"/>
            <p:cNvSpPr/>
            <p:nvPr/>
          </p:nvSpPr>
          <p:spPr bwMode="auto">
            <a:xfrm>
              <a:off x="4702501" y="4788010"/>
              <a:ext cx="540000" cy="540000"/>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00" numCol="1" spcCol="0" rtlCol="0" fromWordArt="0" anchor="b" anchorCtr="0" forceAA="0" compatLnSpc="1">
              <a:prstTxWarp prst="textNoShape">
                <a:avLst/>
              </a:prstTxWarp>
              <a:noAutofit/>
            </a:bodyPr>
            <a:lstStyle/>
            <a:p>
              <a:pPr algn="ctr" defTabSz="685800">
                <a:lnSpc>
                  <a:spcPts val="450"/>
                </a:lnSpc>
              </a:pPr>
              <a:r>
                <a:rPr lang="en-US" sz="413" spc="-30" dirty="0" smtClean="0">
                  <a:solidFill>
                    <a:srgbClr val="FFFFFF"/>
                  </a:solidFill>
                </a:rPr>
                <a:t>Effective Meetings </a:t>
              </a:r>
              <a:endParaRPr lang="en-US" sz="413" spc="-30" dirty="0">
                <a:solidFill>
                  <a:srgbClr val="FFFFFF"/>
                </a:solidFill>
              </a:endParaRPr>
            </a:p>
          </p:txBody>
        </p:sp>
        <p:pic>
          <p:nvPicPr>
            <p:cNvPr id="68" name="Picture 67"/>
            <p:cNvPicPr>
              <a:picLocks noChangeAspect="1"/>
            </p:cNvPicPr>
            <p:nvPr/>
          </p:nvPicPr>
          <p:blipFill>
            <a:blip r:embed="rId6" cstate="print">
              <a:duotone>
                <a:prstClr val="black"/>
                <a:srgbClr val="E5E5E5">
                  <a:tint val="45000"/>
                  <a:satMod val="400000"/>
                </a:srgbClr>
              </a:duotone>
              <a:extLst>
                <a:ext uri="{28A0092B-C50C-407E-A947-70E740481C1C}">
                  <a14:useLocalDpi xmlns:a14="http://schemas.microsoft.com/office/drawing/2010/main" val="0"/>
                </a:ext>
              </a:extLst>
            </a:blip>
            <a:stretch>
              <a:fillRect/>
            </a:stretch>
          </p:blipFill>
          <p:spPr>
            <a:xfrm>
              <a:off x="4788556" y="4836766"/>
              <a:ext cx="379913" cy="379913"/>
            </a:xfrm>
            <a:prstGeom prst="rect">
              <a:avLst/>
            </a:prstGeom>
          </p:spPr>
        </p:pic>
      </p:grpSp>
      <p:grpSp>
        <p:nvGrpSpPr>
          <p:cNvPr id="70" name="Group 69"/>
          <p:cNvGrpSpPr/>
          <p:nvPr userDrawn="1"/>
        </p:nvGrpSpPr>
        <p:grpSpPr>
          <a:xfrm>
            <a:off x="4436266" y="3591007"/>
            <a:ext cx="405000" cy="405000"/>
            <a:chOff x="5942375" y="1410649"/>
            <a:chExt cx="492066" cy="492067"/>
          </a:xfrm>
        </p:grpSpPr>
        <p:sp>
          <p:nvSpPr>
            <p:cNvPr id="72" name="Rectangle 71"/>
            <p:cNvSpPr/>
            <p:nvPr/>
          </p:nvSpPr>
          <p:spPr bwMode="auto">
            <a:xfrm>
              <a:off x="5942375"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8" dirty="0" smtClean="0">
                  <a:solidFill>
                    <a:srgbClr val="FFFFFF"/>
                  </a:solidFill>
                </a:rPr>
                <a:t>Collab Expertise </a:t>
              </a:r>
              <a:br>
                <a:rPr lang="en-US" sz="450" spc="-38" dirty="0" smtClean="0">
                  <a:solidFill>
                    <a:srgbClr val="FFFFFF"/>
                  </a:solidFill>
                </a:rPr>
              </a:br>
              <a:r>
                <a:rPr lang="en-US" sz="450" spc="-53" dirty="0" smtClean="0">
                  <a:solidFill>
                    <a:srgbClr val="FFFFFF"/>
                  </a:solidFill>
                </a:rPr>
                <a:t>&amp; Info Discovery</a:t>
              </a:r>
              <a:endParaRPr lang="en-US" sz="450" spc="-53" dirty="0">
                <a:solidFill>
                  <a:srgbClr val="FFFFFF"/>
                </a:solidFill>
              </a:endParaRPr>
            </a:p>
          </p:txBody>
        </p:sp>
        <p:pic>
          <p:nvPicPr>
            <p:cNvPr id="73" name="Picture 72"/>
            <p:cNvPicPr>
              <a:picLocks noChangeAspect="1"/>
            </p:cNvPicPr>
            <p:nvPr/>
          </p:nvPicPr>
          <p:blipFill>
            <a:blip r:embed="rId7" cstate="print">
              <a:duotone>
                <a:prstClr val="black"/>
                <a:srgbClr val="E5E5E5">
                  <a:tint val="45000"/>
                  <a:satMod val="400000"/>
                </a:srgbClr>
              </a:duotone>
              <a:extLst>
                <a:ext uri="{28A0092B-C50C-407E-A947-70E740481C1C}">
                  <a14:useLocalDpi xmlns:a14="http://schemas.microsoft.com/office/drawing/2010/main" val="0"/>
                </a:ext>
              </a:extLst>
            </a:blip>
            <a:stretch>
              <a:fillRect/>
            </a:stretch>
          </p:blipFill>
          <p:spPr>
            <a:xfrm>
              <a:off x="6033323" y="1425601"/>
              <a:ext cx="335682" cy="335683"/>
            </a:xfrm>
            <a:prstGeom prst="rect">
              <a:avLst/>
            </a:prstGeom>
          </p:spPr>
        </p:pic>
      </p:grpSp>
      <p:grpSp>
        <p:nvGrpSpPr>
          <p:cNvPr id="74" name="Group 73"/>
          <p:cNvGrpSpPr/>
          <p:nvPr userDrawn="1"/>
        </p:nvGrpSpPr>
        <p:grpSpPr>
          <a:xfrm>
            <a:off x="4890961" y="3591842"/>
            <a:ext cx="405000" cy="400649"/>
            <a:chOff x="6521281" y="4789123"/>
            <a:chExt cx="540000" cy="534198"/>
          </a:xfrm>
        </p:grpSpPr>
        <p:sp>
          <p:nvSpPr>
            <p:cNvPr id="75" name="Rectangle 74"/>
            <p:cNvSpPr/>
            <p:nvPr/>
          </p:nvSpPr>
          <p:spPr bwMode="auto">
            <a:xfrm>
              <a:off x="6521281" y="4789123"/>
              <a:ext cx="540000" cy="534198"/>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8" dirty="0">
                  <a:solidFill>
                    <a:srgbClr val="FFFFFF"/>
                  </a:solidFill>
                </a:rPr>
                <a:t>Analysis, Decision </a:t>
              </a:r>
              <a:r>
                <a:rPr lang="en-US" sz="413" spc="-38" dirty="0">
                  <a:solidFill>
                    <a:srgbClr val="FFFFFF"/>
                  </a:solidFill>
                </a:rPr>
                <a:t>Making &amp; Tracking</a:t>
              </a:r>
            </a:p>
          </p:txBody>
        </p:sp>
        <p:pic>
          <p:nvPicPr>
            <p:cNvPr id="76" name="Picture 75"/>
            <p:cNvPicPr>
              <a:picLocks noChangeAspect="1"/>
            </p:cNvPicPr>
            <p:nvPr/>
          </p:nvPicPr>
          <p:blipFill rotWithShape="1">
            <a:blip r:embed="rId8" cstate="print">
              <a:duotone>
                <a:prstClr val="black"/>
                <a:srgbClr val="E5E5E5">
                  <a:tint val="45000"/>
                  <a:satMod val="400000"/>
                </a:srgbClr>
              </a:duotone>
              <a:extLst>
                <a:ext uri="{28A0092B-C50C-407E-A947-70E740481C1C}">
                  <a14:useLocalDpi xmlns:a14="http://schemas.microsoft.com/office/drawing/2010/main" val="0"/>
                </a:ext>
              </a:extLst>
            </a:blip>
            <a:srcRect t="11027" b="-1"/>
            <a:stretch/>
          </p:blipFill>
          <p:spPr>
            <a:xfrm>
              <a:off x="6558195" y="4813300"/>
              <a:ext cx="468245" cy="397283"/>
            </a:xfrm>
            <a:prstGeom prst="rect">
              <a:avLst/>
            </a:prstGeom>
          </p:spPr>
        </p:pic>
      </p:grpSp>
      <p:grpSp>
        <p:nvGrpSpPr>
          <p:cNvPr id="77" name="Group 76"/>
          <p:cNvGrpSpPr/>
          <p:nvPr userDrawn="1"/>
        </p:nvGrpSpPr>
        <p:grpSpPr>
          <a:xfrm>
            <a:off x="5345656" y="3587491"/>
            <a:ext cx="405000" cy="405000"/>
            <a:chOff x="7002926" y="1410649"/>
            <a:chExt cx="492066" cy="492067"/>
          </a:xfrm>
        </p:grpSpPr>
        <p:sp>
          <p:nvSpPr>
            <p:cNvPr id="79" name="Rectangle 78"/>
            <p:cNvSpPr/>
            <p:nvPr/>
          </p:nvSpPr>
          <p:spPr bwMode="auto">
            <a:xfrm>
              <a:off x="7002926"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0" dirty="0">
                  <a:solidFill>
                    <a:srgbClr val="FFFFFF"/>
                  </a:solidFill>
                </a:rPr>
                <a:t>Business Insight</a:t>
              </a:r>
            </a:p>
          </p:txBody>
        </p:sp>
        <p:pic>
          <p:nvPicPr>
            <p:cNvPr id="82" name="Picture 81"/>
            <p:cNvPicPr>
              <a:picLocks noChangeAspect="1"/>
            </p:cNvPicPr>
            <p:nvPr/>
          </p:nvPicPr>
          <p:blipFill>
            <a:blip r:embed="rId9">
              <a:duotone>
                <a:prstClr val="black"/>
                <a:srgbClr val="F4F4F4">
                  <a:tint val="45000"/>
                  <a:satMod val="400000"/>
                </a:srgbClr>
              </a:duotone>
            </a:blip>
            <a:stretch>
              <a:fillRect/>
            </a:stretch>
          </p:blipFill>
          <p:spPr>
            <a:xfrm>
              <a:off x="7043226" y="1431993"/>
              <a:ext cx="411466" cy="411467"/>
            </a:xfrm>
            <a:prstGeom prst="rect">
              <a:avLst/>
            </a:prstGeom>
          </p:spPr>
        </p:pic>
      </p:grpSp>
      <p:grpSp>
        <p:nvGrpSpPr>
          <p:cNvPr id="83" name="Group 82"/>
          <p:cNvGrpSpPr/>
          <p:nvPr userDrawn="1"/>
        </p:nvGrpSpPr>
        <p:grpSpPr>
          <a:xfrm>
            <a:off x="3981571" y="3591007"/>
            <a:ext cx="405000" cy="405000"/>
            <a:chOff x="5412099" y="1410649"/>
            <a:chExt cx="492066" cy="492067"/>
          </a:xfrm>
        </p:grpSpPr>
        <p:sp>
          <p:nvSpPr>
            <p:cNvPr id="85" name="Rectangle 84"/>
            <p:cNvSpPr/>
            <p:nvPr/>
          </p:nvSpPr>
          <p:spPr bwMode="auto">
            <a:xfrm>
              <a:off x="5412099"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13" spc="-38" dirty="0">
                  <a:solidFill>
                    <a:srgbClr val="FFFFFF"/>
                  </a:solidFill>
                </a:rPr>
                <a:t>Content Creation &amp;</a:t>
              </a:r>
              <a:r>
                <a:rPr lang="en-US" sz="413" dirty="0">
                  <a:solidFill>
                    <a:srgbClr val="FFFFFF"/>
                  </a:solidFill>
                </a:rPr>
                <a:t> Collaboration</a:t>
              </a:r>
            </a:p>
          </p:txBody>
        </p:sp>
        <p:pic>
          <p:nvPicPr>
            <p:cNvPr id="90" name="Picture 89"/>
            <p:cNvPicPr>
              <a:picLocks noChangeAspect="1"/>
            </p:cNvPicPr>
            <p:nvPr/>
          </p:nvPicPr>
          <p:blipFill>
            <a:blip r:embed="rId10">
              <a:duotone>
                <a:prstClr val="black"/>
                <a:srgbClr val="F4F4F4">
                  <a:tint val="45000"/>
                  <a:satMod val="400000"/>
                </a:srgbClr>
              </a:duotone>
            </a:blip>
            <a:stretch>
              <a:fillRect/>
            </a:stretch>
          </p:blipFill>
          <p:spPr>
            <a:xfrm>
              <a:off x="5473353" y="1443236"/>
              <a:ext cx="369558" cy="304790"/>
            </a:xfrm>
            <a:prstGeom prst="rect">
              <a:avLst/>
            </a:prstGeom>
          </p:spPr>
        </p:pic>
      </p:grpSp>
      <p:grpSp>
        <p:nvGrpSpPr>
          <p:cNvPr id="16" name="Group 15"/>
          <p:cNvGrpSpPr/>
          <p:nvPr userDrawn="1"/>
        </p:nvGrpSpPr>
        <p:grpSpPr>
          <a:xfrm>
            <a:off x="3531551" y="4498463"/>
            <a:ext cx="1764410" cy="412614"/>
            <a:chOff x="4708735" y="5997950"/>
            <a:chExt cx="2352546" cy="550152"/>
          </a:xfrm>
        </p:grpSpPr>
        <p:grpSp>
          <p:nvGrpSpPr>
            <p:cNvPr id="4" name="Group 3"/>
            <p:cNvGrpSpPr/>
            <p:nvPr userDrawn="1"/>
          </p:nvGrpSpPr>
          <p:grpSpPr>
            <a:xfrm>
              <a:off x="4708735" y="6008102"/>
              <a:ext cx="540000" cy="540000"/>
              <a:chOff x="4708735" y="6008103"/>
              <a:chExt cx="540000" cy="521547"/>
            </a:xfrm>
          </p:grpSpPr>
          <p:sp>
            <p:nvSpPr>
              <p:cNvPr id="118" name="Rectangle 117"/>
              <p:cNvSpPr/>
              <p:nvPr/>
            </p:nvSpPr>
            <p:spPr bwMode="auto">
              <a:xfrm>
                <a:off x="4708735" y="6008103"/>
                <a:ext cx="540000" cy="5215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Team Collaboration</a:t>
                </a:r>
              </a:p>
            </p:txBody>
          </p:sp>
          <p:pic>
            <p:nvPicPr>
              <p:cNvPr id="119" name="Picture 118"/>
              <p:cNvPicPr>
                <a:picLocks noChangeAspect="1"/>
              </p:cNvPicPr>
              <p:nvPr/>
            </p:nvPicPr>
            <p:blipFill rotWithShape="1">
              <a:blip r:embed="rId11" cstate="print">
                <a:duotone>
                  <a:prstClr val="black"/>
                  <a:srgbClr val="F4F4F4">
                    <a:tint val="45000"/>
                    <a:satMod val="400000"/>
                  </a:srgbClr>
                </a:duotone>
                <a:extLst>
                  <a:ext uri="{28A0092B-C50C-407E-A947-70E740481C1C}">
                    <a14:useLocalDpi xmlns:a14="http://schemas.microsoft.com/office/drawing/2010/main" val="0"/>
                  </a:ext>
                </a:extLst>
              </a:blip>
              <a:srcRect t="9220"/>
              <a:stretch/>
            </p:blipFill>
            <p:spPr>
              <a:xfrm>
                <a:off x="4753340" y="6030096"/>
                <a:ext cx="454188" cy="398219"/>
              </a:xfrm>
              <a:prstGeom prst="rect">
                <a:avLst/>
              </a:prstGeom>
            </p:spPr>
          </p:pic>
        </p:grpSp>
        <p:grpSp>
          <p:nvGrpSpPr>
            <p:cNvPr id="109" name="Group 108"/>
            <p:cNvGrpSpPr/>
            <p:nvPr userDrawn="1"/>
          </p:nvGrpSpPr>
          <p:grpSpPr>
            <a:xfrm>
              <a:off x="6521281" y="5997950"/>
              <a:ext cx="540000" cy="540000"/>
              <a:chOff x="6751823" y="5943500"/>
              <a:chExt cx="579454" cy="510106"/>
            </a:xfrm>
          </p:grpSpPr>
          <p:sp>
            <p:nvSpPr>
              <p:cNvPr id="116" name="Rectangle 115"/>
              <p:cNvSpPr/>
              <p:nvPr/>
            </p:nvSpPr>
            <p:spPr bwMode="auto">
              <a:xfrm>
                <a:off x="6751823" y="5943500"/>
                <a:ext cx="579454" cy="510106"/>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Community Collaboration </a:t>
                </a:r>
              </a:p>
            </p:txBody>
          </p:sp>
          <p:pic>
            <p:nvPicPr>
              <p:cNvPr id="117" name="Picture 116"/>
              <p:cNvPicPr>
                <a:picLocks noChangeAspect="1"/>
              </p:cNvPicPr>
              <p:nvPr/>
            </p:nvPicPr>
            <p:blipFill rotWithShape="1">
              <a:blip r:embed="rId12" cstate="print">
                <a:duotone>
                  <a:prstClr val="black"/>
                  <a:srgbClr val="F4F4F4">
                    <a:tint val="45000"/>
                    <a:satMod val="400000"/>
                  </a:srgbClr>
                </a:duotone>
                <a:extLst>
                  <a:ext uri="{28A0092B-C50C-407E-A947-70E740481C1C}">
                    <a14:useLocalDpi xmlns:a14="http://schemas.microsoft.com/office/drawing/2010/main" val="0"/>
                  </a:ext>
                </a:extLst>
              </a:blip>
              <a:srcRect t="13429" b="11948"/>
              <a:stretch/>
            </p:blipFill>
            <p:spPr>
              <a:xfrm>
                <a:off x="6777995" y="5956389"/>
                <a:ext cx="515895" cy="338904"/>
              </a:xfrm>
              <a:prstGeom prst="rect">
                <a:avLst/>
              </a:prstGeom>
            </p:spPr>
          </p:pic>
        </p:grpSp>
        <p:grpSp>
          <p:nvGrpSpPr>
            <p:cNvPr id="110" name="Group 109"/>
            <p:cNvGrpSpPr/>
            <p:nvPr userDrawn="1"/>
          </p:nvGrpSpPr>
          <p:grpSpPr>
            <a:xfrm>
              <a:off x="5304255" y="6003709"/>
              <a:ext cx="540000" cy="540000"/>
              <a:chOff x="5418714" y="5934719"/>
              <a:chExt cx="531584" cy="506947"/>
            </a:xfrm>
          </p:grpSpPr>
          <p:sp>
            <p:nvSpPr>
              <p:cNvPr id="114" name="Rectangle 113"/>
              <p:cNvSpPr/>
              <p:nvPr/>
            </p:nvSpPr>
            <p:spPr bwMode="auto">
              <a:xfrm>
                <a:off x="5418714" y="5934719"/>
                <a:ext cx="531584" cy="5069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Project Collaboration </a:t>
                </a:r>
              </a:p>
            </p:txBody>
          </p:sp>
          <p:pic>
            <p:nvPicPr>
              <p:cNvPr id="115" name="Picture 114"/>
              <p:cNvPicPr>
                <a:picLocks noChangeAspect="1"/>
              </p:cNvPicPr>
              <p:nvPr/>
            </p:nvPicPr>
            <p:blipFill rotWithShape="1">
              <a:blip r:embed="rId13" cstate="print">
                <a:duotone>
                  <a:prstClr val="black"/>
                  <a:srgbClr val="F4F4F4">
                    <a:tint val="45000"/>
                    <a:satMod val="400000"/>
                  </a:srgbClr>
                </a:duotone>
                <a:extLst>
                  <a:ext uri="{28A0092B-C50C-407E-A947-70E740481C1C}">
                    <a14:useLocalDpi xmlns:a14="http://schemas.microsoft.com/office/drawing/2010/main" val="0"/>
                  </a:ext>
                </a:extLst>
              </a:blip>
              <a:srcRect t="10605"/>
              <a:stretch/>
            </p:blipFill>
            <p:spPr>
              <a:xfrm>
                <a:off x="5450638" y="5955030"/>
                <a:ext cx="471473" cy="401938"/>
              </a:xfrm>
              <a:prstGeom prst="rect">
                <a:avLst/>
              </a:prstGeom>
            </p:spPr>
          </p:pic>
        </p:grpSp>
        <p:grpSp>
          <p:nvGrpSpPr>
            <p:cNvPr id="111" name="Group 110"/>
            <p:cNvGrpSpPr/>
            <p:nvPr userDrawn="1"/>
          </p:nvGrpSpPr>
          <p:grpSpPr>
            <a:xfrm>
              <a:off x="5912701" y="6002778"/>
              <a:ext cx="540000" cy="540000"/>
              <a:chOff x="6070926" y="5921033"/>
              <a:chExt cx="547191" cy="506947"/>
            </a:xfrm>
          </p:grpSpPr>
          <p:sp>
            <p:nvSpPr>
              <p:cNvPr id="112" name="Rectangle 111"/>
              <p:cNvSpPr/>
              <p:nvPr/>
            </p:nvSpPr>
            <p:spPr bwMode="auto">
              <a:xfrm>
                <a:off x="6070926" y="5921033"/>
                <a:ext cx="547191" cy="5069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375" spc="-30" dirty="0" smtClean="0">
                    <a:solidFill>
                      <a:srgbClr val="FFFFFF"/>
                    </a:solidFill>
                  </a:rPr>
                  <a:t>Customer &amp; Partner </a:t>
                </a:r>
                <a:r>
                  <a:rPr lang="en-US" sz="413" spc="-30" dirty="0" smtClean="0">
                    <a:solidFill>
                      <a:srgbClr val="FFFFFF"/>
                    </a:solidFill>
                  </a:rPr>
                  <a:t/>
                </a:r>
                <a:br>
                  <a:rPr lang="en-US" sz="413" spc="-30" dirty="0" smtClean="0">
                    <a:solidFill>
                      <a:srgbClr val="FFFFFF"/>
                    </a:solidFill>
                  </a:rPr>
                </a:br>
                <a:r>
                  <a:rPr lang="en-US" sz="450" dirty="0" smtClean="0">
                    <a:solidFill>
                      <a:srgbClr val="FFFFFF"/>
                    </a:solidFill>
                  </a:rPr>
                  <a:t>Collaboration </a:t>
                </a:r>
                <a:endParaRPr lang="en-US" sz="450" dirty="0">
                  <a:solidFill>
                    <a:srgbClr val="FFFFFF"/>
                  </a:solidFill>
                </a:endParaRPr>
              </a:p>
            </p:txBody>
          </p:sp>
          <p:pic>
            <p:nvPicPr>
              <p:cNvPr id="113" name="Picture 1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58737" y="5932797"/>
                <a:ext cx="365023" cy="338177"/>
              </a:xfrm>
              <a:prstGeom prst="rect">
                <a:avLst/>
              </a:prstGeom>
            </p:spPr>
          </p:pic>
        </p:grpSp>
      </p:grpSp>
      <p:grpSp>
        <p:nvGrpSpPr>
          <p:cNvPr id="120" name="Group 119"/>
          <p:cNvGrpSpPr/>
          <p:nvPr userDrawn="1"/>
        </p:nvGrpSpPr>
        <p:grpSpPr>
          <a:xfrm>
            <a:off x="3443580" y="576245"/>
            <a:ext cx="2281055" cy="266418"/>
            <a:chOff x="4591439" y="560108"/>
            <a:chExt cx="3041407" cy="355224"/>
          </a:xfrm>
        </p:grpSpPr>
        <p:sp>
          <p:nvSpPr>
            <p:cNvPr id="121" name="Rectangle 120"/>
            <p:cNvSpPr/>
            <p:nvPr userDrawn="1"/>
          </p:nvSpPr>
          <p:spPr bwMode="auto">
            <a:xfrm>
              <a:off x="4591439" y="560108"/>
              <a:ext cx="3041407"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Core Infrastructure</a:t>
              </a:r>
            </a:p>
          </p:txBody>
        </p:sp>
        <p:sp>
          <p:nvSpPr>
            <p:cNvPr id="122" name="Freeform 80"/>
            <p:cNvSpPr>
              <a:spLocks noEditPoints="1"/>
            </p:cNvSpPr>
            <p:nvPr userDrawn="1"/>
          </p:nvSpPr>
          <p:spPr bwMode="black">
            <a:xfrm>
              <a:off x="4646573" y="585954"/>
              <a:ext cx="267913" cy="27248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457086"/>
              <a:endParaRPr lang="en-US" sz="1600" dirty="0">
                <a:solidFill>
                  <a:srgbClr val="FFFFFF"/>
                </a:solidFill>
              </a:endParaRPr>
            </a:p>
          </p:txBody>
        </p:sp>
      </p:grpSp>
      <p:pic>
        <p:nvPicPr>
          <p:cNvPr id="123" name="Picture 12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8491" y="3138011"/>
            <a:ext cx="390378" cy="390378"/>
          </a:xfrm>
          <a:prstGeom prst="rect">
            <a:avLst/>
          </a:prstGeom>
        </p:spPr>
      </p:pic>
      <p:sp>
        <p:nvSpPr>
          <p:cNvPr id="124" name="Rectangle 123"/>
          <p:cNvSpPr/>
          <p:nvPr userDrawn="1"/>
        </p:nvSpPr>
        <p:spPr bwMode="auto">
          <a:xfrm>
            <a:off x="3526915" y="3270869"/>
            <a:ext cx="2281055" cy="257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Team Collaboration</a:t>
            </a:r>
          </a:p>
        </p:txBody>
      </p:sp>
      <p:grpSp>
        <p:nvGrpSpPr>
          <p:cNvPr id="125" name="Group 124"/>
          <p:cNvGrpSpPr/>
          <p:nvPr userDrawn="1"/>
        </p:nvGrpSpPr>
        <p:grpSpPr>
          <a:xfrm>
            <a:off x="3487867" y="4106771"/>
            <a:ext cx="2320064" cy="391500"/>
            <a:chOff x="4650489" y="5338247"/>
            <a:chExt cx="3093419" cy="522000"/>
          </a:xfrm>
        </p:grpSpPr>
        <p:sp>
          <p:nvSpPr>
            <p:cNvPr id="126" name="Rectangle 125"/>
            <p:cNvSpPr/>
            <p:nvPr userDrawn="1"/>
          </p:nvSpPr>
          <p:spPr bwMode="auto">
            <a:xfrm>
              <a:off x="4702501" y="5506479"/>
              <a:ext cx="3041407" cy="34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Connected Organization</a:t>
              </a:r>
            </a:p>
          </p:txBody>
        </p:sp>
        <p:pic>
          <p:nvPicPr>
            <p:cNvPr id="127" name="Picture 12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650489" y="5338247"/>
              <a:ext cx="522000" cy="522000"/>
            </a:xfrm>
            <a:prstGeom prst="rect">
              <a:avLst/>
            </a:prstGeom>
          </p:spPr>
        </p:pic>
      </p:grpSp>
      <p:sp>
        <p:nvSpPr>
          <p:cNvPr id="128" name="Text Placeholder 9"/>
          <p:cNvSpPr>
            <a:spLocks noGrp="1"/>
          </p:cNvSpPr>
          <p:nvPr userDrawn="1">
            <p:ph type="body" sz="quarter" idx="35"/>
          </p:nvPr>
        </p:nvSpPr>
        <p:spPr>
          <a:xfrm>
            <a:off x="3764445" y="1973132"/>
            <a:ext cx="1960189" cy="812602"/>
          </a:xfrm>
        </p:spPr>
        <p:txBody>
          <a:bodyPr/>
          <a:lstStyle>
            <a:lvl1pPr marL="133350" indent="-133350">
              <a:lnSpc>
                <a:spcPct val="100000"/>
              </a:lnSpc>
              <a:spcBef>
                <a:spcPts val="150"/>
              </a:spcBef>
              <a:buFont typeface="Wingdings" panose="05000000000000000000" pitchFamily="2" charset="2"/>
              <a:buChar char="ü"/>
              <a:defRPr sz="750"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29" name="Text Placeholder 9"/>
          <p:cNvSpPr>
            <a:spLocks noGrp="1"/>
          </p:cNvSpPr>
          <p:nvPr userDrawn="1">
            <p:ph type="body" sz="quarter" idx="36"/>
          </p:nvPr>
        </p:nvSpPr>
        <p:spPr>
          <a:xfrm>
            <a:off x="3742717" y="862275"/>
            <a:ext cx="1960189" cy="758579"/>
          </a:xfrm>
        </p:spPr>
        <p:txBody>
          <a:bodyPr/>
          <a:lstStyle>
            <a:lvl1pPr marL="133350" indent="-133350">
              <a:lnSpc>
                <a:spcPct val="100000"/>
              </a:lnSpc>
              <a:spcBef>
                <a:spcPts val="150"/>
              </a:spcBef>
              <a:buFont typeface="Wingdings" panose="05000000000000000000" pitchFamily="2" charset="2"/>
              <a:buChar char="ü"/>
              <a:defRPr sz="750"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19618891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ior4">
    <p:spTree>
      <p:nvGrpSpPr>
        <p:cNvPr id="1" name=""/>
        <p:cNvGrpSpPr/>
        <p:nvPr/>
      </p:nvGrpSpPr>
      <p:grpSpPr>
        <a:xfrm>
          <a:off x="0" y="0"/>
          <a:ext cx="0" cy="0"/>
          <a:chOff x="0" y="0"/>
          <a:chExt cx="0" cy="0"/>
        </a:xfrm>
      </p:grpSpPr>
      <p:sp>
        <p:nvSpPr>
          <p:cNvPr id="16" name="Text Placeholder 2"/>
          <p:cNvSpPr>
            <a:spLocks noGrp="1"/>
          </p:cNvSpPr>
          <p:nvPr>
            <p:ph type="body" idx="11"/>
          </p:nvPr>
        </p:nvSpPr>
        <p:spPr>
          <a:xfrm>
            <a:off x="0" y="910096"/>
            <a:ext cx="4572000" cy="632176"/>
          </a:xfrm>
          <a:prstGeom prst="rect">
            <a:avLst/>
          </a:prstGeom>
        </p:spPr>
        <p:txBody>
          <a:bodyPr lIns="182880" t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3" name="Text Placeholder 4"/>
          <p:cNvSpPr>
            <a:spLocks noGrp="1"/>
          </p:cNvSpPr>
          <p:nvPr>
            <p:ph type="body" sz="quarter" idx="3"/>
          </p:nvPr>
        </p:nvSpPr>
        <p:spPr>
          <a:xfrm>
            <a:off x="4572000" y="910096"/>
            <a:ext cx="4572000" cy="632176"/>
          </a:xfrm>
          <a:prstGeom prst="rect">
            <a:avLst/>
          </a:prstGeom>
        </p:spPr>
        <p:txBody>
          <a:bodyPr lIns="182880" tIns="182880" r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2"/>
          <p:cNvSpPr>
            <a:spLocks noGrp="1"/>
          </p:cNvSpPr>
          <p:nvPr>
            <p:ph idx="1" hasCustomPrompt="1"/>
          </p:nvPr>
        </p:nvSpPr>
        <p:spPr>
          <a:xfrm>
            <a:off x="0" y="1544313"/>
            <a:ext cx="4572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4" name="Content Placeholder 2"/>
          <p:cNvSpPr>
            <a:spLocks noGrp="1"/>
          </p:cNvSpPr>
          <p:nvPr>
            <p:ph idx="12" hasCustomPrompt="1"/>
          </p:nvPr>
        </p:nvSpPr>
        <p:spPr>
          <a:xfrm>
            <a:off x="4572000" y="1544313"/>
            <a:ext cx="4572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20" name="Rectangle 19"/>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24" name="Group 23"/>
          <p:cNvGrpSpPr/>
          <p:nvPr userDrawn="1"/>
        </p:nvGrpSpPr>
        <p:grpSpPr>
          <a:xfrm>
            <a:off x="-4572" y="4594860"/>
            <a:ext cx="9153144" cy="548640"/>
            <a:chOff x="-4572" y="4594860"/>
            <a:chExt cx="9153144" cy="548640"/>
          </a:xfrm>
        </p:grpSpPr>
        <p:sp>
          <p:nvSpPr>
            <p:cNvPr id="25" name="Rectangle 24"/>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 name="TextBox 25"/>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7" name="Picture 26"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8" name="Title 1"/>
          <p:cNvSpPr>
            <a:spLocks noGrp="1" noChangeAspect="1"/>
          </p:cNvSpPr>
          <p:nvPr>
            <p:ph type="title"/>
          </p:nvPr>
        </p:nvSpPr>
        <p:spPr>
          <a:xfrm>
            <a:off x="130629" y="-9512"/>
            <a:ext cx="9013534"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8" name="Picture 17"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day/Tomorrow Scenario Flow">
    <p:spTree>
      <p:nvGrpSpPr>
        <p:cNvPr id="1" name=""/>
        <p:cNvGrpSpPr/>
        <p:nvPr/>
      </p:nvGrpSpPr>
      <p:grpSpPr>
        <a:xfrm>
          <a:off x="0" y="0"/>
          <a:ext cx="0" cy="0"/>
          <a:chOff x="0" y="0"/>
          <a:chExt cx="0" cy="0"/>
        </a:xfrm>
      </p:grpSpPr>
      <p:pic>
        <p:nvPicPr>
          <p:cNvPr id="5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8042097" y="4745695"/>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bwMode="auto">
          <a:xfrm>
            <a:off x="-9476" y="1200150"/>
            <a:ext cx="9153476" cy="2097672"/>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1124067" y="769764"/>
            <a:ext cx="7719896" cy="375959"/>
          </a:xfrm>
          <a:prstGeom prst="rect">
            <a:avLst/>
          </a:prstGeom>
        </p:spPr>
        <p:txBody>
          <a:bodyPr/>
          <a:lstStyle>
            <a:lvl1pPr marL="0" indent="0">
              <a:spcBef>
                <a:spcPts val="1797"/>
              </a:spcBef>
              <a:buNone/>
              <a:defRPr sz="2100">
                <a:gradFill>
                  <a:gsLst>
                    <a:gs pos="100000">
                      <a:schemeClr val="tx2"/>
                    </a:gs>
                    <a:gs pos="0">
                      <a:schemeClr val="tx2"/>
                    </a:gs>
                  </a:gsLst>
                  <a:lin ang="5400000" scaled="0"/>
                </a:gradFill>
                <a:latin typeface="+mj-lt"/>
              </a:defRPr>
            </a:lvl1pPr>
            <a:lvl2pPr marL="0" indent="0">
              <a:buNone/>
              <a:defRPr sz="1050">
                <a:gradFill>
                  <a:gsLst>
                    <a:gs pos="100000">
                      <a:schemeClr val="bg2"/>
                    </a:gs>
                    <a:gs pos="6000">
                      <a:schemeClr val="bg2"/>
                    </a:gs>
                  </a:gsLst>
                  <a:lin ang="5400000" scaled="0"/>
                </a:gradFill>
              </a:defRPr>
            </a:lvl2pPr>
            <a:lvl3pPr marL="173576" indent="0">
              <a:buNone/>
              <a:defRPr sz="1050">
                <a:gradFill>
                  <a:gsLst>
                    <a:gs pos="100000">
                      <a:schemeClr val="bg2"/>
                    </a:gs>
                    <a:gs pos="6000">
                      <a:schemeClr val="bg2"/>
                    </a:gs>
                  </a:gsLst>
                  <a:lin ang="5400000" scaled="0"/>
                </a:gradFill>
              </a:defRPr>
            </a:lvl3pPr>
            <a:lvl4pPr marL="342398" indent="0">
              <a:buNone/>
              <a:defRPr sz="1050">
                <a:gradFill>
                  <a:gsLst>
                    <a:gs pos="100000">
                      <a:schemeClr val="bg2"/>
                    </a:gs>
                    <a:gs pos="6000">
                      <a:schemeClr val="bg2"/>
                    </a:gs>
                  </a:gsLst>
                  <a:lin ang="5400000" scaled="0"/>
                </a:gradFill>
              </a:defRPr>
            </a:lvl4pPr>
            <a:lvl5pPr marL="519541" indent="0">
              <a:buNone/>
              <a:defRPr sz="1050">
                <a:gradFill>
                  <a:gsLst>
                    <a:gs pos="100000">
                      <a:schemeClr val="bg2"/>
                    </a:gs>
                    <a:gs pos="6000">
                      <a:schemeClr val="bg2"/>
                    </a:gs>
                  </a:gsLst>
                  <a:lin ang="5400000" scaled="0"/>
                </a:gradFill>
              </a:defRPr>
            </a:lvl5pPr>
          </a:lstStyle>
          <a:p>
            <a:pPr lvl="0"/>
            <a:r>
              <a:rPr lang="en-US" dirty="0" smtClean="0"/>
              <a:t>Click to edit Master text styles</a:t>
            </a:r>
          </a:p>
        </p:txBody>
      </p:sp>
      <p:sp>
        <p:nvSpPr>
          <p:cNvPr id="3" name="Title 2"/>
          <p:cNvSpPr>
            <a:spLocks noGrp="1"/>
          </p:cNvSpPr>
          <p:nvPr>
            <p:ph type="title"/>
          </p:nvPr>
        </p:nvSpPr>
        <p:spPr>
          <a:xfrm>
            <a:off x="1124067" y="171452"/>
            <a:ext cx="7719896" cy="560923"/>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7252" y="4956149"/>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11" name="Rectangle 10"/>
          <p:cNvSpPr/>
          <p:nvPr/>
        </p:nvSpPr>
        <p:spPr bwMode="auto">
          <a:xfrm>
            <a:off x="4727838" y="3421175"/>
            <a:ext cx="3888486" cy="32709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Benefit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93651" y="3421175"/>
            <a:ext cx="3885411" cy="327096"/>
          </a:xfrm>
          <a:prstGeom prst="rect">
            <a:avLst/>
          </a:prstGeom>
          <a:solidFill>
            <a:srgbClr val="FF7A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Pain Point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9" name="Content Placeholder 47"/>
          <p:cNvSpPr>
            <a:spLocks noGrp="1"/>
          </p:cNvSpPr>
          <p:nvPr userDrawn="1">
            <p:ph sz="quarter" idx="21" hasCustomPrompt="1"/>
          </p:nvPr>
        </p:nvSpPr>
        <p:spPr>
          <a:xfrm>
            <a:off x="4729895" y="3759123"/>
            <a:ext cx="3888486" cy="1306836"/>
          </a:xfrm>
        </p:spPr>
        <p:txBody>
          <a:bodyPr tIns="45720" rIns="45720"/>
          <a:lstStyle>
            <a:lvl1pPr marL="0" indent="0">
              <a:lnSpc>
                <a:spcPct val="100000"/>
              </a:lnSpc>
              <a:spcBef>
                <a:spcPts val="450"/>
              </a:spcBef>
              <a:buFontTx/>
              <a:buNone/>
              <a:defRPr lang="en-US" sz="900" kern="1200" spc="0" baseline="0" dirty="0" smtClean="0">
                <a:solidFill>
                  <a:schemeClr val="bg2">
                    <a:lumMod val="75000"/>
                  </a:schemeClr>
                </a:solidFill>
                <a:latin typeface="+mj-lt"/>
                <a:ea typeface="+mn-ea"/>
                <a:cs typeface="+mn-cs"/>
              </a:defRPr>
            </a:lvl1pPr>
            <a:lvl2pPr marL="0" indent="0">
              <a:buFontTx/>
              <a:buNone/>
              <a:defRPr lang="en-US" sz="1050" kern="1200" spc="0" baseline="0" dirty="0" smtClean="0">
                <a:solidFill>
                  <a:schemeClr val="accent6">
                    <a:lumMod val="50000"/>
                  </a:schemeClr>
                </a:solidFill>
                <a:latin typeface="+mj-lt"/>
                <a:ea typeface="+mn-ea"/>
                <a:cs typeface="+mn-cs"/>
              </a:defRPr>
            </a:lvl2pPr>
            <a:lvl3pPr marL="85725" indent="0">
              <a:buFontTx/>
              <a:buNone/>
              <a:defRPr sz="1050" spc="0" baseline="0"/>
            </a:lvl3pPr>
            <a:lvl4pPr marL="133350" indent="0">
              <a:buFontTx/>
              <a:buNone/>
              <a:defRPr sz="900" spc="0" baseline="0"/>
            </a:lvl4pPr>
            <a:lvl5pPr marL="133350" indent="0">
              <a:buFontTx/>
              <a:buNone/>
              <a:defRPr sz="900" spc="0" baseline="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4" name="Content Placeholder 47"/>
          <p:cNvSpPr>
            <a:spLocks noGrp="1"/>
          </p:cNvSpPr>
          <p:nvPr userDrawn="1">
            <p:ph sz="quarter" idx="22" hasCustomPrompt="1"/>
          </p:nvPr>
        </p:nvSpPr>
        <p:spPr>
          <a:xfrm>
            <a:off x="495707" y="3759123"/>
            <a:ext cx="3888486" cy="1306836"/>
          </a:xfrm>
        </p:spPr>
        <p:txBody>
          <a:bodyPr tIns="45720" rIns="45720"/>
          <a:lstStyle>
            <a:lvl1pPr marL="0" indent="0">
              <a:lnSpc>
                <a:spcPct val="100000"/>
              </a:lnSpc>
              <a:spcBef>
                <a:spcPts val="450"/>
              </a:spcBef>
              <a:buFontTx/>
              <a:buNone/>
              <a:defRPr lang="en-US" sz="900" kern="1200" spc="0" baseline="0" dirty="0" smtClean="0">
                <a:solidFill>
                  <a:schemeClr val="bg2">
                    <a:lumMod val="75000"/>
                  </a:schemeClr>
                </a:solidFill>
                <a:latin typeface="+mj-lt"/>
                <a:ea typeface="+mn-ea"/>
                <a:cs typeface="+mn-cs"/>
              </a:defRPr>
            </a:lvl1pPr>
            <a:lvl2pPr marL="0" indent="0">
              <a:buFontTx/>
              <a:buNone/>
              <a:defRPr lang="en-US" sz="1050" kern="1200" spc="0" baseline="0" dirty="0" smtClean="0">
                <a:solidFill>
                  <a:schemeClr val="accent6">
                    <a:lumMod val="50000"/>
                  </a:schemeClr>
                </a:solidFill>
                <a:latin typeface="+mj-lt"/>
                <a:ea typeface="+mn-ea"/>
                <a:cs typeface="+mn-cs"/>
              </a:defRPr>
            </a:lvl2pPr>
            <a:lvl3pPr marL="85725" indent="0">
              <a:buFontTx/>
              <a:buNone/>
              <a:defRPr sz="1050" spc="0" baseline="0"/>
            </a:lvl3pPr>
            <a:lvl4pPr marL="133350" indent="0">
              <a:buFontTx/>
              <a:buNone/>
              <a:defRPr sz="900" spc="0" baseline="0"/>
            </a:lvl4pPr>
            <a:lvl5pPr marL="133350" indent="0">
              <a:buFontTx/>
              <a:buNone/>
              <a:defRPr sz="900" spc="0" baseline="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47"/>
          <p:cNvSpPr>
            <a:spLocks noGrp="1"/>
          </p:cNvSpPr>
          <p:nvPr userDrawn="1">
            <p:ph sz="quarter" idx="26" hasCustomPrompt="1"/>
          </p:nvPr>
        </p:nvSpPr>
        <p:spPr>
          <a:xfrm>
            <a:off x="550801" y="1992937"/>
            <a:ext cx="3885411" cy="1193176"/>
          </a:xfrm>
        </p:spPr>
        <p:txBody>
          <a:bodyPr tIns="45720" rIns="45720"/>
          <a:lstStyle>
            <a:lvl1pPr marL="0" indent="0">
              <a:lnSpc>
                <a:spcPct val="100000"/>
              </a:lnSpc>
              <a:spcBef>
                <a:spcPts val="0"/>
              </a:spcBef>
              <a:buSzPct val="110000"/>
              <a:buFontTx/>
              <a:buNone/>
              <a:defRPr lang="en-US" sz="1050" kern="1200" spc="-53" baseline="0" dirty="0" smtClean="0">
                <a:solidFill>
                  <a:schemeClr val="bg2">
                    <a:lumMod val="75000"/>
                  </a:schemeClr>
                </a:solidFill>
                <a:latin typeface="+mj-lt"/>
                <a:ea typeface="+mn-ea"/>
                <a:cs typeface="+mn-cs"/>
              </a:defRPr>
            </a:lvl1pPr>
            <a:lvl2pPr marL="0" indent="0">
              <a:buSzPct val="110000"/>
              <a:buFontTx/>
              <a:buNone/>
              <a:defRPr lang="en-US" sz="1050" kern="1200" spc="-53" baseline="0" dirty="0" smtClean="0">
                <a:solidFill>
                  <a:schemeClr val="accent6">
                    <a:lumMod val="50000"/>
                  </a:schemeClr>
                </a:solidFill>
                <a:latin typeface="+mj-lt"/>
                <a:ea typeface="+mn-ea"/>
                <a:cs typeface="+mn-cs"/>
              </a:defRPr>
            </a:lvl2pPr>
            <a:lvl3pPr marL="85725" indent="0">
              <a:buSzPct val="110000"/>
              <a:buFontTx/>
              <a:buNone/>
              <a:defRPr sz="1050"/>
            </a:lvl3pPr>
            <a:lvl4pPr marL="133350" indent="0">
              <a:buSzPct val="110000"/>
              <a:buFontTx/>
              <a:buNone/>
              <a:defRPr sz="1050"/>
            </a:lvl4pPr>
            <a:lvl5pPr marL="133350" indent="0">
              <a:buSzPct val="110000"/>
              <a:buFontTx/>
              <a:buNone/>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47"/>
          <p:cNvSpPr>
            <a:spLocks noGrp="1"/>
          </p:cNvSpPr>
          <p:nvPr userDrawn="1">
            <p:ph sz="quarter" idx="28" hasCustomPrompt="1"/>
          </p:nvPr>
        </p:nvSpPr>
        <p:spPr>
          <a:xfrm>
            <a:off x="4770701" y="1992937"/>
            <a:ext cx="3885411" cy="1193176"/>
          </a:xfrm>
        </p:spPr>
        <p:txBody>
          <a:bodyPr tIns="45720" rIns="45720"/>
          <a:lstStyle>
            <a:lvl1pPr marL="0" indent="0">
              <a:lnSpc>
                <a:spcPct val="100000"/>
              </a:lnSpc>
              <a:spcBef>
                <a:spcPts val="0"/>
              </a:spcBef>
              <a:buSzPct val="110000"/>
              <a:buFontTx/>
              <a:buNone/>
              <a:defRPr lang="en-US" sz="1050" kern="1200" spc="-53" baseline="0" dirty="0" smtClean="0">
                <a:solidFill>
                  <a:schemeClr val="bg2">
                    <a:lumMod val="75000"/>
                  </a:schemeClr>
                </a:solidFill>
                <a:latin typeface="+mj-lt"/>
                <a:ea typeface="+mn-ea"/>
                <a:cs typeface="+mn-cs"/>
              </a:defRPr>
            </a:lvl1pPr>
            <a:lvl2pPr marL="0" indent="0">
              <a:buSzPct val="110000"/>
              <a:buFontTx/>
              <a:buNone/>
              <a:defRPr lang="en-US" sz="1050" kern="1200" spc="-53" baseline="0" dirty="0" smtClean="0">
                <a:solidFill>
                  <a:schemeClr val="accent6">
                    <a:lumMod val="50000"/>
                  </a:schemeClr>
                </a:solidFill>
                <a:latin typeface="+mj-lt"/>
                <a:ea typeface="+mn-ea"/>
                <a:cs typeface="+mn-cs"/>
              </a:defRPr>
            </a:lvl2pPr>
            <a:lvl3pPr marL="85725" indent="0">
              <a:buSzPct val="110000"/>
              <a:buFontTx/>
              <a:buNone/>
              <a:defRPr sz="1050"/>
            </a:lvl3pPr>
            <a:lvl4pPr marL="133350" indent="0">
              <a:buSzPct val="110000"/>
              <a:buFontTx/>
              <a:buNone/>
              <a:defRPr sz="1050"/>
            </a:lvl4pPr>
            <a:lvl5pPr marL="133350" indent="0">
              <a:buSzPct val="110000"/>
              <a:buFontTx/>
              <a:buNone/>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Rectangle 41"/>
          <p:cNvSpPr/>
          <p:nvPr userDrawn="1"/>
        </p:nvSpPr>
        <p:spPr bwMode="auto">
          <a:xfrm>
            <a:off x="0" y="1190191"/>
            <a:ext cx="9144000" cy="413348"/>
          </a:xfrm>
          <a:prstGeom prst="rect">
            <a:avLst/>
          </a:prstGeom>
          <a:gradFill flip="none" rotWithShape="1">
            <a:gsLst>
              <a:gs pos="0">
                <a:srgbClr val="4882BC"/>
              </a:gs>
              <a:gs pos="100000">
                <a:srgbClr val="C1D5E9">
                  <a:alpha val="34000"/>
                </a:srgbClr>
              </a:gs>
            </a:gsLst>
            <a:path path="circle">
              <a:fillToRect l="50000" t="50000" r="50000" b="50000"/>
            </a:path>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4" name="Rectangle 3"/>
          <p:cNvSpPr/>
          <p:nvPr userDrawn="1"/>
        </p:nvSpPr>
        <p:spPr>
          <a:xfrm>
            <a:off x="1" y="1282626"/>
            <a:ext cx="9143999" cy="300082"/>
          </a:xfrm>
          <a:prstGeom prst="rect">
            <a:avLst/>
          </a:prstGeom>
        </p:spPr>
        <p:txBody>
          <a:bodyPr wrap="square">
            <a:spAutoFit/>
          </a:bodyPr>
          <a:lstStyle/>
          <a:p>
            <a:pPr algn="ctr" defTabSz="685800">
              <a:tabLst>
                <a:tab pos="514350" algn="ctr"/>
                <a:tab pos="3863579" algn="ctr"/>
                <a:tab pos="7200900" algn="ctr"/>
              </a:tabLst>
            </a:pPr>
            <a:r>
              <a:rPr lang="en-US" sz="1350" dirty="0" smtClean="0">
                <a:solidFill>
                  <a:srgbClr val="6293C5"/>
                </a:solidFill>
              </a:rPr>
              <a:t>	TODAY	</a:t>
            </a:r>
            <a:r>
              <a:rPr lang="en-US" sz="1350" dirty="0" smtClean="0">
                <a:solidFill>
                  <a:srgbClr val="C2D4E6"/>
                </a:solidFill>
              </a:rPr>
              <a:t>TRANSITION</a:t>
            </a:r>
            <a:r>
              <a:rPr lang="en-US" sz="1350" dirty="0" smtClean="0">
                <a:solidFill>
                  <a:srgbClr val="6293C5"/>
                </a:solidFill>
              </a:rPr>
              <a:t>	TOMORROW</a:t>
            </a:r>
            <a:endParaRPr lang="en-US" sz="1350" dirty="0">
              <a:solidFill>
                <a:srgbClr val="6293C5"/>
              </a:solidFill>
            </a:endParaRPr>
          </a:p>
        </p:txBody>
      </p:sp>
      <p:sp>
        <p:nvSpPr>
          <p:cNvPr id="44" name="Freeform 133"/>
          <p:cNvSpPr>
            <a:spLocks noChangeAspect="1"/>
          </p:cNvSpPr>
          <p:nvPr userDrawn="1"/>
        </p:nvSpPr>
        <p:spPr bwMode="black">
          <a:xfrm>
            <a:off x="590956" y="3463158"/>
            <a:ext cx="275936" cy="260604"/>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800"/>
            <a:endParaRPr lang="en-US" sz="1200" dirty="0">
              <a:solidFill>
                <a:srgbClr val="000000"/>
              </a:solidFill>
            </a:endParaRPr>
          </a:p>
        </p:txBody>
      </p:sp>
      <p:grpSp>
        <p:nvGrpSpPr>
          <p:cNvPr id="10" name="Group 9"/>
          <p:cNvGrpSpPr/>
          <p:nvPr userDrawn="1"/>
        </p:nvGrpSpPr>
        <p:grpSpPr>
          <a:xfrm>
            <a:off x="4859457" y="3460600"/>
            <a:ext cx="209471" cy="248246"/>
            <a:chOff x="6503087" y="4590470"/>
            <a:chExt cx="328008" cy="388724"/>
          </a:xfrm>
        </p:grpSpPr>
        <p:sp>
          <p:nvSpPr>
            <p:cNvPr id="47" name="Freeform 18"/>
            <p:cNvSpPr>
              <a:spLocks noEditPoints="1"/>
            </p:cNvSpPr>
            <p:nvPr/>
          </p:nvSpPr>
          <p:spPr bwMode="black">
            <a:xfrm rot="21233657">
              <a:off x="6550038" y="4590470"/>
              <a:ext cx="281057" cy="220696"/>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pic>
          <p:nvPicPr>
            <p:cNvPr id="8" name="Picture 7"/>
            <p:cNvPicPr>
              <a:picLocks noChangeAspect="1"/>
            </p:cNvPicPr>
            <p:nvPr userDrawn="1"/>
          </p:nvPicPr>
          <p:blipFill rotWithShape="1">
            <a:blip r:embed="rId3"/>
            <a:srcRect b="61654"/>
            <a:stretch/>
          </p:blipFill>
          <p:spPr>
            <a:xfrm>
              <a:off x="6503087" y="4779631"/>
              <a:ext cx="266411" cy="199563"/>
            </a:xfrm>
            <a:prstGeom prst="rect">
              <a:avLst/>
            </a:prstGeom>
          </p:spPr>
        </p:pic>
      </p:grpSp>
      <p:sp>
        <p:nvSpPr>
          <p:cNvPr id="21" name="Rectangle 20"/>
          <p:cNvSpPr>
            <a:spLocks noChangeAspect="1"/>
          </p:cNvSpPr>
          <p:nvPr userDrawn="1"/>
        </p:nvSpPr>
        <p:spPr bwMode="auto">
          <a:xfrm>
            <a:off x="153098" y="171451"/>
            <a:ext cx="822960" cy="822960"/>
          </a:xfrm>
          <a:prstGeom prst="rect">
            <a:avLst/>
          </a:prstGeom>
          <a:solidFill>
            <a:srgbClr val="6293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a:xfrm>
            <a:off x="547726" y="1659515"/>
            <a:ext cx="1977914" cy="249299"/>
          </a:xfrm>
          <a:prstGeom prst="rect">
            <a:avLst/>
          </a:prstGeom>
        </p:spPr>
        <p:txBody>
          <a:bodyPr wrap="none" lIns="0" tIns="0" rIns="0" bIns="0">
            <a:spAutoFit/>
          </a:bodyPr>
          <a:lstStyle/>
          <a:p>
            <a:pPr defTabSz="684767">
              <a:lnSpc>
                <a:spcPct val="90000"/>
              </a:lnSpc>
              <a:spcBef>
                <a:spcPct val="20000"/>
              </a:spcBef>
              <a:buSzPct val="80000"/>
            </a:pPr>
            <a:r>
              <a:rPr lang="en-US" sz="1800" spc="-53" dirty="0" smtClean="0">
                <a:gradFill>
                  <a:gsLst>
                    <a:gs pos="100000">
                      <a:srgbClr val="0072C6"/>
                    </a:gs>
                    <a:gs pos="0">
                      <a:srgbClr val="0072C6"/>
                    </a:gs>
                  </a:gsLst>
                  <a:lin ang="5400000" scaled="0"/>
                </a:gradFill>
                <a:latin typeface="Segoe UI Light"/>
              </a:rPr>
              <a:t>How we work today… </a:t>
            </a:r>
            <a:endParaRPr lang="en-US" sz="1800" spc="-53" dirty="0">
              <a:gradFill>
                <a:gsLst>
                  <a:gs pos="100000">
                    <a:srgbClr val="0072C6"/>
                  </a:gs>
                  <a:gs pos="0">
                    <a:srgbClr val="0072C6"/>
                  </a:gs>
                </a:gsLst>
                <a:lin ang="5400000" scaled="0"/>
              </a:gradFill>
              <a:latin typeface="Segoe UI Light"/>
            </a:endParaRPr>
          </a:p>
        </p:txBody>
      </p:sp>
      <p:sp>
        <p:nvSpPr>
          <p:cNvPr id="71" name="Rectangle 70"/>
          <p:cNvSpPr/>
          <p:nvPr userDrawn="1"/>
        </p:nvSpPr>
        <p:spPr>
          <a:xfrm>
            <a:off x="4772758" y="1659515"/>
            <a:ext cx="2367443" cy="249299"/>
          </a:xfrm>
          <a:prstGeom prst="rect">
            <a:avLst/>
          </a:prstGeom>
        </p:spPr>
        <p:txBody>
          <a:bodyPr wrap="none" lIns="0" tIns="0" rIns="0" bIns="0">
            <a:spAutoFit/>
          </a:bodyPr>
          <a:lstStyle/>
          <a:p>
            <a:pPr defTabSz="684767">
              <a:lnSpc>
                <a:spcPct val="90000"/>
              </a:lnSpc>
              <a:spcBef>
                <a:spcPct val="20000"/>
              </a:spcBef>
              <a:buSzPct val="80000"/>
            </a:pPr>
            <a:r>
              <a:rPr lang="en-US" sz="1800" spc="-53" dirty="0" smtClean="0">
                <a:gradFill>
                  <a:gsLst>
                    <a:gs pos="100000">
                      <a:srgbClr val="0072C6"/>
                    </a:gs>
                    <a:gs pos="0">
                      <a:srgbClr val="0072C6"/>
                    </a:gs>
                  </a:gsLst>
                  <a:lin ang="5400000" scaled="0"/>
                </a:gradFill>
                <a:latin typeface="Segoe UI Light"/>
              </a:rPr>
              <a:t>How we work tomorrow… </a:t>
            </a:r>
            <a:endParaRPr lang="en-US" sz="1800" spc="-53" dirty="0">
              <a:gradFill>
                <a:gsLst>
                  <a:gs pos="100000">
                    <a:srgbClr val="0072C6"/>
                  </a:gs>
                  <a:gs pos="0">
                    <a:srgbClr val="0072C6"/>
                  </a:gs>
                </a:gsLst>
                <a:lin ang="5400000" scaled="0"/>
              </a:gradFill>
              <a:latin typeface="Segoe UI Light"/>
            </a:endParaRPr>
          </a:p>
        </p:txBody>
      </p:sp>
    </p:spTree>
    <p:extLst>
      <p:ext uri="{BB962C8B-B14F-4D97-AF65-F5344CB8AC3E}">
        <p14:creationId xmlns:p14="http://schemas.microsoft.com/office/powerpoint/2010/main" val="229016737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5" y="3257552"/>
            <a:ext cx="7680340" cy="346249"/>
          </a:xfrm>
        </p:spPr>
        <p:txBody>
          <a:bodyPr>
            <a:noAutofit/>
          </a:bodyPr>
          <a:lstStyle>
            <a:lvl1pPr marL="0" indent="0" algn="l">
              <a:lnSpc>
                <a:spcPct val="90000"/>
              </a:lnSpc>
              <a:spcBef>
                <a:spcPts val="0"/>
              </a:spcBef>
              <a:buNone/>
              <a:defRPr lang="en-US" sz="2700" kern="1200" spc="-53" baseline="0" dirty="0">
                <a:gradFill>
                  <a:gsLst>
                    <a:gs pos="2083">
                      <a:schemeClr val="bg2"/>
                    </a:gs>
                    <a:gs pos="99000">
                      <a:schemeClr val="bg2"/>
                    </a:gs>
                  </a:gsLst>
                  <a:lin ang="5400000" scaled="0"/>
                </a:gradFill>
                <a:latin typeface="+mj-lt"/>
                <a:ea typeface="+mn-ea"/>
                <a:cs typeface="+mn-cs"/>
              </a:defRPr>
            </a:lvl1pPr>
            <a:lvl2pPr marL="342383" indent="0" algn="ctr">
              <a:buNone/>
              <a:defRPr>
                <a:solidFill>
                  <a:schemeClr val="tx1">
                    <a:tint val="75000"/>
                  </a:schemeClr>
                </a:solidFill>
              </a:defRPr>
            </a:lvl2pPr>
            <a:lvl3pPr marL="684767" indent="0" algn="ctr">
              <a:buNone/>
              <a:defRPr>
                <a:solidFill>
                  <a:schemeClr val="tx1">
                    <a:tint val="75000"/>
                  </a:schemeClr>
                </a:solidFill>
              </a:defRPr>
            </a:lvl3pPr>
            <a:lvl4pPr marL="1027150" indent="0" algn="ctr">
              <a:buNone/>
              <a:defRPr>
                <a:solidFill>
                  <a:schemeClr val="tx1">
                    <a:tint val="75000"/>
                  </a:schemeClr>
                </a:solidFill>
              </a:defRPr>
            </a:lvl4pPr>
            <a:lvl5pPr marL="1369533" indent="0" algn="ctr">
              <a:buNone/>
              <a:defRPr>
                <a:solidFill>
                  <a:schemeClr val="tx1">
                    <a:tint val="75000"/>
                  </a:schemeClr>
                </a:solidFill>
              </a:defRPr>
            </a:lvl5pPr>
            <a:lvl6pPr marL="1711916" indent="0" algn="ctr">
              <a:buNone/>
              <a:defRPr>
                <a:solidFill>
                  <a:schemeClr val="tx1">
                    <a:tint val="75000"/>
                  </a:schemeClr>
                </a:solidFill>
              </a:defRPr>
            </a:lvl6pPr>
            <a:lvl7pPr marL="2054300" indent="0" algn="ctr">
              <a:buNone/>
              <a:defRPr>
                <a:solidFill>
                  <a:schemeClr val="tx1">
                    <a:tint val="75000"/>
                  </a:schemeClr>
                </a:solidFill>
              </a:defRPr>
            </a:lvl7pPr>
            <a:lvl8pPr marL="2396684" indent="0" algn="ctr">
              <a:buNone/>
              <a:defRPr>
                <a:solidFill>
                  <a:schemeClr val="tx1">
                    <a:tint val="75000"/>
                  </a:schemeClr>
                </a:solidFill>
              </a:defRPr>
            </a:lvl8pPr>
            <a:lvl9pPr marL="2739067" indent="0" algn="ctr">
              <a:buNone/>
              <a:defRPr>
                <a:solidFill>
                  <a:schemeClr val="tx1">
                    <a:tint val="75000"/>
                  </a:schemeClr>
                </a:solidFill>
              </a:defRPr>
            </a:lvl9pPr>
          </a:lstStyle>
          <a:p>
            <a:pPr marL="0" marR="0" lvl="0" indent="0" algn="l" defTabSz="68476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2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5" y="1085850"/>
            <a:ext cx="7680340" cy="685572"/>
          </a:xfrm>
        </p:spPr>
        <p:txBody>
          <a:bodyPr wrap="square" anchor="b">
            <a:noAutofit/>
          </a:bodyPr>
          <a:lstStyle>
            <a:lvl1pPr marL="0" indent="0">
              <a:buNone/>
              <a:defRPr sz="5025" spc="-113"/>
            </a:lvl1pPr>
          </a:lstStyle>
          <a:p>
            <a:pPr lvl="0"/>
            <a:r>
              <a:rPr lang="en-US" smtClean="0"/>
              <a:t>Click to edit Master text styles</a:t>
            </a:r>
          </a:p>
        </p:txBody>
      </p:sp>
    </p:spTree>
    <p:extLst>
      <p:ext uri="{BB962C8B-B14F-4D97-AF65-F5344CB8AC3E}">
        <p14:creationId xmlns:p14="http://schemas.microsoft.com/office/powerpoint/2010/main" val="4080999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085851"/>
            <a:ext cx="8363938" cy="1481945"/>
          </a:xfrm>
          <a:prstGeom prst="rect">
            <a:avLst/>
          </a:prstGeom>
        </p:spPr>
        <p:txBody>
          <a:bodyPr/>
          <a:lstStyle>
            <a:lvl1pPr marL="0" indent="0">
              <a:spcBef>
                <a:spcPts val="1797"/>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bg2"/>
                    </a:gs>
                    <a:gs pos="6000">
                      <a:schemeClr val="bg2"/>
                    </a:gs>
                  </a:gsLst>
                  <a:lin ang="5400000" scaled="0"/>
                </a:gradFill>
              </a:defRPr>
            </a:lvl2pPr>
            <a:lvl3pPr marL="173576" indent="0">
              <a:buNone/>
              <a:defRPr sz="1500">
                <a:gradFill>
                  <a:gsLst>
                    <a:gs pos="100000">
                      <a:schemeClr val="bg2"/>
                    </a:gs>
                    <a:gs pos="6000">
                      <a:schemeClr val="bg2"/>
                    </a:gs>
                  </a:gsLst>
                  <a:lin ang="5400000" scaled="0"/>
                </a:gradFill>
              </a:defRPr>
            </a:lvl3pPr>
            <a:lvl4pPr marL="342398" indent="0">
              <a:buNone/>
              <a:defRPr sz="1500">
                <a:gradFill>
                  <a:gsLst>
                    <a:gs pos="100000">
                      <a:schemeClr val="bg2"/>
                    </a:gs>
                    <a:gs pos="6000">
                      <a:schemeClr val="bg2"/>
                    </a:gs>
                  </a:gsLst>
                  <a:lin ang="5400000" scaled="0"/>
                </a:gradFill>
              </a:defRPr>
            </a:lvl4pPr>
            <a:lvl5pPr marL="519541" indent="0">
              <a:buNone/>
              <a:defRPr sz="15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8407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085851"/>
            <a:ext cx="8363938" cy="1481945"/>
          </a:xfrm>
          <a:prstGeom prst="rect">
            <a:avLst/>
          </a:prstGeom>
        </p:spPr>
        <p:txBody>
          <a:bodyPr/>
          <a:lstStyle>
            <a:lvl1pPr marL="0" indent="0">
              <a:spcBef>
                <a:spcPts val="1797"/>
              </a:spcBef>
              <a:buNone/>
              <a:defRPr sz="3000">
                <a:gradFill>
                  <a:gsLst>
                    <a:gs pos="100000">
                      <a:schemeClr val="bg2"/>
                    </a:gs>
                    <a:gs pos="0">
                      <a:schemeClr val="bg2"/>
                    </a:gs>
                  </a:gsLst>
                  <a:lin ang="5400000" scaled="0"/>
                </a:gradFill>
                <a:latin typeface="+mj-lt"/>
              </a:defRPr>
            </a:lvl1pPr>
            <a:lvl2pPr marL="0" indent="0">
              <a:buNone/>
              <a:defRPr sz="1500">
                <a:gradFill>
                  <a:gsLst>
                    <a:gs pos="100000">
                      <a:schemeClr val="bg2"/>
                    </a:gs>
                    <a:gs pos="0">
                      <a:schemeClr val="bg2"/>
                    </a:gs>
                  </a:gsLst>
                  <a:lin ang="5400000" scaled="0"/>
                </a:gradFill>
              </a:defRPr>
            </a:lvl2pPr>
            <a:lvl3pPr marL="173576" indent="0">
              <a:buNone/>
              <a:defRPr sz="1500">
                <a:gradFill>
                  <a:gsLst>
                    <a:gs pos="100000">
                      <a:schemeClr val="bg2"/>
                    </a:gs>
                    <a:gs pos="0">
                      <a:schemeClr val="bg2"/>
                    </a:gs>
                  </a:gsLst>
                  <a:lin ang="5400000" scaled="0"/>
                </a:gradFill>
              </a:defRPr>
            </a:lvl3pPr>
            <a:lvl4pPr marL="342398" indent="0">
              <a:buNone/>
              <a:defRPr sz="1500">
                <a:gradFill>
                  <a:gsLst>
                    <a:gs pos="100000">
                      <a:schemeClr val="bg2"/>
                    </a:gs>
                    <a:gs pos="0">
                      <a:schemeClr val="bg2"/>
                    </a:gs>
                  </a:gsLst>
                  <a:lin ang="5400000" scaled="0"/>
                </a:gradFill>
              </a:defRPr>
            </a:lvl4pPr>
            <a:lvl5pPr marL="519541" indent="0">
              <a:buNone/>
              <a:defRPr sz="15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1196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2"/>
            <a:ext cx="8363938" cy="560923"/>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085849"/>
            <a:ext cx="8363938" cy="1532727"/>
          </a:xfrm>
          <a:prstGeom prst="rect">
            <a:avLst/>
          </a:prstGeom>
        </p:spPr>
        <p:txBody>
          <a:bodyPr/>
          <a:lstStyle>
            <a:lvl1pPr marL="212810" indent="-212810">
              <a:buFont typeface="Wingdings" pitchFamily="2" charset="2"/>
              <a:buChar char=""/>
              <a:defRPr sz="3000"/>
            </a:lvl1pPr>
            <a:lvl2pPr marL="387575" indent="-174766">
              <a:buFont typeface="Wingdings" pitchFamily="2" charset="2"/>
              <a:buChar char=""/>
              <a:defRPr>
                <a:latin typeface="+mn-lt"/>
              </a:defRPr>
            </a:lvl2pPr>
            <a:lvl3pPr marL="555206" indent="-167633">
              <a:buFont typeface="Wingdings" pitchFamily="2" charset="2"/>
              <a:buChar char=""/>
              <a:tabLst/>
              <a:defRPr>
                <a:latin typeface="+mn-lt"/>
              </a:defRPr>
            </a:lvl3pPr>
            <a:lvl4pPr marL="684794" indent="-129588">
              <a:buFont typeface="Wingdings" pitchFamily="2" charset="2"/>
              <a:buChar char=""/>
              <a:defRPr>
                <a:latin typeface="+mn-lt"/>
              </a:defRPr>
            </a:lvl4pPr>
            <a:lvl5pPr marL="814382" indent="-12958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63664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085851"/>
            <a:ext cx="4047274" cy="1846660"/>
          </a:xfrm>
        </p:spPr>
        <p:txBody>
          <a:bodyPr/>
          <a:lstStyle>
            <a:lvl1pPr marL="0" indent="0">
              <a:spcBef>
                <a:spcPts val="899"/>
              </a:spcBef>
              <a:buNone/>
              <a:defRPr sz="3000">
                <a:gradFill>
                  <a:gsLst>
                    <a:gs pos="100000">
                      <a:schemeClr val="tx2"/>
                    </a:gs>
                    <a:gs pos="0">
                      <a:schemeClr val="tx2"/>
                    </a:gs>
                  </a:gsLst>
                  <a:lin ang="5400000" scaled="0"/>
                </a:gradFill>
                <a:latin typeface="+mj-lt"/>
              </a:defRPr>
            </a:lvl1pPr>
            <a:lvl2pPr marL="0" indent="0">
              <a:buNone/>
              <a:defRPr sz="1500"/>
            </a:lvl2pPr>
            <a:lvl3pPr marL="174766" indent="0">
              <a:buNone/>
              <a:defRPr sz="1500"/>
            </a:lvl3pPr>
            <a:lvl4pPr marL="342398" indent="0">
              <a:buNone/>
              <a:defRPr sz="1500"/>
            </a:lvl4pPr>
            <a:lvl5pPr marL="519541"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899"/>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78"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4766"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4774"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4785"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6401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085851"/>
            <a:ext cx="4047274" cy="1846660"/>
          </a:xfrm>
        </p:spPr>
        <p:txBody>
          <a:bodyPr/>
          <a:lstStyle>
            <a:lvl1pPr marL="0" indent="0">
              <a:spcBef>
                <a:spcPts val="899"/>
              </a:spcBef>
              <a:buNone/>
              <a:defRPr sz="3000">
                <a:gradFill>
                  <a:gsLst>
                    <a:gs pos="1000">
                      <a:schemeClr val="bg2"/>
                    </a:gs>
                    <a:gs pos="98000">
                      <a:schemeClr val="bg2"/>
                    </a:gs>
                  </a:gsLst>
                  <a:lin ang="5400000" scaled="0"/>
                </a:gradFill>
                <a:latin typeface="+mj-lt"/>
              </a:defRPr>
            </a:lvl1pPr>
            <a:lvl2pPr marL="0" indent="0">
              <a:buNone/>
              <a:defRPr sz="1500">
                <a:gradFill>
                  <a:gsLst>
                    <a:gs pos="1000">
                      <a:schemeClr val="bg2"/>
                    </a:gs>
                    <a:gs pos="98000">
                      <a:schemeClr val="bg2"/>
                    </a:gs>
                  </a:gsLst>
                  <a:lin ang="5400000" scaled="0"/>
                </a:gradFill>
              </a:defRPr>
            </a:lvl2pPr>
            <a:lvl3pPr marL="174766" indent="0">
              <a:buNone/>
              <a:defRPr sz="1500">
                <a:gradFill>
                  <a:gsLst>
                    <a:gs pos="1000">
                      <a:schemeClr val="bg2"/>
                    </a:gs>
                    <a:gs pos="98000">
                      <a:schemeClr val="bg2"/>
                    </a:gs>
                  </a:gsLst>
                  <a:lin ang="5400000" scaled="0"/>
                </a:gradFill>
              </a:defRPr>
            </a:lvl3pPr>
            <a:lvl4pPr marL="342398" indent="0">
              <a:buNone/>
              <a:defRPr sz="1500">
                <a:gradFill>
                  <a:gsLst>
                    <a:gs pos="1000">
                      <a:schemeClr val="bg2"/>
                    </a:gs>
                    <a:gs pos="98000">
                      <a:schemeClr val="bg2"/>
                    </a:gs>
                  </a:gsLst>
                  <a:lin ang="5400000" scaled="0"/>
                </a:gradFill>
              </a:defRPr>
            </a:lvl4pPr>
            <a:lvl5pPr marL="519541" indent="0">
              <a:buNone/>
              <a:defRPr sz="15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899"/>
              </a:spcBef>
              <a:buNone/>
              <a:defRPr lang="en-US" sz="3000" kern="1200" spc="-53" baseline="0" dirty="0" smtClean="0">
                <a:gradFill>
                  <a:gsLst>
                    <a:gs pos="1000">
                      <a:schemeClr val="bg2"/>
                    </a:gs>
                    <a:gs pos="98000">
                      <a:schemeClr val="bg2"/>
                    </a:gs>
                  </a:gsLst>
                  <a:lin ang="5400000" scaled="0"/>
                </a:gradFill>
                <a:latin typeface="+mj-lt"/>
                <a:ea typeface="+mn-ea"/>
                <a:cs typeface="+mn-cs"/>
              </a:defRPr>
            </a:lvl1pPr>
            <a:lvl2pPr marL="2378"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2pPr>
            <a:lvl3pPr marL="174766"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3pPr>
            <a:lvl4pPr marL="344774"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4pPr>
            <a:lvl5pPr marL="514785"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0965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8" y="1085851"/>
            <a:ext cx="4047274" cy="1763560"/>
          </a:xfrm>
        </p:spPr>
        <p:txBody>
          <a:bodyPr>
            <a:spAutoFit/>
          </a:bodyPr>
          <a:lstStyle>
            <a:lvl1pPr marL="218753" indent="-218753">
              <a:spcBef>
                <a:spcPts val="899"/>
              </a:spcBef>
              <a:buClr>
                <a:schemeClr val="bg2"/>
              </a:buClr>
              <a:buSzPct val="100000"/>
              <a:buFont typeface="Wingdings" pitchFamily="2" charset="2"/>
              <a:buChar char=""/>
              <a:defRPr lang="en-US" sz="2700" kern="1200" spc="-53" baseline="0" dirty="0" smtClean="0">
                <a:gradFill>
                  <a:gsLst>
                    <a:gs pos="1250">
                      <a:schemeClr val="bg2"/>
                    </a:gs>
                    <a:gs pos="100000">
                      <a:schemeClr val="bg2"/>
                    </a:gs>
                  </a:gsLst>
                  <a:lin ang="5400000" scaled="0"/>
                </a:gradFill>
                <a:latin typeface="+mj-lt"/>
                <a:ea typeface="+mn-ea"/>
                <a:cs typeface="+mn-cs"/>
              </a:defRPr>
            </a:lvl1pPr>
            <a:lvl2pPr marL="389952" indent="-171199">
              <a:defRPr sz="1500"/>
            </a:lvl2pPr>
            <a:lvl3pPr marL="513596" indent="-123644">
              <a:tabLst/>
              <a:defRPr sz="1500"/>
            </a:lvl3pPr>
            <a:lvl4pPr marL="646750" indent="-133154">
              <a:defRPr/>
            </a:lvl4pPr>
            <a:lvl5pPr marL="770393" indent="-12364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085851"/>
            <a:ext cx="4047274" cy="2040559"/>
          </a:xfrm>
        </p:spPr>
        <p:txBody>
          <a:bodyPr>
            <a:spAutoFit/>
          </a:bodyPr>
          <a:lstStyle>
            <a:lvl1pPr marL="254420" indent="-254420">
              <a:spcBef>
                <a:spcPts val="899"/>
              </a:spcBef>
              <a:buClr>
                <a:schemeClr val="bg2"/>
              </a:buClr>
              <a:buFont typeface="Arial" pitchFamily="34" charset="0"/>
              <a:buChar char="•"/>
              <a:defRPr lang="en-US" sz="2700" kern="1200" spc="-53" baseline="0" dirty="0" smtClean="0">
                <a:gradFill>
                  <a:gsLst>
                    <a:gs pos="1250">
                      <a:schemeClr val="bg2"/>
                    </a:gs>
                    <a:gs pos="100000">
                      <a:schemeClr val="bg2"/>
                    </a:gs>
                  </a:gsLst>
                  <a:lin ang="5400000" scaled="0"/>
                </a:gradFill>
                <a:latin typeface="+mj-lt"/>
                <a:ea typeface="+mn-ea"/>
                <a:cs typeface="+mn-cs"/>
              </a:defRPr>
            </a:lvl1pPr>
            <a:lvl2pPr marL="475552" indent="-256798">
              <a:defRPr lang="en-US" sz="1500" kern="1200" spc="0" baseline="0" dirty="0" smtClean="0">
                <a:gradFill>
                  <a:gsLst>
                    <a:gs pos="1250">
                      <a:schemeClr val="bg2"/>
                    </a:gs>
                    <a:gs pos="100000">
                      <a:schemeClr val="bg2"/>
                    </a:gs>
                  </a:gsLst>
                  <a:lin ang="5400000" scaled="0"/>
                </a:gradFill>
                <a:latin typeface="+mn-lt"/>
                <a:ea typeface="+mn-ea"/>
                <a:cs typeface="+mn-cs"/>
              </a:defRPr>
            </a:lvl2pPr>
            <a:lvl3pPr marL="646750" indent="-256798">
              <a:defRPr lang="en-US" sz="1500" kern="1200" spc="0" baseline="0" dirty="0" smtClean="0">
                <a:gradFill>
                  <a:gsLst>
                    <a:gs pos="1250">
                      <a:schemeClr val="bg2"/>
                    </a:gs>
                    <a:gs pos="100000">
                      <a:schemeClr val="bg2"/>
                    </a:gs>
                  </a:gsLst>
                  <a:lin ang="5400000" scaled="0"/>
                </a:gradFill>
                <a:latin typeface="+mn-lt"/>
                <a:ea typeface="+mn-ea"/>
                <a:cs typeface="+mn-cs"/>
              </a:defRPr>
            </a:lvl3pPr>
            <a:lvl4pPr marL="770393" indent="-256798">
              <a:defRPr lang="en-US" sz="1500" kern="1200" spc="0" baseline="0" dirty="0" smtClean="0">
                <a:gradFill>
                  <a:gsLst>
                    <a:gs pos="1250">
                      <a:schemeClr val="bg2"/>
                    </a:gs>
                    <a:gs pos="100000">
                      <a:schemeClr val="bg2"/>
                    </a:gs>
                  </a:gsLst>
                  <a:lin ang="5400000" scaled="0"/>
                </a:gradFill>
                <a:latin typeface="+mn-lt"/>
                <a:ea typeface="+mn-ea"/>
                <a:cs typeface="+mn-cs"/>
              </a:defRPr>
            </a:lvl4pPr>
            <a:lvl5pPr marL="903548" indent="-256798">
              <a:defRPr lang="en-US" sz="1500" kern="1200" spc="0" baseline="0" dirty="0">
                <a:gradFill>
                  <a:gsLst>
                    <a:gs pos="1250">
                      <a:schemeClr val="bg2"/>
                    </a:gs>
                    <a:gs pos="100000">
                      <a:schemeClr val="bg2"/>
                    </a:gs>
                  </a:gsLst>
                  <a:lin ang="5400000" scaled="0"/>
                </a:gradFill>
                <a:latin typeface="+mn-lt"/>
                <a:ea typeface="+mn-ea"/>
                <a:cs typeface="+mn-cs"/>
              </a:defRPr>
            </a:lvl5pPr>
          </a:lstStyle>
          <a:p>
            <a:pPr marL="218753" marR="0" lvl="0"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Click to edit Master text styles</a:t>
            </a:r>
          </a:p>
          <a:p>
            <a:pPr marL="218753" marR="0" lvl="1"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Second level</a:t>
            </a:r>
          </a:p>
          <a:p>
            <a:pPr marL="218753" marR="0" lvl="2"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Third level</a:t>
            </a:r>
          </a:p>
          <a:p>
            <a:pPr marL="218753" marR="0" lvl="3"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Fourth level</a:t>
            </a:r>
          </a:p>
          <a:p>
            <a:pPr marL="218753" marR="0" lvl="4"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230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2"/>
            <a:ext cx="4076211" cy="1246495"/>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642322" y="1261431"/>
            <a:ext cx="4114627" cy="249299"/>
          </a:xfrm>
          <a:prstGeom prst="rect">
            <a:avLst/>
          </a:prstGeom>
        </p:spPr>
        <p:txBody>
          <a:bodyPr>
            <a:noAutofit/>
          </a:bodyPr>
          <a:lstStyle>
            <a:lvl1pPr marL="0" indent="0">
              <a:spcBef>
                <a:spcPts val="899"/>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71223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2"/>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0628"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657749"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121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nterior4">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8" name="Rectangle 7"/>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5" name="Picture 14"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8002443" y="4673806"/>
            <a:ext cx="1022096" cy="375920"/>
          </a:xfrm>
          <a:prstGeom prst="rect">
            <a:avLst/>
          </a:prstGeom>
        </p:spPr>
      </p:pic>
      <p:sp>
        <p:nvSpPr>
          <p:cNvPr id="16" name="Title 1"/>
          <p:cNvSpPr>
            <a:spLocks noGrp="1" noChangeAspect="1"/>
          </p:cNvSpPr>
          <p:nvPr>
            <p:ph type="title"/>
          </p:nvPr>
        </p:nvSpPr>
        <p:spPr>
          <a:xfrm>
            <a:off x="179614" y="-9512"/>
            <a:ext cx="8964549"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085852"/>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4664785"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89942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7144"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3925323" cy="1246495"/>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642322" y="1261431"/>
            <a:ext cx="4114627" cy="249299"/>
          </a:xfrm>
          <a:prstGeom prst="rect">
            <a:avLst/>
          </a:prstGeom>
        </p:spPr>
        <p:txBody>
          <a:bodyPr>
            <a:noAutofit/>
          </a:bodyPr>
          <a:lstStyle>
            <a:lvl1pPr marL="0" indent="0">
              <a:spcBef>
                <a:spcPts val="899"/>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81916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with Image &amp; Text on Right">
    <p:spTree>
      <p:nvGrpSpPr>
        <p:cNvPr id="1" name=""/>
        <p:cNvGrpSpPr/>
        <p:nvPr/>
      </p:nvGrpSpPr>
      <p:grpSpPr>
        <a:xfrm>
          <a:off x="0" y="0"/>
          <a:ext cx="0" cy="0"/>
          <a:chOff x="0" y="0"/>
          <a:chExt cx="0" cy="0"/>
        </a:xfrm>
      </p:grpSpPr>
      <p:sp>
        <p:nvSpPr>
          <p:cNvPr id="2" name="Rectangle 1"/>
          <p:cNvSpPr/>
          <p:nvPr/>
        </p:nvSpPr>
        <p:spPr bwMode="white">
          <a:xfrm>
            <a:off x="-7144"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3925323" cy="1246495"/>
          </a:xfrm>
          <a:prstGeom prst="rect">
            <a:avLst/>
          </a:prstGeom>
        </p:spPr>
        <p:txBody>
          <a:bodyPr anchor="b">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713721" y="890059"/>
            <a:ext cx="4043228" cy="3363383"/>
          </a:xfrm>
          <a:prstGeom prst="rect">
            <a:avLst/>
          </a:prstGeom>
        </p:spPr>
        <p:txBody>
          <a:bodyPr lIns="182880" anchor="ctr">
            <a:noAutofit/>
          </a:bodyPr>
          <a:lstStyle>
            <a:lvl1pPr marL="0" indent="0">
              <a:lnSpc>
                <a:spcPct val="100000"/>
              </a:lnSpc>
              <a:spcBef>
                <a:spcPts val="1350"/>
              </a:spcBef>
              <a:buNone/>
              <a:defRPr lang="en-US" sz="21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smtClean="0"/>
              <a:t>Click to edit Master text styles</a:t>
            </a: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icture Placeholder 4"/>
          <p:cNvSpPr>
            <a:spLocks noGrp="1"/>
          </p:cNvSpPr>
          <p:nvPr>
            <p:ph type="pic" sz="quarter" idx="10"/>
          </p:nvPr>
        </p:nvSpPr>
        <p:spPr>
          <a:xfrm>
            <a:off x="1535533" y="2827095"/>
            <a:ext cx="1310025" cy="1266965"/>
          </a:xfrm>
        </p:spPr>
        <p:txBody>
          <a:bodyPr/>
          <a:lstStyle/>
          <a:p>
            <a:endParaRPr lang="en-US" dirty="0"/>
          </a:p>
        </p:txBody>
      </p:sp>
    </p:spTree>
    <p:extLst>
      <p:ext uri="{BB962C8B-B14F-4D97-AF65-F5344CB8AC3E}">
        <p14:creationId xmlns:p14="http://schemas.microsoft.com/office/powerpoint/2010/main" val="269931398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0"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8"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657749"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1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42226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0" y="642938"/>
            <a:ext cx="9144000" cy="3843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018541"/>
            <a:ext cx="8366321" cy="2147305"/>
          </a:xfrm>
          <a:prstGeom prst="rect">
            <a:avLst/>
          </a:prstGeom>
        </p:spPr>
        <p:txBody>
          <a:bodyPr>
            <a:normAutofit/>
          </a:bodyPr>
          <a:lstStyle>
            <a:lvl1pPr marL="0" indent="0">
              <a:lnSpc>
                <a:spcPct val="90000"/>
              </a:lnSpc>
              <a:buNone/>
              <a:defRPr sz="48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0627" y="3257552"/>
            <a:ext cx="8366321" cy="353060"/>
          </a:xfrm>
          <a:prstGeom prst="rect">
            <a:avLst/>
          </a:prstGeom>
        </p:spPr>
        <p:txBody>
          <a:bodyPr>
            <a:normAutofit/>
          </a:bodyPr>
          <a:lstStyle>
            <a:lvl1pPr marL="0" indent="0">
              <a:lnSpc>
                <a:spcPct val="90000"/>
              </a:lnSpc>
              <a:buNone/>
              <a:defRPr sz="27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smtClean="0"/>
              <a:t>Click to edit Master text styles</a:t>
            </a: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19627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95654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1281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1"/>
            <a:ext cx="8366321" cy="1491178"/>
          </a:xfrm>
        </p:spPr>
        <p:txBody>
          <a:bodyPr/>
          <a:lstStyle>
            <a:lvl1pPr marL="0" indent="0">
              <a:lnSpc>
                <a:spcPct val="95000"/>
              </a:lnSpc>
              <a:buNone/>
              <a:defRPr sz="2400">
                <a:gradFill>
                  <a:gsLst>
                    <a:gs pos="1250">
                      <a:srgbClr val="000000"/>
                    </a:gs>
                    <a:gs pos="100000">
                      <a:srgbClr val="000000"/>
                    </a:gs>
                  </a:gsLst>
                  <a:lin ang="5400000" scaled="0"/>
                </a:gradFill>
                <a:latin typeface="Consolas" pitchFamily="49" charset="0"/>
                <a:cs typeface="Consolas" pitchFamily="49" charset="0"/>
              </a:defRPr>
            </a:lvl1pPr>
            <a:lvl2pPr marL="2544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18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800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15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620719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pPr defTabSz="685800"/>
            <a:fld id="{4BDF8971-0CA8-4D5C-8763-46FBF5768913}" type="datetimeFigureOut">
              <a:rPr lang="en-US" smtClean="0">
                <a:solidFill>
                  <a:srgbClr val="000000"/>
                </a:solidFill>
              </a:rPr>
              <a:pPr defTabSz="685800"/>
              <a:t>3/19/2015</a:t>
            </a:fld>
            <a:endParaRPr lang="en-US" dirty="0">
              <a:solidFill>
                <a:srgbClr val="000000"/>
              </a:solidFill>
            </a:endParaRPr>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pPr defTabSz="685800"/>
            <a:endParaRPr lang="en-US" dirty="0">
              <a:solidFill>
                <a:srgbClr val="000000"/>
              </a:solidFill>
            </a:endParaRP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pPr defTabSz="685800"/>
            <a:fld id="{644B15D7-AB7E-41E0-8437-7ECA977333FE}"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32923260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0" name="Text Box 3"/>
          <p:cNvSpPr txBox="1">
            <a:spLocks noChangeArrowheads="1"/>
          </p:cNvSpPr>
          <p:nvPr userDrawn="1"/>
        </p:nvSpPr>
        <p:spPr bwMode="blackWhite">
          <a:xfrm>
            <a:off x="2707229" y="4684764"/>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2691" y="4758654"/>
            <a:ext cx="2315410" cy="164374"/>
          </a:xfrm>
          <a:prstGeom prst="rect">
            <a:avLst/>
          </a:prstGeom>
        </p:spPr>
      </p:pic>
      <p:pic>
        <p:nvPicPr>
          <p:cNvPr id="12" name="Picture 11"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1866681" y="4614780"/>
            <a:ext cx="321348" cy="508799"/>
          </a:xfrm>
          <a:prstGeom prst="rect">
            <a:avLst/>
          </a:prstGeom>
        </p:spPr>
      </p:pic>
      <p:grpSp>
        <p:nvGrpSpPr>
          <p:cNvPr id="14" name="Group 13"/>
          <p:cNvGrpSpPr/>
          <p:nvPr userDrawn="1"/>
        </p:nvGrpSpPr>
        <p:grpSpPr>
          <a:xfrm>
            <a:off x="0" y="4585571"/>
            <a:ext cx="9153144" cy="548640"/>
            <a:chOff x="-4572" y="4594860"/>
            <a:chExt cx="9153144" cy="548640"/>
          </a:xfrm>
        </p:grpSpPr>
        <p:sp>
          <p:nvSpPr>
            <p:cNvPr id="16" name="Rectangle 1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TextBox 19"/>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3" name="Picture 22"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27" name="Picture 26"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1871253" y="4605491"/>
            <a:ext cx="321348" cy="508799"/>
          </a:xfrm>
          <a:prstGeom prst="rect">
            <a:avLst/>
          </a:prstGeom>
        </p:spPr>
      </p:pic>
    </p:spTree>
    <p:extLst>
      <p:ext uri="{BB962C8B-B14F-4D97-AF65-F5344CB8AC3E}">
        <p14:creationId xmlns:p14="http://schemas.microsoft.com/office/powerpoint/2010/main" val="25567897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p:cNvSpPr txBox="1"/>
          <p:nvPr userDrawn="1"/>
        </p:nvSpPr>
        <p:spPr>
          <a:xfrm>
            <a:off x="184150" y="4850429"/>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7" name="Picture 6"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52955" y="4717102"/>
            <a:ext cx="1022096" cy="375920"/>
          </a:xfrm>
          <a:prstGeom prst="rect">
            <a:avLst/>
          </a:prstGeom>
        </p:spPr>
      </p:pic>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49299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03051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065637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369219"/>
            <a:ext cx="3886200" cy="326350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369219"/>
            <a:ext cx="3886200" cy="326350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96411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273844"/>
            <a:ext cx="7886700" cy="994172"/>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4" name="Espace réservé du contenu 3"/>
          <p:cNvSpPr>
            <a:spLocks noGrp="1"/>
          </p:cNvSpPr>
          <p:nvPr>
            <p:ph sz="half" idx="2"/>
          </p:nvPr>
        </p:nvSpPr>
        <p:spPr>
          <a:xfrm>
            <a:off x="629842" y="1878806"/>
            <a:ext cx="3868340" cy="276344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6" name="Espace réservé du contenu 5"/>
          <p:cNvSpPr>
            <a:spLocks noGrp="1"/>
          </p:cNvSpPr>
          <p:nvPr>
            <p:ph sz="quarter" idx="4"/>
          </p:nvPr>
        </p:nvSpPr>
        <p:spPr>
          <a:xfrm>
            <a:off x="4629150" y="1878806"/>
            <a:ext cx="3887391" cy="276344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277452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359963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2643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700256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649657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5951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8052955" y="4717102"/>
            <a:ext cx="1022096" cy="375920"/>
          </a:xfrm>
          <a:prstGeom prst="rect">
            <a:avLst/>
          </a:prstGeom>
        </p:spPr>
      </p:pic>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3844"/>
            <a:ext cx="1971675" cy="4358879"/>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273844"/>
            <a:ext cx="5800725" cy="4358879"/>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324671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30691067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7269163" y="4877992"/>
            <a:ext cx="1693862" cy="202406"/>
          </a:xfrm>
        </p:spPr>
        <p:txBody>
          <a:bodyPr/>
          <a:lstStyle/>
          <a:p>
            <a:pPr>
              <a:defRPr/>
            </a:pPr>
            <a:fld id="{7747B3AA-F3BE-48E7-967F-47A750E1EAF6}" type="slidenum">
              <a:rPr lang="en-AU" smtClean="0">
                <a:solidFill>
                  <a:srgbClr val="202020"/>
                </a:solidFill>
              </a:rPr>
              <a:pPr>
                <a:defRPr/>
              </a:pPr>
              <a:t>‹#›</a:t>
            </a:fld>
            <a:endParaRPr lang="en-AU" dirty="0">
              <a:solidFill>
                <a:srgbClr val="202020"/>
              </a:solidFill>
            </a:endParaRPr>
          </a:p>
        </p:txBody>
      </p:sp>
    </p:spTree>
    <p:extLst>
      <p:ext uri="{BB962C8B-B14F-4D97-AF65-F5344CB8AC3E}">
        <p14:creationId xmlns:p14="http://schemas.microsoft.com/office/powerpoint/2010/main" val="7940288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Rectangle 60"/>
          <p:cNvSpPr>
            <a:spLocks noGrp="1" noChangeArrowheads="1"/>
          </p:cNvSpPr>
          <p:nvPr>
            <p:ph type="sldNum" sz="quarter" idx="4"/>
          </p:nvPr>
        </p:nvSpPr>
        <p:spPr bwMode="gray">
          <a:xfrm>
            <a:off x="7269168" y="4878007"/>
            <a:ext cx="1693862" cy="202406"/>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675" b="0"/>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rPr>
              <a:pPr eaLnBrk="0" fontAlgn="base" hangingPunct="0">
                <a:lnSpc>
                  <a:spcPct val="80000"/>
                </a:lnSpc>
                <a:spcBef>
                  <a:spcPct val="0"/>
                </a:spcBef>
                <a:spcAft>
                  <a:spcPct val="0"/>
                </a:spcAft>
                <a:defRPr/>
              </a:pPr>
              <a:t>‹#›</a:t>
            </a:fld>
            <a:endParaRPr lang="en-AU" dirty="0">
              <a:solidFill>
                <a:srgbClr val="000000"/>
              </a:solidFill>
            </a:endParaRPr>
          </a:p>
        </p:txBody>
      </p:sp>
      <p:sp>
        <p:nvSpPr>
          <p:cNvPr id="7" name="Rectangle 62"/>
          <p:cNvSpPr>
            <a:spLocks noGrp="1" noChangeArrowheads="1"/>
          </p:cNvSpPr>
          <p:nvPr>
            <p:ph type="ftr" sz="quarter" idx="11"/>
          </p:nvPr>
        </p:nvSpPr>
        <p:spPr>
          <a:xfrm>
            <a:off x="144470" y="4743450"/>
            <a:ext cx="4489450" cy="342900"/>
          </a:xfrm>
          <a:ln/>
        </p:spPr>
        <p:txBody>
          <a:bodyPr/>
          <a:lstStyle>
            <a:lvl1pPr>
              <a:defRPr/>
            </a:lvl1pPr>
          </a:lstStyle>
          <a:p>
            <a:pPr>
              <a:defRPr/>
            </a:pPr>
            <a:r>
              <a:rPr lang="en-AU" dirty="0" smtClean="0">
                <a:solidFill>
                  <a:srgbClr val="5F8CB3"/>
                </a:solidFill>
              </a:rPr>
              <a:t>Source:</a:t>
            </a:r>
          </a:p>
          <a:p>
            <a:pPr>
              <a:defRPr/>
            </a:pPr>
            <a:r>
              <a:rPr lang="en-AU" dirty="0" smtClean="0">
                <a:solidFill>
                  <a:srgbClr val="000000"/>
                </a:solidFill>
              </a:rPr>
              <a:t>Copyright © 2013 Microsoft and Accenture Confidential</a:t>
            </a:r>
            <a:endParaRPr lang="en-AU" dirty="0">
              <a:solidFill>
                <a:srgbClr val="000000"/>
              </a:solidFill>
            </a:endParaRPr>
          </a:p>
        </p:txBody>
      </p:sp>
    </p:spTree>
    <p:extLst>
      <p:ext uri="{BB962C8B-B14F-4D97-AF65-F5344CB8AC3E}">
        <p14:creationId xmlns:p14="http://schemas.microsoft.com/office/powerpoint/2010/main" val="2652641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4785"/>
            <a:ext cx="8740143" cy="695955"/>
          </a:xfrm>
        </p:spPr>
        <p:txBody>
          <a:bodyPr/>
          <a:lstStyle>
            <a:lvl1pPr>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3" name="Slide Number Placeholder 7"/>
          <p:cNvSpPr>
            <a:spLocks noGrp="1"/>
          </p:cNvSpPr>
          <p:nvPr>
            <p:ph type="sldNum" sz="quarter" idx="10"/>
          </p:nvPr>
        </p:nvSpPr>
        <p:spPr/>
        <p:txBody>
          <a:bodyPr/>
          <a:lstStyle>
            <a:lvl1pPr defTabSz="685400">
              <a:lnSpc>
                <a:spcPct val="90000"/>
              </a:lnSpc>
              <a:defRPr>
                <a:solidFill>
                  <a:srgbClr val="D2D2D2"/>
                </a:solidFill>
              </a:defRPr>
            </a:lvl1pPr>
          </a:lstStyle>
          <a:p>
            <a:pPr>
              <a:defRPr/>
            </a:pPr>
            <a:fld id="{53AF6356-5EF4-8745-A508-1FD5240EDB6A}" type="slidenum">
              <a:rPr/>
              <a:pPr>
                <a:defRPr/>
              </a:pPr>
              <a:t>‹#›</a:t>
            </a:fld>
            <a:endParaRPr dirty="0"/>
          </a:p>
        </p:txBody>
      </p:sp>
    </p:spTree>
    <p:extLst>
      <p:ext uri="{BB962C8B-B14F-4D97-AF65-F5344CB8AC3E}">
        <p14:creationId xmlns:p14="http://schemas.microsoft.com/office/powerpoint/2010/main" val="398868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568" y="-234"/>
            <a:ext cx="9149136" cy="5143967"/>
          </a:xfrm>
          <a:prstGeom prst="rect">
            <a:avLst/>
          </a:prstGeom>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6351" y="393410"/>
            <a:ext cx="922104" cy="201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userDrawn="1"/>
        </p:nvSpPr>
        <p:spPr>
          <a:xfrm>
            <a:off x="8289384" y="-1255715"/>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
        <p:nvSpPr>
          <p:cNvPr id="14" name="Title 1"/>
          <p:cNvSpPr>
            <a:spLocks noGrp="1"/>
          </p:cNvSpPr>
          <p:nvPr>
            <p:ph type="ctrTitle"/>
          </p:nvPr>
        </p:nvSpPr>
        <p:spPr>
          <a:xfrm>
            <a:off x="281965" y="1059767"/>
            <a:ext cx="4628528" cy="1866670"/>
          </a:xfrm>
        </p:spPr>
        <p:txBody>
          <a:bodyPr/>
          <a:lstStyle>
            <a:lvl1pPr>
              <a:defRPr sz="4411" baseline="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281966" y="3972612"/>
            <a:ext cx="4290035" cy="455300"/>
          </a:xfrm>
        </p:spPr>
        <p:txBody>
          <a:bodyPr anchor="ctr"/>
          <a:lstStyle>
            <a:lvl1pPr marL="0" indent="0" algn="l">
              <a:lnSpc>
                <a:spcPct val="100000"/>
              </a:lnSpc>
              <a:spcBef>
                <a:spcPts val="0"/>
              </a:spcBef>
              <a:buNone/>
              <a:defRPr sz="1176">
                <a:solidFill>
                  <a:schemeClr val="bg1"/>
                </a:solidFill>
                <a:latin typeface="+mj-lt"/>
              </a:defRPr>
            </a:lvl1pPr>
            <a:lvl2pPr marL="336114" indent="0" algn="ctr">
              <a:buNone/>
              <a:defRPr>
                <a:solidFill>
                  <a:schemeClr val="tx1">
                    <a:tint val="75000"/>
                  </a:schemeClr>
                </a:solidFill>
              </a:defRPr>
            </a:lvl2pPr>
            <a:lvl3pPr marL="672229" indent="0" algn="ctr">
              <a:buNone/>
              <a:defRPr>
                <a:solidFill>
                  <a:schemeClr val="tx1">
                    <a:tint val="75000"/>
                  </a:schemeClr>
                </a:solidFill>
              </a:defRPr>
            </a:lvl3pPr>
            <a:lvl4pPr marL="1008343" indent="0" algn="ctr">
              <a:buNone/>
              <a:defRPr>
                <a:solidFill>
                  <a:schemeClr val="tx1">
                    <a:tint val="75000"/>
                  </a:schemeClr>
                </a:solidFill>
              </a:defRPr>
            </a:lvl4pPr>
            <a:lvl5pPr marL="1344459" indent="0" algn="ctr">
              <a:buNone/>
              <a:defRPr>
                <a:solidFill>
                  <a:schemeClr val="tx1">
                    <a:tint val="75000"/>
                  </a:schemeClr>
                </a:solidFill>
              </a:defRPr>
            </a:lvl5pPr>
            <a:lvl6pPr marL="1680573" indent="0" algn="ctr">
              <a:buNone/>
              <a:defRPr>
                <a:solidFill>
                  <a:schemeClr val="tx1">
                    <a:tint val="75000"/>
                  </a:schemeClr>
                </a:solidFill>
              </a:defRPr>
            </a:lvl6pPr>
            <a:lvl7pPr marL="2016687" indent="0" algn="ctr">
              <a:buNone/>
              <a:defRPr>
                <a:solidFill>
                  <a:schemeClr val="tx1">
                    <a:tint val="75000"/>
                  </a:schemeClr>
                </a:solidFill>
              </a:defRPr>
            </a:lvl7pPr>
            <a:lvl8pPr marL="2352802" indent="0" algn="ctr">
              <a:buNone/>
              <a:defRPr>
                <a:solidFill>
                  <a:schemeClr val="tx1">
                    <a:tint val="75000"/>
                  </a:schemeClr>
                </a:solidFill>
              </a:defRPr>
            </a:lvl8pPr>
            <a:lvl9pPr marL="2688916"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9502379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34" y="-3035"/>
            <a:ext cx="9143533" cy="5149570"/>
          </a:xfrm>
          <a:prstGeom prst="rect">
            <a:avLst/>
          </a:prstGeom>
        </p:spPr>
      </p:pic>
      <p:sp>
        <p:nvSpPr>
          <p:cNvPr id="16" name="Rectangle 15"/>
          <p:cNvSpPr/>
          <p:nvPr userDrawn="1"/>
        </p:nvSpPr>
        <p:spPr bwMode="auto">
          <a:xfrm>
            <a:off x="201929" y="218302"/>
            <a:ext cx="4708564" cy="47092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userDrawn="1">
            <p:ph type="ctrTitle"/>
          </p:nvPr>
        </p:nvSpPr>
        <p:spPr>
          <a:xfrm>
            <a:off x="281965" y="1059767"/>
            <a:ext cx="4628528" cy="1866670"/>
          </a:xfrm>
        </p:spPr>
        <p:txBody>
          <a:bodyPr/>
          <a:lstStyle>
            <a:lvl1pPr>
              <a:defRPr sz="4411"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281966" y="3972612"/>
            <a:ext cx="4290035" cy="455300"/>
          </a:xfrm>
        </p:spPr>
        <p:txBody>
          <a:bodyPr anchor="ctr"/>
          <a:lstStyle>
            <a:lvl1pPr marL="0" indent="0" algn="l">
              <a:lnSpc>
                <a:spcPct val="100000"/>
              </a:lnSpc>
              <a:spcBef>
                <a:spcPts val="0"/>
              </a:spcBef>
              <a:buNone/>
              <a:defRPr sz="1176">
                <a:solidFill>
                  <a:schemeClr val="bg1"/>
                </a:solidFill>
                <a:latin typeface="+mj-lt"/>
              </a:defRPr>
            </a:lvl1pPr>
            <a:lvl2pPr marL="336114" indent="0" algn="ctr">
              <a:buNone/>
              <a:defRPr>
                <a:solidFill>
                  <a:schemeClr val="tx1">
                    <a:tint val="75000"/>
                  </a:schemeClr>
                </a:solidFill>
              </a:defRPr>
            </a:lvl2pPr>
            <a:lvl3pPr marL="672229" indent="0" algn="ctr">
              <a:buNone/>
              <a:defRPr>
                <a:solidFill>
                  <a:schemeClr val="tx1">
                    <a:tint val="75000"/>
                  </a:schemeClr>
                </a:solidFill>
              </a:defRPr>
            </a:lvl3pPr>
            <a:lvl4pPr marL="1008343" indent="0" algn="ctr">
              <a:buNone/>
              <a:defRPr>
                <a:solidFill>
                  <a:schemeClr val="tx1">
                    <a:tint val="75000"/>
                  </a:schemeClr>
                </a:solidFill>
              </a:defRPr>
            </a:lvl4pPr>
            <a:lvl5pPr marL="1344459" indent="0" algn="ctr">
              <a:buNone/>
              <a:defRPr>
                <a:solidFill>
                  <a:schemeClr val="tx1">
                    <a:tint val="75000"/>
                  </a:schemeClr>
                </a:solidFill>
              </a:defRPr>
            </a:lvl5pPr>
            <a:lvl6pPr marL="1680573" indent="0" algn="ctr">
              <a:buNone/>
              <a:defRPr>
                <a:solidFill>
                  <a:schemeClr val="tx1">
                    <a:tint val="75000"/>
                  </a:schemeClr>
                </a:solidFill>
              </a:defRPr>
            </a:lvl6pPr>
            <a:lvl7pPr marL="2016687" indent="0" algn="ctr">
              <a:buNone/>
              <a:defRPr>
                <a:solidFill>
                  <a:schemeClr val="tx1">
                    <a:tint val="75000"/>
                  </a:schemeClr>
                </a:solidFill>
              </a:defRPr>
            </a:lvl7pPr>
            <a:lvl8pPr marL="2352802" indent="0" algn="ctr">
              <a:buNone/>
              <a:defRPr>
                <a:solidFill>
                  <a:schemeClr val="tx1">
                    <a:tint val="75000"/>
                  </a:schemeClr>
                </a:solidFill>
              </a:defRPr>
            </a:lvl8pPr>
            <a:lvl9pPr marL="2688916"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6351" y="393410"/>
            <a:ext cx="922104" cy="201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7438659" y="-767958"/>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
        <p:nvSpPr>
          <p:cNvPr id="13" name="TextBox 12"/>
          <p:cNvSpPr txBox="1"/>
          <p:nvPr userDrawn="1"/>
        </p:nvSpPr>
        <p:spPr>
          <a:xfrm>
            <a:off x="8289384" y="-1255715"/>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119259065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Blue Tile Title">
    <p:spTree>
      <p:nvGrpSpPr>
        <p:cNvPr id="1" name=""/>
        <p:cNvGrpSpPr/>
        <p:nvPr/>
      </p:nvGrpSpPr>
      <p:grpSpPr>
        <a:xfrm>
          <a:off x="0" y="0"/>
          <a:ext cx="0" cy="0"/>
          <a:chOff x="0" y="0"/>
          <a:chExt cx="0" cy="0"/>
        </a:xfrm>
      </p:grpSpPr>
      <p:sp>
        <p:nvSpPr>
          <p:cNvPr id="2" name="TextBox 1"/>
          <p:cNvSpPr txBox="1"/>
          <p:nvPr userDrawn="1"/>
        </p:nvSpPr>
        <p:spPr>
          <a:xfrm>
            <a:off x="-1337634" y="-336207"/>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1704881" y="-2396643"/>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pic>
        <p:nvPicPr>
          <p:cNvPr id="5" name="Picture 4"/>
          <p:cNvPicPr>
            <a:picLocks noChangeAspect="1"/>
          </p:cNvPicPr>
          <p:nvPr userDrawn="1"/>
        </p:nvPicPr>
        <p:blipFill>
          <a:blip r:embed="rId2"/>
          <a:stretch>
            <a:fillRect/>
          </a:stretch>
        </p:blipFill>
        <p:spPr>
          <a:xfrm>
            <a:off x="234" y="-3035"/>
            <a:ext cx="9143533" cy="5149570"/>
          </a:xfrm>
          <a:prstGeom prst="rect">
            <a:avLst/>
          </a:prstGeom>
        </p:spPr>
      </p:pic>
    </p:spTree>
    <p:extLst>
      <p:ext uri="{BB962C8B-B14F-4D97-AF65-F5344CB8AC3E}">
        <p14:creationId xmlns:p14="http://schemas.microsoft.com/office/powerpoint/2010/main" val="344841148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337634" y="-336207"/>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1704881" y="-2396643"/>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227422304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3"/>
            </a:lvl1pPr>
          </a:lstStyle>
          <a:p>
            <a:r>
              <a:rPr lang="en-US" dirty="0" smtClean="0"/>
              <a:t>Click to edit Master title style</a:t>
            </a:r>
            <a:endParaRPr lang="en-US" dirty="0"/>
          </a:p>
        </p:txBody>
      </p:sp>
    </p:spTree>
    <p:extLst>
      <p:ext uri="{BB962C8B-B14F-4D97-AF65-F5344CB8AC3E}">
        <p14:creationId xmlns:p14="http://schemas.microsoft.com/office/powerpoint/2010/main" val="116430440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DA Slide- Do Not Alter">
    <p:spTree>
      <p:nvGrpSpPr>
        <p:cNvPr id="1" name=""/>
        <p:cNvGrpSpPr/>
        <p:nvPr/>
      </p:nvGrpSpPr>
      <p:grpSpPr>
        <a:xfrm>
          <a:off x="0" y="0"/>
          <a:ext cx="0" cy="0"/>
          <a:chOff x="0" y="0"/>
          <a:chExt cx="0" cy="0"/>
        </a:xfrm>
      </p:grpSpPr>
      <p:pic>
        <p:nvPicPr>
          <p:cNvPr id="80" name="Picture 79" descr="PhoneIcon.png"/>
          <p:cNvPicPr>
            <a:picLocks noChangeAspect="1"/>
          </p:cNvPicPr>
          <p:nvPr userDrawn="1"/>
        </p:nvPicPr>
        <p:blipFill>
          <a:blip r:embed="rId2"/>
          <a:stretch>
            <a:fillRect/>
          </a:stretch>
        </p:blipFill>
        <p:spPr>
          <a:xfrm>
            <a:off x="2500763" y="2381325"/>
            <a:ext cx="2057400" cy="2057400"/>
          </a:xfrm>
          <a:prstGeom prst="rect">
            <a:avLst/>
          </a:prstGeom>
        </p:spPr>
      </p:pic>
      <p:pic>
        <p:nvPicPr>
          <p:cNvPr id="82" name="Picture 81" descr="TalkIcon.png"/>
          <p:cNvPicPr>
            <a:picLocks noChangeAspect="1"/>
          </p:cNvPicPr>
          <p:nvPr userDrawn="1"/>
        </p:nvPicPr>
        <p:blipFill>
          <a:blip r:embed="rId3"/>
          <a:stretch>
            <a:fillRect/>
          </a:stretch>
        </p:blipFill>
        <p:spPr>
          <a:xfrm>
            <a:off x="6670913" y="2381325"/>
            <a:ext cx="2057400" cy="2057400"/>
          </a:xfrm>
          <a:prstGeom prst="rect">
            <a:avLst/>
          </a:prstGeom>
        </p:spPr>
      </p:pic>
      <p:pic>
        <p:nvPicPr>
          <p:cNvPr id="83" name="Picture 82" descr="CameraIcon.png"/>
          <p:cNvPicPr>
            <a:picLocks noChangeAspect="1"/>
          </p:cNvPicPr>
          <p:nvPr userDrawn="1"/>
        </p:nvPicPr>
        <p:blipFill>
          <a:blip r:embed="rId4"/>
          <a:stretch>
            <a:fillRect/>
          </a:stretch>
        </p:blipFill>
        <p:spPr>
          <a:xfrm>
            <a:off x="4585838" y="2381325"/>
            <a:ext cx="2057400" cy="2057400"/>
          </a:xfrm>
          <a:prstGeom prst="rect">
            <a:avLst/>
          </a:prstGeom>
        </p:spPr>
      </p:pic>
      <p:pic>
        <p:nvPicPr>
          <p:cNvPr id="28" name="Picture 27" descr="PhoneIcon.png"/>
          <p:cNvPicPr>
            <a:picLocks noChangeAspect="1"/>
          </p:cNvPicPr>
          <p:nvPr userDrawn="1"/>
        </p:nvPicPr>
        <p:blipFill>
          <a:blip r:embed="rId5"/>
          <a:stretch>
            <a:fillRect/>
          </a:stretch>
        </p:blipFill>
        <p:spPr>
          <a:xfrm>
            <a:off x="415688" y="2381325"/>
            <a:ext cx="2057400" cy="2057400"/>
          </a:xfrm>
          <a:prstGeom prst="rect">
            <a:avLst/>
          </a:prstGeom>
        </p:spPr>
      </p:pic>
      <p:sp>
        <p:nvSpPr>
          <p:cNvPr id="30" name="Rectangle 29"/>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43" name="Group 42"/>
          <p:cNvGrpSpPr/>
          <p:nvPr userDrawn="1"/>
        </p:nvGrpSpPr>
        <p:grpSpPr>
          <a:xfrm>
            <a:off x="-4572" y="4594860"/>
            <a:ext cx="9153144" cy="548640"/>
            <a:chOff x="-4572" y="4594860"/>
            <a:chExt cx="9153144" cy="548640"/>
          </a:xfrm>
        </p:grpSpPr>
        <p:sp>
          <p:nvSpPr>
            <p:cNvPr id="44" name="Rectangle 43"/>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46" name="Picture 45"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6"/>
                <a:stretch>
                  <a:fillRect/>
                </a:stretch>
              </p:blipFill>
            </mc:Choice>
            <mc:Fallback>
              <p:blipFill>
                <a:blip r:embed="rId7"/>
                <a:stretch>
                  <a:fillRect/>
                </a:stretch>
              </p:blipFill>
            </mc:Fallback>
          </mc:AlternateContent>
          <p:spPr>
            <a:xfrm>
              <a:off x="8002443" y="4673806"/>
              <a:ext cx="1022096" cy="375920"/>
            </a:xfrm>
            <a:prstGeom prst="rect">
              <a:avLst/>
            </a:prstGeom>
          </p:spPr>
        </p:pic>
      </p:grpSp>
      <p:sp>
        <p:nvSpPr>
          <p:cNvPr id="13"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5" name="Picture 14" descr="MVP_Logo.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78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5586868"/>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685067"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59500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01930" y="218303"/>
            <a:ext cx="8067823" cy="753513"/>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82" rtl="0" eaLnBrk="1" fontAlgn="auto" latinLnBrk="0" hangingPunct="1">
              <a:lnSpc>
                <a:spcPct val="90000"/>
              </a:lnSpc>
              <a:spcBef>
                <a:spcPts val="881"/>
              </a:spcBef>
              <a:spcAft>
                <a:spcPts val="176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173735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9144000" cy="516391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307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704091"/>
            <a:ext cx="517531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817142"/>
            <a:ext cx="4734960" cy="997196"/>
          </a:xfrm>
          <a:prstGeom prst="rect">
            <a:avLst/>
          </a:prstGeom>
        </p:spPr>
        <p:txBody>
          <a:bodyPr wrap="square" lIns="146304" tIns="0" rIns="146304" bIns="0" anchor="t">
            <a:spAutoFit/>
          </a:bodyPr>
          <a:lstStyle>
            <a:lvl1pPr>
              <a:lnSpc>
                <a:spcPct val="90000"/>
              </a:lnSpc>
              <a:spcBef>
                <a:spcPts val="0"/>
              </a:spcBef>
              <a:defRPr sz="36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342900" y="2659357"/>
            <a:ext cx="4614220" cy="776087"/>
          </a:xfrm>
          <a:prstGeom prst="rect">
            <a:avLst/>
          </a:prstGeom>
        </p:spPr>
        <p:txBody>
          <a:bodyPr lIns="146304" tIns="0" rIns="146304" bIns="0">
            <a:normAutofit/>
          </a:bodyPr>
          <a:lstStyle>
            <a:lvl1pPr marL="0" indent="0" algn="l">
              <a:lnSpc>
                <a:spcPct val="90000"/>
              </a:lnSpc>
              <a:spcBef>
                <a:spcPts val="0"/>
              </a:spcBef>
              <a:buNone/>
              <a:defRPr sz="1500">
                <a:solidFill>
                  <a:schemeClr val="bg1"/>
                </a:solidFill>
                <a:latin typeface="+mn-lt"/>
              </a:defRPr>
            </a:lvl1pPr>
            <a:lvl2pPr marL="336041" indent="0" algn="ctr">
              <a:buNone/>
              <a:defRPr>
                <a:solidFill>
                  <a:schemeClr val="tx1">
                    <a:tint val="75000"/>
                  </a:schemeClr>
                </a:solidFill>
              </a:defRPr>
            </a:lvl2pPr>
            <a:lvl3pPr marL="672083" indent="0" algn="ctr">
              <a:buNone/>
              <a:defRPr>
                <a:solidFill>
                  <a:schemeClr val="tx1">
                    <a:tint val="75000"/>
                  </a:schemeClr>
                </a:solidFill>
              </a:defRPr>
            </a:lvl3pPr>
            <a:lvl4pPr marL="1008125" indent="0" algn="ctr">
              <a:buNone/>
              <a:defRPr>
                <a:solidFill>
                  <a:schemeClr val="tx1">
                    <a:tint val="75000"/>
                  </a:schemeClr>
                </a:solidFill>
              </a:defRPr>
            </a:lvl4pPr>
            <a:lvl5pPr marL="1344167" indent="0" algn="ctr">
              <a:buNone/>
              <a:defRPr>
                <a:solidFill>
                  <a:schemeClr val="tx1">
                    <a:tint val="75000"/>
                  </a:schemeClr>
                </a:solidFill>
              </a:defRPr>
            </a:lvl5pPr>
            <a:lvl6pPr marL="1680208" indent="0" algn="ctr">
              <a:buNone/>
              <a:defRPr>
                <a:solidFill>
                  <a:schemeClr val="tx1">
                    <a:tint val="75000"/>
                  </a:schemeClr>
                </a:solidFill>
              </a:defRPr>
            </a:lvl6pPr>
            <a:lvl7pPr marL="2016250" indent="0" algn="ctr">
              <a:buNone/>
              <a:defRPr>
                <a:solidFill>
                  <a:schemeClr val="tx1">
                    <a:tint val="75000"/>
                  </a:schemeClr>
                </a:solidFill>
              </a:defRPr>
            </a:lvl7pPr>
            <a:lvl8pPr marL="2352292" indent="0" algn="ctr">
              <a:buNone/>
              <a:defRPr>
                <a:solidFill>
                  <a:schemeClr val="tx1">
                    <a:tint val="75000"/>
                  </a:schemeClr>
                </a:solidFill>
              </a:defRPr>
            </a:lvl8pPr>
            <a:lvl9pPr marL="2688333"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343184" y="1869739"/>
            <a:ext cx="4747290" cy="647900"/>
          </a:xfrm>
          <a:prstGeom prst="rect">
            <a:avLst/>
          </a:prstGeom>
        </p:spPr>
        <p:txBody>
          <a:bodyPr lIns="146304" tIns="0" rIns="146304" bIns="0">
            <a:normAutofit/>
          </a:bodyPr>
          <a:lstStyle>
            <a:lvl1pPr marL="0" indent="0">
              <a:lnSpc>
                <a:spcPct val="90000"/>
              </a:lnSpc>
              <a:spcBef>
                <a:spcPts val="0"/>
              </a:spcBef>
              <a:buNone/>
              <a:defRPr sz="1500" baseline="0">
                <a:solidFill>
                  <a:schemeClr val="bg1"/>
                </a:solidFill>
                <a:latin typeface="+mn-lt"/>
              </a:defRPr>
            </a:lvl1pPr>
            <a:lvl2pPr marL="252031" indent="0">
              <a:buNone/>
              <a:defRPr sz="1200">
                <a:solidFill>
                  <a:schemeClr val="bg1"/>
                </a:solidFill>
                <a:latin typeface="+mj-lt"/>
              </a:defRPr>
            </a:lvl2pPr>
            <a:lvl3pPr marL="420053" indent="0">
              <a:buNone/>
              <a:defRPr sz="975">
                <a:solidFill>
                  <a:schemeClr val="bg1"/>
                </a:solidFill>
                <a:latin typeface="+mj-lt"/>
              </a:defRPr>
            </a:lvl3pPr>
            <a:lvl4pPr marL="588072" indent="0">
              <a:buNone/>
              <a:defRPr sz="900">
                <a:solidFill>
                  <a:schemeClr val="bg1"/>
                </a:solidFill>
                <a:latin typeface="+mj-lt"/>
              </a:defRPr>
            </a:lvl4pPr>
            <a:lvl5pPr marL="756094" indent="0">
              <a:buNone/>
              <a:defRPr sz="9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225208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0"/>
            <a:ext cx="9144000" cy="519343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409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 y="1938420"/>
            <a:ext cx="5967167" cy="2863515"/>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051471"/>
            <a:ext cx="5454238" cy="997196"/>
          </a:xfrm>
          <a:prstGeom prst="rect">
            <a:avLst/>
          </a:prstGeom>
        </p:spPr>
        <p:txBody>
          <a:bodyPr wrap="square" lIns="146304" tIns="0" rIns="146304" bIns="0" anchor="t">
            <a:spAutoFit/>
          </a:bodyPr>
          <a:lstStyle>
            <a:lvl1pPr>
              <a:lnSpc>
                <a:spcPct val="90000"/>
              </a:lnSpc>
              <a:spcBef>
                <a:spcPts val="0"/>
              </a:spcBef>
              <a:defRPr sz="36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342900" y="3893686"/>
            <a:ext cx="4614220" cy="776087"/>
          </a:xfrm>
          <a:prstGeom prst="rect">
            <a:avLst/>
          </a:prstGeom>
        </p:spPr>
        <p:txBody>
          <a:bodyPr lIns="146304" tIns="0" rIns="146304" bIns="0">
            <a:normAutofit/>
          </a:bodyPr>
          <a:lstStyle>
            <a:lvl1pPr marL="0" indent="0" algn="l">
              <a:lnSpc>
                <a:spcPct val="90000"/>
              </a:lnSpc>
              <a:spcBef>
                <a:spcPts val="0"/>
              </a:spcBef>
              <a:buNone/>
              <a:defRPr sz="1500">
                <a:solidFill>
                  <a:schemeClr val="bg1"/>
                </a:solidFill>
                <a:latin typeface="+mn-lt"/>
              </a:defRPr>
            </a:lvl1pPr>
            <a:lvl2pPr marL="336041" indent="0" algn="ctr">
              <a:buNone/>
              <a:defRPr>
                <a:solidFill>
                  <a:schemeClr val="tx1">
                    <a:tint val="75000"/>
                  </a:schemeClr>
                </a:solidFill>
              </a:defRPr>
            </a:lvl2pPr>
            <a:lvl3pPr marL="672083" indent="0" algn="ctr">
              <a:buNone/>
              <a:defRPr>
                <a:solidFill>
                  <a:schemeClr val="tx1">
                    <a:tint val="75000"/>
                  </a:schemeClr>
                </a:solidFill>
              </a:defRPr>
            </a:lvl3pPr>
            <a:lvl4pPr marL="1008125" indent="0" algn="ctr">
              <a:buNone/>
              <a:defRPr>
                <a:solidFill>
                  <a:schemeClr val="tx1">
                    <a:tint val="75000"/>
                  </a:schemeClr>
                </a:solidFill>
              </a:defRPr>
            </a:lvl4pPr>
            <a:lvl5pPr marL="1344167" indent="0" algn="ctr">
              <a:buNone/>
              <a:defRPr>
                <a:solidFill>
                  <a:schemeClr val="tx1">
                    <a:tint val="75000"/>
                  </a:schemeClr>
                </a:solidFill>
              </a:defRPr>
            </a:lvl5pPr>
            <a:lvl6pPr marL="1680208" indent="0" algn="ctr">
              <a:buNone/>
              <a:defRPr>
                <a:solidFill>
                  <a:schemeClr val="tx1">
                    <a:tint val="75000"/>
                  </a:schemeClr>
                </a:solidFill>
              </a:defRPr>
            </a:lvl6pPr>
            <a:lvl7pPr marL="2016250" indent="0" algn="ctr">
              <a:buNone/>
              <a:defRPr>
                <a:solidFill>
                  <a:schemeClr val="tx1">
                    <a:tint val="75000"/>
                  </a:schemeClr>
                </a:solidFill>
              </a:defRPr>
            </a:lvl7pPr>
            <a:lvl8pPr marL="2352292" indent="0" algn="ctr">
              <a:buNone/>
              <a:defRPr>
                <a:solidFill>
                  <a:schemeClr val="tx1">
                    <a:tint val="75000"/>
                  </a:schemeClr>
                </a:solidFill>
              </a:defRPr>
            </a:lvl8pPr>
            <a:lvl9pPr marL="2688333"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343184" y="3104068"/>
            <a:ext cx="5468441" cy="647900"/>
          </a:xfrm>
          <a:prstGeom prst="rect">
            <a:avLst/>
          </a:prstGeom>
        </p:spPr>
        <p:txBody>
          <a:bodyPr lIns="146304" tIns="0" rIns="146304" bIns="0">
            <a:normAutofit/>
          </a:bodyPr>
          <a:lstStyle>
            <a:lvl1pPr marL="0" indent="0">
              <a:lnSpc>
                <a:spcPct val="90000"/>
              </a:lnSpc>
              <a:spcBef>
                <a:spcPts val="0"/>
              </a:spcBef>
              <a:buNone/>
              <a:defRPr sz="1500" baseline="0">
                <a:solidFill>
                  <a:schemeClr val="bg1"/>
                </a:solidFill>
                <a:latin typeface="+mn-lt"/>
              </a:defRPr>
            </a:lvl1pPr>
            <a:lvl2pPr marL="252031" indent="0">
              <a:buNone/>
              <a:defRPr sz="1200">
                <a:solidFill>
                  <a:schemeClr val="bg1"/>
                </a:solidFill>
                <a:latin typeface="+mj-lt"/>
              </a:defRPr>
            </a:lvl2pPr>
            <a:lvl3pPr marL="420053" indent="0">
              <a:buNone/>
              <a:defRPr sz="975">
                <a:solidFill>
                  <a:schemeClr val="bg1"/>
                </a:solidFill>
                <a:latin typeface="+mj-lt"/>
              </a:defRPr>
            </a:lvl3pPr>
            <a:lvl4pPr marL="588072" indent="0">
              <a:buNone/>
              <a:defRPr sz="900">
                <a:solidFill>
                  <a:schemeClr val="bg1"/>
                </a:solidFill>
                <a:latin typeface="+mj-lt"/>
              </a:defRPr>
            </a:lvl4pPr>
            <a:lvl5pPr marL="756094" indent="0">
              <a:buNone/>
              <a:defRPr sz="9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2998802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9142810" cy="51435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51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411277"/>
            <a:ext cx="5967167" cy="2863515"/>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57462"/>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4134081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9144000" cy="516391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61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667129"/>
            <a:ext cx="517531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413314"/>
            <a:ext cx="4734960"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4191772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0" y="0"/>
            <a:ext cx="9144000" cy="51435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71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374315"/>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20501"/>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073792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a:off x="0" y="0"/>
            <a:ext cx="9144000" cy="51435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81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393705"/>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39890"/>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317442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0.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vmlDrawing" Target="../drawings/vmlDrawing2.vml"/><Relationship Id="rId3" Type="http://schemas.openxmlformats.org/officeDocument/2006/relationships/slideLayout" Target="../slideLayouts/slideLayout96.xml"/><Relationship Id="rId21" Type="http://schemas.openxmlformats.org/officeDocument/2006/relationships/oleObject" Target="../embeddings/oleObject2.bin"/><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theme" Target="../theme/theme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tags" Target="../tags/tag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oleObject" Target="../embeddings/oleObject3.bin"/><Relationship Id="rId10" Type="http://schemas.openxmlformats.org/officeDocument/2006/relationships/slideLayout" Target="../slideLayouts/slideLayout103.xml"/><Relationship Id="rId19" Type="http://schemas.openxmlformats.org/officeDocument/2006/relationships/tags" Target="../tags/tag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image" Target="../media/image36.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image" Target="../media/image10.png"/><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737856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171452"/>
            <a:ext cx="8363938" cy="560923"/>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2"/>
            <a:ext cx="8366321" cy="154196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55893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34" r:id="rId24"/>
  </p:sldLayoutIdLst>
  <p:transition>
    <p:fade/>
  </p:transition>
  <p:timing>
    <p:tnLst>
      <p:par>
        <p:cTn id="1" dur="indefinite" restart="never" nodeType="tmRoot"/>
      </p:par>
    </p:tnLst>
  </p:timing>
  <p:txStyles>
    <p:titleStyle>
      <a:lvl1pPr algn="l" defTabSz="684767" rtl="0" eaLnBrk="1" latinLnBrk="0" hangingPunct="1">
        <a:lnSpc>
          <a:spcPct val="90000"/>
        </a:lnSpc>
        <a:spcBef>
          <a:spcPct val="0"/>
        </a:spcBef>
        <a:buNone/>
        <a:defRPr lang="en-US" sz="4125"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420" marR="0" indent="-254420" algn="l" defTabSz="684767" rtl="0" eaLnBrk="1" fontAlgn="auto" latinLnBrk="0" hangingPunct="1">
        <a:lnSpc>
          <a:spcPct val="90000"/>
        </a:lnSpc>
        <a:spcBef>
          <a:spcPct val="20000"/>
        </a:spcBef>
        <a:spcAft>
          <a:spcPts val="0"/>
        </a:spcAft>
        <a:buClrTx/>
        <a:buSzPct val="80000"/>
        <a:buFont typeface="Arial" pitchFamily="34" charset="0"/>
        <a:buChar char="•"/>
        <a:tabLst/>
        <a:defRPr sz="2700" kern="1200" spc="-53" baseline="0">
          <a:gradFill>
            <a:gsLst>
              <a:gs pos="1250">
                <a:schemeClr val="bg2"/>
              </a:gs>
              <a:gs pos="100000">
                <a:schemeClr val="bg2"/>
              </a:gs>
            </a:gsLst>
            <a:lin ang="5400000" scaled="0"/>
          </a:gradFill>
          <a:latin typeface="+mj-lt"/>
          <a:ea typeface="+mn-ea"/>
          <a:cs typeface="+mn-cs"/>
        </a:defRPr>
      </a:lvl1pPr>
      <a:lvl2pPr marL="429185" marR="0" indent="-174766" algn="l" defTabSz="684767"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bg2"/>
              </a:gs>
              <a:gs pos="100000">
                <a:schemeClr val="bg2"/>
              </a:gs>
            </a:gsLst>
            <a:lin ang="5400000" scaled="0"/>
          </a:gradFill>
          <a:latin typeface="+mn-lt"/>
          <a:ea typeface="+mn-ea"/>
          <a:cs typeface="+mn-cs"/>
        </a:defRPr>
      </a:lvl2pPr>
      <a:lvl3pPr marL="598007" marR="0" indent="-168821" algn="l" defTabSz="684767" rtl="0" eaLnBrk="1" fontAlgn="auto" latinLnBrk="0" hangingPunct="1">
        <a:lnSpc>
          <a:spcPct val="90000"/>
        </a:lnSpc>
        <a:spcBef>
          <a:spcPct val="20000"/>
        </a:spcBef>
        <a:spcAft>
          <a:spcPts val="0"/>
        </a:spcAft>
        <a:buClrTx/>
        <a:buSzPct val="90000"/>
        <a:buFont typeface="Wingdings" pitchFamily="2" charset="2"/>
        <a:buChar char=""/>
        <a:tabLst>
          <a:tab pos="598007" algn="l"/>
        </a:tabLst>
        <a:defRPr sz="1800" kern="1200" spc="0" baseline="0">
          <a:gradFill>
            <a:gsLst>
              <a:gs pos="1250">
                <a:schemeClr val="bg2"/>
              </a:gs>
              <a:gs pos="100000">
                <a:schemeClr val="bg2"/>
              </a:gs>
            </a:gsLst>
            <a:lin ang="5400000" scaled="0"/>
          </a:gradFill>
          <a:latin typeface="+mn-lt"/>
          <a:ea typeface="+mn-ea"/>
          <a:cs typeface="+mn-cs"/>
        </a:defRPr>
      </a:lvl3pPr>
      <a:lvl4pPr marL="771583" marR="0" indent="-173576" algn="l" defTabSz="684767"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bg2"/>
              </a:gs>
              <a:gs pos="100000">
                <a:schemeClr val="bg2"/>
              </a:gs>
            </a:gsLst>
            <a:lin ang="5400000" scaled="0"/>
          </a:gradFill>
          <a:latin typeface="+mn-lt"/>
          <a:ea typeface="+mn-ea"/>
          <a:cs typeface="+mn-cs"/>
        </a:defRPr>
      </a:lvl4pPr>
      <a:lvl5pPr marL="940403" marR="0" indent="-168821" algn="l" defTabSz="684767" rtl="0" eaLnBrk="1" fontAlgn="auto" latinLnBrk="0" hangingPunct="1">
        <a:lnSpc>
          <a:spcPct val="90000"/>
        </a:lnSpc>
        <a:spcBef>
          <a:spcPct val="20000"/>
        </a:spcBef>
        <a:spcAft>
          <a:spcPts val="0"/>
        </a:spcAft>
        <a:buClrTx/>
        <a:buSzPct val="90000"/>
        <a:buFont typeface="Wingdings" pitchFamily="2" charset="2"/>
        <a:buChar char=""/>
        <a:tabLst>
          <a:tab pos="940403" algn="l"/>
        </a:tabLst>
        <a:defRPr sz="1500" kern="1200" spc="0" baseline="0">
          <a:gradFill>
            <a:gsLst>
              <a:gs pos="1250">
                <a:schemeClr val="bg2"/>
              </a:gs>
              <a:gs pos="100000">
                <a:schemeClr val="bg2"/>
              </a:gs>
            </a:gsLst>
            <a:lin ang="5400000" scaled="0"/>
          </a:gradFill>
          <a:latin typeface="+mn-lt"/>
          <a:ea typeface="+mn-ea"/>
          <a:cs typeface="+mn-cs"/>
        </a:defRPr>
      </a:lvl5pPr>
      <a:lvl6pPr marL="1883108"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5492"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7875"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0258"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767" rtl="0" eaLnBrk="1" latinLnBrk="0" hangingPunct="1">
        <a:defRPr sz="1425" kern="1200">
          <a:solidFill>
            <a:schemeClr val="tx1"/>
          </a:solidFill>
          <a:latin typeface="+mn-lt"/>
          <a:ea typeface="+mn-ea"/>
          <a:cs typeface="+mn-cs"/>
        </a:defRPr>
      </a:lvl1pPr>
      <a:lvl2pPr marL="342383" algn="l" defTabSz="684767" rtl="0" eaLnBrk="1" latinLnBrk="0" hangingPunct="1">
        <a:defRPr sz="1425" kern="1200">
          <a:solidFill>
            <a:schemeClr val="tx1"/>
          </a:solidFill>
          <a:latin typeface="+mn-lt"/>
          <a:ea typeface="+mn-ea"/>
          <a:cs typeface="+mn-cs"/>
        </a:defRPr>
      </a:lvl2pPr>
      <a:lvl3pPr marL="684767" algn="l" defTabSz="684767" rtl="0" eaLnBrk="1" latinLnBrk="0" hangingPunct="1">
        <a:defRPr sz="1425" kern="1200">
          <a:solidFill>
            <a:schemeClr val="tx1"/>
          </a:solidFill>
          <a:latin typeface="+mn-lt"/>
          <a:ea typeface="+mn-ea"/>
          <a:cs typeface="+mn-cs"/>
        </a:defRPr>
      </a:lvl3pPr>
      <a:lvl4pPr marL="1027150" algn="l" defTabSz="684767" rtl="0" eaLnBrk="1" latinLnBrk="0" hangingPunct="1">
        <a:defRPr sz="1425" kern="1200">
          <a:solidFill>
            <a:schemeClr val="tx1"/>
          </a:solidFill>
          <a:latin typeface="+mn-lt"/>
          <a:ea typeface="+mn-ea"/>
          <a:cs typeface="+mn-cs"/>
        </a:defRPr>
      </a:lvl4pPr>
      <a:lvl5pPr marL="1369533" algn="l" defTabSz="684767" rtl="0" eaLnBrk="1" latinLnBrk="0" hangingPunct="1">
        <a:defRPr sz="1425" kern="1200">
          <a:solidFill>
            <a:schemeClr val="tx1"/>
          </a:solidFill>
          <a:latin typeface="+mn-lt"/>
          <a:ea typeface="+mn-ea"/>
          <a:cs typeface="+mn-cs"/>
        </a:defRPr>
      </a:lvl5pPr>
      <a:lvl6pPr marL="1711916" algn="l" defTabSz="684767" rtl="0" eaLnBrk="1" latinLnBrk="0" hangingPunct="1">
        <a:defRPr sz="1425" kern="1200">
          <a:solidFill>
            <a:schemeClr val="tx1"/>
          </a:solidFill>
          <a:latin typeface="+mn-lt"/>
          <a:ea typeface="+mn-ea"/>
          <a:cs typeface="+mn-cs"/>
        </a:defRPr>
      </a:lvl6pPr>
      <a:lvl7pPr marL="2054300" algn="l" defTabSz="684767" rtl="0" eaLnBrk="1" latinLnBrk="0" hangingPunct="1">
        <a:defRPr sz="1425" kern="1200">
          <a:solidFill>
            <a:schemeClr val="tx1"/>
          </a:solidFill>
          <a:latin typeface="+mn-lt"/>
          <a:ea typeface="+mn-ea"/>
          <a:cs typeface="+mn-cs"/>
        </a:defRPr>
      </a:lvl7pPr>
      <a:lvl8pPr marL="2396684" algn="l" defTabSz="684767" rtl="0" eaLnBrk="1" latinLnBrk="0" hangingPunct="1">
        <a:defRPr sz="1425" kern="1200">
          <a:solidFill>
            <a:schemeClr val="tx1"/>
          </a:solidFill>
          <a:latin typeface="+mn-lt"/>
          <a:ea typeface="+mn-ea"/>
          <a:cs typeface="+mn-cs"/>
        </a:defRPr>
      </a:lvl8pPr>
      <a:lvl9pPr marL="2739067" algn="l" defTabSz="684767" rtl="0" eaLnBrk="1" latinLnBrk="0" hangingPunct="1">
        <a:defRPr sz="14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45CFB3B2-768E-4398-B9CC-7D113BD09116}" type="datetimeFigureOut">
              <a:rPr lang="fr-FR" smtClean="0">
                <a:solidFill>
                  <a:prstClr val="black">
                    <a:tint val="75000"/>
                  </a:prstClr>
                </a:solidFill>
              </a:rPr>
              <a:pPr defTabSz="685800"/>
              <a:t>19/03/2015</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ABECF93-3770-4F32-8387-0B0A045AB1FA}" type="slidenum">
              <a:rPr lang="fr-FR" smtClean="0">
                <a:solidFill>
                  <a:prstClr val="black">
                    <a:tint val="75000"/>
                  </a:prstClr>
                </a:solidFill>
              </a:rPr>
              <a:pPr defTabSz="685800"/>
              <a:t>‹#›</a:t>
            </a:fld>
            <a:endParaRPr lang="fr-FR">
              <a:solidFill>
                <a:prstClr val="black">
                  <a:tint val="75000"/>
                </a:prstClr>
              </a:solidFill>
            </a:endParaRPr>
          </a:p>
        </p:txBody>
      </p:sp>
    </p:spTree>
    <p:extLst>
      <p:ext uri="{BB962C8B-B14F-4D97-AF65-F5344CB8AC3E}">
        <p14:creationId xmlns:p14="http://schemas.microsoft.com/office/powerpoint/2010/main" val="37358143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309" cy="674749"/>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891884"/>
            <a:ext cx="8740142" cy="1538614"/>
          </a:xfrm>
          <a:prstGeom prst="rect">
            <a:avLst/>
          </a:prstGeom>
        </p:spPr>
        <p:txBody>
          <a:bodyPr vert="horz" wrap="square"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336159" y="4828307"/>
            <a:ext cx="2894705" cy="100395"/>
          </a:xfrm>
          <a:prstGeom prst="rect">
            <a:avLst/>
          </a:prstGeom>
        </p:spPr>
        <p:txBody>
          <a:bodyPr vert="horz" lIns="0" tIns="0" rIns="91440" bIns="0" rtlCol="0" anchor="ctr"/>
          <a:lstStyle>
            <a:lvl1pPr marL="0" algn="l" defTabSz="685830" rtl="0" eaLnBrk="1" fontAlgn="auto" latinLnBrk="0" hangingPunct="1">
              <a:spcBef>
                <a:spcPts val="0"/>
              </a:spcBef>
              <a:spcAft>
                <a:spcPts val="0"/>
              </a:spcAft>
              <a:defRPr lang="en-US" sz="660"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8525374" y="4828307"/>
            <a:ext cx="416698" cy="100395"/>
          </a:xfrm>
          <a:prstGeom prst="rect">
            <a:avLst/>
          </a:prstGeom>
        </p:spPr>
        <p:txBody>
          <a:bodyPr vert="horz" lIns="91440" tIns="0" rIns="0" bIns="0" rtlCol="0" anchor="ctr"/>
          <a:lstStyle>
            <a:lvl1pPr algn="r" defTabSz="685830" fontAlgn="auto">
              <a:spcBef>
                <a:spcPts val="0"/>
              </a:spcBef>
              <a:spcAft>
                <a:spcPts val="0"/>
              </a:spcAft>
              <a:defRPr lang="en-US" sz="660" b="0" kern="1200" smtClean="0">
                <a:solidFill>
                  <a:srgbClr val="505050"/>
                </a:solidFill>
                <a:latin typeface="+mn-lt"/>
                <a:ea typeface="+mn-ea"/>
                <a:cs typeface="+mn-cs"/>
              </a:defRPr>
            </a:lvl1pPr>
          </a:lstStyle>
          <a:p>
            <a:pPr>
              <a:defRPr/>
            </a:pPr>
            <a:fld id="{3C3C22D5-B802-F942-861B-B7FDB582DA6C}" type="slidenum">
              <a:rPr/>
              <a:pPr>
                <a:defRPr/>
              </a:pPr>
              <a:t>‹#›</a:t>
            </a:fld>
            <a:endParaRPr dirty="0"/>
          </a:p>
        </p:txBody>
      </p:sp>
    </p:spTree>
    <p:extLst>
      <p:ext uri="{BB962C8B-B14F-4D97-AF65-F5344CB8AC3E}">
        <p14:creationId xmlns:p14="http://schemas.microsoft.com/office/powerpoint/2010/main" val="301958958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txStyles>
    <p:titleStyle>
      <a:lvl1pPr algn="l" defTabSz="685067" rtl="0" fontAlgn="base">
        <a:lnSpc>
          <a:spcPct val="90000"/>
        </a:lnSpc>
        <a:spcBef>
          <a:spcPct val="0"/>
        </a:spcBef>
        <a:spcAft>
          <a:spcPct val="0"/>
        </a:spcAft>
        <a:defRPr lang="en-US" sz="3970" kern="1200" spc="-75" dirty="0">
          <a:ln w="3175">
            <a:noFill/>
          </a:ln>
          <a:solidFill>
            <a:schemeClr val="tx2"/>
          </a:solidFill>
          <a:latin typeface="+mj-lt"/>
          <a:ea typeface="ＭＳ Ｐゴシック" charset="0"/>
          <a:cs typeface="Segoe UI" pitchFamily="34" charset="0"/>
        </a:defRPr>
      </a:lvl1pPr>
      <a:lvl2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2pPr>
      <a:lvl3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3pPr>
      <a:lvl4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4pPr>
      <a:lvl5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5pPr>
      <a:lvl6pPr marL="336114" algn="l" defTabSz="685067" rtl="0" fontAlgn="base">
        <a:lnSpc>
          <a:spcPct val="90000"/>
        </a:lnSpc>
        <a:spcBef>
          <a:spcPct val="0"/>
        </a:spcBef>
        <a:spcAft>
          <a:spcPct val="0"/>
        </a:spcAft>
        <a:defRPr sz="3970">
          <a:solidFill>
            <a:schemeClr val="tx2"/>
          </a:solidFill>
          <a:latin typeface="Segoe UI Light" charset="0"/>
          <a:ea typeface="ＭＳ Ｐゴシック" charset="0"/>
        </a:defRPr>
      </a:lvl6pPr>
      <a:lvl7pPr marL="672229" algn="l" defTabSz="685067" rtl="0" fontAlgn="base">
        <a:lnSpc>
          <a:spcPct val="90000"/>
        </a:lnSpc>
        <a:spcBef>
          <a:spcPct val="0"/>
        </a:spcBef>
        <a:spcAft>
          <a:spcPct val="0"/>
        </a:spcAft>
        <a:defRPr sz="3970">
          <a:solidFill>
            <a:schemeClr val="tx2"/>
          </a:solidFill>
          <a:latin typeface="Segoe UI Light" charset="0"/>
          <a:ea typeface="ＭＳ Ｐゴシック" charset="0"/>
        </a:defRPr>
      </a:lvl7pPr>
      <a:lvl8pPr marL="1008343" algn="l" defTabSz="685067" rtl="0" fontAlgn="base">
        <a:lnSpc>
          <a:spcPct val="90000"/>
        </a:lnSpc>
        <a:spcBef>
          <a:spcPct val="0"/>
        </a:spcBef>
        <a:spcAft>
          <a:spcPct val="0"/>
        </a:spcAft>
        <a:defRPr sz="3970">
          <a:solidFill>
            <a:schemeClr val="tx2"/>
          </a:solidFill>
          <a:latin typeface="Segoe UI Light" charset="0"/>
          <a:ea typeface="ＭＳ Ｐゴシック" charset="0"/>
        </a:defRPr>
      </a:lvl8pPr>
      <a:lvl9pPr marL="1344459" algn="l" defTabSz="685067" rtl="0" fontAlgn="base">
        <a:lnSpc>
          <a:spcPct val="90000"/>
        </a:lnSpc>
        <a:spcBef>
          <a:spcPct val="0"/>
        </a:spcBef>
        <a:spcAft>
          <a:spcPct val="0"/>
        </a:spcAft>
        <a:defRPr sz="3970">
          <a:solidFill>
            <a:schemeClr val="tx2"/>
          </a:solidFill>
          <a:latin typeface="Segoe UI Light" charset="0"/>
          <a:ea typeface="ＭＳ Ｐゴシック" charset="0"/>
        </a:defRPr>
      </a:lvl9pPr>
    </p:titleStyle>
    <p:bodyStyle>
      <a:lvl1pPr marL="252086" indent="-252086" algn="l" defTabSz="685067" rtl="0" fontAlgn="base">
        <a:lnSpc>
          <a:spcPct val="90000"/>
        </a:lnSpc>
        <a:spcBef>
          <a:spcPct val="20000"/>
        </a:spcBef>
        <a:spcAft>
          <a:spcPct val="0"/>
        </a:spcAft>
        <a:buSzPct val="90000"/>
        <a:buFont typeface="Arial" charset="0"/>
        <a:buChar char="•"/>
        <a:defRPr sz="2867" kern="1200">
          <a:solidFill>
            <a:schemeClr val="tx2"/>
          </a:solidFill>
          <a:latin typeface="+mj-lt"/>
          <a:ea typeface="ＭＳ Ｐゴシック" charset="0"/>
          <a:cs typeface="ＭＳ Ｐゴシック" charset="0"/>
        </a:defRPr>
      </a:lvl1pPr>
      <a:lvl2pPr marL="429480" indent="-177393" algn="l" defTabSz="685067" rtl="0" fontAlgn="base">
        <a:lnSpc>
          <a:spcPct val="90000"/>
        </a:lnSpc>
        <a:spcBef>
          <a:spcPct val="20000"/>
        </a:spcBef>
        <a:spcAft>
          <a:spcPct val="0"/>
        </a:spcAft>
        <a:buSzPct val="90000"/>
        <a:buFont typeface="Arial" charset="0"/>
        <a:buChar char="•"/>
        <a:defRPr sz="1765" kern="1200">
          <a:solidFill>
            <a:schemeClr val="tx2"/>
          </a:solidFill>
          <a:latin typeface="+mn-lt"/>
          <a:ea typeface="ＭＳ Ｐゴシック" charset="0"/>
          <a:cs typeface="+mn-cs"/>
        </a:defRPr>
      </a:lvl2pPr>
      <a:lvl3pPr marL="588200" indent="-168058" algn="l" defTabSz="685067" rtl="0" fontAlgn="base">
        <a:lnSpc>
          <a:spcPct val="90000"/>
        </a:lnSpc>
        <a:spcBef>
          <a:spcPct val="20000"/>
        </a:spcBef>
        <a:spcAft>
          <a:spcPct val="0"/>
        </a:spcAft>
        <a:buSzPct val="90000"/>
        <a:buFont typeface="Arial" charset="0"/>
        <a:buChar char="•"/>
        <a:defRPr sz="1397" kern="1200">
          <a:solidFill>
            <a:schemeClr val="tx2"/>
          </a:solidFill>
          <a:latin typeface="+mn-lt"/>
          <a:ea typeface="ＭＳ Ｐゴシック" charset="0"/>
          <a:cs typeface="+mn-cs"/>
        </a:defRPr>
      </a:lvl3pPr>
      <a:lvl4pPr marL="756258" indent="-168058" algn="l" defTabSz="685067"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924315" indent="-168058" algn="l" defTabSz="685067"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1886028"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946"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859"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4776"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830" rtl="0" eaLnBrk="1" latinLnBrk="0" hangingPunct="1">
        <a:defRPr sz="1324" kern="1200">
          <a:solidFill>
            <a:schemeClr val="tx1"/>
          </a:solidFill>
          <a:latin typeface="+mn-lt"/>
          <a:ea typeface="+mn-ea"/>
          <a:cs typeface="+mn-cs"/>
        </a:defRPr>
      </a:lvl1pPr>
      <a:lvl2pPr marL="342913" algn="l" defTabSz="685830" rtl="0" eaLnBrk="1" latinLnBrk="0" hangingPunct="1">
        <a:defRPr sz="1324" kern="1200">
          <a:solidFill>
            <a:schemeClr val="tx1"/>
          </a:solidFill>
          <a:latin typeface="+mn-lt"/>
          <a:ea typeface="+mn-ea"/>
          <a:cs typeface="+mn-cs"/>
        </a:defRPr>
      </a:lvl2pPr>
      <a:lvl3pPr marL="685830" algn="l" defTabSz="685830" rtl="0" eaLnBrk="1" latinLnBrk="0" hangingPunct="1">
        <a:defRPr sz="1324" kern="1200">
          <a:solidFill>
            <a:schemeClr val="tx1"/>
          </a:solidFill>
          <a:latin typeface="+mn-lt"/>
          <a:ea typeface="+mn-ea"/>
          <a:cs typeface="+mn-cs"/>
        </a:defRPr>
      </a:lvl3pPr>
      <a:lvl4pPr marL="1028744" algn="l" defTabSz="685830" rtl="0" eaLnBrk="1" latinLnBrk="0" hangingPunct="1">
        <a:defRPr sz="1324" kern="1200">
          <a:solidFill>
            <a:schemeClr val="tx1"/>
          </a:solidFill>
          <a:latin typeface="+mn-lt"/>
          <a:ea typeface="+mn-ea"/>
          <a:cs typeface="+mn-cs"/>
        </a:defRPr>
      </a:lvl4pPr>
      <a:lvl5pPr marL="1371657" algn="l" defTabSz="685830" rtl="0" eaLnBrk="1" latinLnBrk="0" hangingPunct="1">
        <a:defRPr sz="1324" kern="1200">
          <a:solidFill>
            <a:schemeClr val="tx1"/>
          </a:solidFill>
          <a:latin typeface="+mn-lt"/>
          <a:ea typeface="+mn-ea"/>
          <a:cs typeface="+mn-cs"/>
        </a:defRPr>
      </a:lvl5pPr>
      <a:lvl6pPr marL="1714574" algn="l" defTabSz="685830" rtl="0" eaLnBrk="1" latinLnBrk="0" hangingPunct="1">
        <a:defRPr sz="1324" kern="1200">
          <a:solidFill>
            <a:schemeClr val="tx1"/>
          </a:solidFill>
          <a:latin typeface="+mn-lt"/>
          <a:ea typeface="+mn-ea"/>
          <a:cs typeface="+mn-cs"/>
        </a:defRPr>
      </a:lvl6pPr>
      <a:lvl7pPr marL="2057488" algn="l" defTabSz="685830" rtl="0" eaLnBrk="1" latinLnBrk="0" hangingPunct="1">
        <a:defRPr sz="1324" kern="1200">
          <a:solidFill>
            <a:schemeClr val="tx1"/>
          </a:solidFill>
          <a:latin typeface="+mn-lt"/>
          <a:ea typeface="+mn-ea"/>
          <a:cs typeface="+mn-cs"/>
        </a:defRPr>
      </a:lvl7pPr>
      <a:lvl8pPr marL="2400401" algn="l" defTabSz="685830" rtl="0" eaLnBrk="1" latinLnBrk="0" hangingPunct="1">
        <a:defRPr sz="1324" kern="1200">
          <a:solidFill>
            <a:schemeClr val="tx1"/>
          </a:solidFill>
          <a:latin typeface="+mn-lt"/>
          <a:ea typeface="+mn-ea"/>
          <a:cs typeface="+mn-cs"/>
        </a:defRPr>
      </a:lvl8pPr>
      <a:lvl9pPr marL="2743318" algn="l" defTabSz="685830"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9"/>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2052"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169" y="1170"/>
                        <a:ext cx="1167" cy="1167"/>
                      </a:xfrm>
                      <a:prstGeom prst="rect">
                        <a:avLst/>
                      </a:prstGeom>
                    </p:spPr>
                  </p:pic>
                </p:oleObj>
              </mc:Fallback>
            </mc:AlternateContent>
          </a:graphicData>
        </a:graphic>
      </p:graphicFrame>
      <p:sp>
        <p:nvSpPr>
          <p:cNvPr id="2" name="Title Placeholder 1"/>
          <p:cNvSpPr>
            <a:spLocks noGrp="1"/>
          </p:cNvSpPr>
          <p:nvPr>
            <p:ph type="title"/>
          </p:nvPr>
        </p:nvSpPr>
        <p:spPr>
          <a:xfrm>
            <a:off x="342900" y="189162"/>
            <a:ext cx="8228900" cy="496290"/>
          </a:xfrm>
          <a:prstGeom prst="rect">
            <a:avLst/>
          </a:prstGeom>
        </p:spPr>
        <p:txBody>
          <a:bodyPr vert="horz" lIns="146304" tIns="0" rIns="146304" bIns="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1208646"/>
            <a:ext cx="8228900" cy="3394757"/>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5" name="Object 4" hidden="1"/>
          <p:cNvGraphicFramePr>
            <a:graphicFrameLocks noChangeAspect="1"/>
          </p:cNvGraphicFramePr>
          <p:nvPr>
            <p:custDataLst>
              <p:tags r:id="rId20"/>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053"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2"/>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133143542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ransition>
    <p:fade/>
  </p:transition>
  <p:timing>
    <p:tnLst>
      <p:par>
        <p:cTn id="1" dur="indefinite" restart="never" nodeType="tmRoot"/>
      </p:par>
    </p:tnLst>
  </p:timing>
  <p:txStyles>
    <p:titleStyle>
      <a:lvl1pPr algn="l" defTabSz="672083" rtl="0" eaLnBrk="1" latinLnBrk="0" hangingPunct="1">
        <a:spcBef>
          <a:spcPct val="0"/>
        </a:spcBef>
        <a:buNone/>
        <a:defRPr sz="3225" kern="1200">
          <a:solidFill>
            <a:schemeClr val="bg1"/>
          </a:solidFill>
          <a:latin typeface="Segoe UI Light" pitchFamily="34" charset="0"/>
          <a:ea typeface="+mj-ea"/>
          <a:cs typeface="+mj-cs"/>
        </a:defRPr>
      </a:lvl1pPr>
    </p:titleStyle>
    <p:bodyStyle>
      <a:lvl1pPr marL="252031" indent="-252031" algn="l" defTabSz="672083" rtl="0" eaLnBrk="1" latinLnBrk="0" hangingPunct="1">
        <a:spcBef>
          <a:spcPct val="20000"/>
        </a:spcBef>
        <a:buFont typeface="Arial" pitchFamily="34" charset="0"/>
        <a:buChar char="•"/>
        <a:defRPr sz="2400" kern="1200">
          <a:solidFill>
            <a:schemeClr val="bg1"/>
          </a:solidFill>
          <a:latin typeface="Segoe UI" pitchFamily="34" charset="0"/>
          <a:ea typeface="Segoe UI" pitchFamily="34" charset="0"/>
          <a:cs typeface="Segoe UI" pitchFamily="34" charset="0"/>
        </a:defRPr>
      </a:lvl1pPr>
      <a:lvl2pPr marL="546068" indent="-210026" algn="l" defTabSz="672083" rtl="0" eaLnBrk="1" latinLnBrk="0" hangingPunct="1">
        <a:spcBef>
          <a:spcPct val="20000"/>
        </a:spcBef>
        <a:buFont typeface="Arial" pitchFamily="34" charset="0"/>
        <a:buChar char="–"/>
        <a:defRPr sz="2100" kern="1200">
          <a:solidFill>
            <a:schemeClr val="bg1"/>
          </a:solidFill>
          <a:latin typeface="Segoe UI" pitchFamily="34" charset="0"/>
          <a:ea typeface="Segoe UI" pitchFamily="34" charset="0"/>
          <a:cs typeface="Segoe UI" pitchFamily="34" charset="0"/>
        </a:defRPr>
      </a:lvl2pPr>
      <a:lvl3pPr marL="840105" indent="-168022" algn="l" defTabSz="672083" rtl="0" eaLnBrk="1" latinLnBrk="0" hangingPunct="1">
        <a:spcBef>
          <a:spcPct val="20000"/>
        </a:spcBef>
        <a:buFont typeface="Arial" pitchFamily="34" charset="0"/>
        <a:buChar char="•"/>
        <a:defRPr sz="1800" kern="1200">
          <a:solidFill>
            <a:schemeClr val="bg1"/>
          </a:solidFill>
          <a:latin typeface="Segoe UI" pitchFamily="34" charset="0"/>
          <a:ea typeface="Segoe UI" pitchFamily="34" charset="0"/>
          <a:cs typeface="Segoe UI" pitchFamily="34" charset="0"/>
        </a:defRPr>
      </a:lvl3pPr>
      <a:lvl4pPr marL="1176145" indent="-168022" algn="l" defTabSz="672083" rtl="0" eaLnBrk="1" latinLnBrk="0" hangingPunct="1">
        <a:spcBef>
          <a:spcPct val="20000"/>
        </a:spcBef>
        <a:buFont typeface="Arial" pitchFamily="34" charset="0"/>
        <a:buChar char="–"/>
        <a:defRPr sz="1500" kern="1200">
          <a:solidFill>
            <a:schemeClr val="bg1"/>
          </a:solidFill>
          <a:latin typeface="Segoe UI" pitchFamily="34" charset="0"/>
          <a:ea typeface="Segoe UI" pitchFamily="34" charset="0"/>
          <a:cs typeface="Segoe UI" pitchFamily="34" charset="0"/>
        </a:defRPr>
      </a:lvl4pPr>
      <a:lvl5pPr marL="1512188" indent="-168022" algn="l" defTabSz="672083" rtl="0" eaLnBrk="1" latinLnBrk="0" hangingPunct="1">
        <a:spcBef>
          <a:spcPct val="20000"/>
        </a:spcBef>
        <a:buFont typeface="Arial" pitchFamily="34" charset="0"/>
        <a:buChar char="»"/>
        <a:defRPr sz="1500" kern="1200">
          <a:solidFill>
            <a:schemeClr val="bg1"/>
          </a:solidFill>
          <a:latin typeface="Segoe UI" pitchFamily="34" charset="0"/>
          <a:ea typeface="Segoe UI" pitchFamily="34" charset="0"/>
          <a:cs typeface="Segoe UI" pitchFamily="34" charset="0"/>
        </a:defRPr>
      </a:lvl5pPr>
      <a:lvl6pPr marL="1848229"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184272"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20313"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856354"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72083" rtl="0" eaLnBrk="1" latinLnBrk="0" hangingPunct="1">
        <a:defRPr sz="1275" kern="1200">
          <a:solidFill>
            <a:schemeClr val="tx1"/>
          </a:solidFill>
          <a:latin typeface="+mn-lt"/>
          <a:ea typeface="+mn-ea"/>
          <a:cs typeface="+mn-cs"/>
        </a:defRPr>
      </a:lvl1pPr>
      <a:lvl2pPr marL="336041" algn="l" defTabSz="672083" rtl="0" eaLnBrk="1" latinLnBrk="0" hangingPunct="1">
        <a:defRPr sz="1275" kern="1200">
          <a:solidFill>
            <a:schemeClr val="tx1"/>
          </a:solidFill>
          <a:latin typeface="+mn-lt"/>
          <a:ea typeface="+mn-ea"/>
          <a:cs typeface="+mn-cs"/>
        </a:defRPr>
      </a:lvl2pPr>
      <a:lvl3pPr marL="672083" algn="l" defTabSz="672083" rtl="0" eaLnBrk="1" latinLnBrk="0" hangingPunct="1">
        <a:defRPr sz="1275" kern="1200">
          <a:solidFill>
            <a:schemeClr val="tx1"/>
          </a:solidFill>
          <a:latin typeface="+mn-lt"/>
          <a:ea typeface="+mn-ea"/>
          <a:cs typeface="+mn-cs"/>
        </a:defRPr>
      </a:lvl3pPr>
      <a:lvl4pPr marL="1008125" algn="l" defTabSz="672083" rtl="0" eaLnBrk="1" latinLnBrk="0" hangingPunct="1">
        <a:defRPr sz="1275" kern="1200">
          <a:solidFill>
            <a:schemeClr val="tx1"/>
          </a:solidFill>
          <a:latin typeface="+mn-lt"/>
          <a:ea typeface="+mn-ea"/>
          <a:cs typeface="+mn-cs"/>
        </a:defRPr>
      </a:lvl4pPr>
      <a:lvl5pPr marL="1344167" algn="l" defTabSz="672083" rtl="0" eaLnBrk="1" latinLnBrk="0" hangingPunct="1">
        <a:defRPr sz="1275" kern="1200">
          <a:solidFill>
            <a:schemeClr val="tx1"/>
          </a:solidFill>
          <a:latin typeface="+mn-lt"/>
          <a:ea typeface="+mn-ea"/>
          <a:cs typeface="+mn-cs"/>
        </a:defRPr>
      </a:lvl5pPr>
      <a:lvl6pPr marL="1680208" algn="l" defTabSz="672083" rtl="0" eaLnBrk="1" latinLnBrk="0" hangingPunct="1">
        <a:defRPr sz="1275" kern="1200">
          <a:solidFill>
            <a:schemeClr val="tx1"/>
          </a:solidFill>
          <a:latin typeface="+mn-lt"/>
          <a:ea typeface="+mn-ea"/>
          <a:cs typeface="+mn-cs"/>
        </a:defRPr>
      </a:lvl6pPr>
      <a:lvl7pPr marL="2016250" algn="l" defTabSz="672083" rtl="0" eaLnBrk="1" latinLnBrk="0" hangingPunct="1">
        <a:defRPr sz="1275" kern="1200">
          <a:solidFill>
            <a:schemeClr val="tx1"/>
          </a:solidFill>
          <a:latin typeface="+mn-lt"/>
          <a:ea typeface="+mn-ea"/>
          <a:cs typeface="+mn-cs"/>
        </a:defRPr>
      </a:lvl7pPr>
      <a:lvl8pPr marL="2352292" algn="l" defTabSz="672083" rtl="0" eaLnBrk="1" latinLnBrk="0" hangingPunct="1">
        <a:defRPr sz="1275" kern="1200">
          <a:solidFill>
            <a:schemeClr val="tx1"/>
          </a:solidFill>
          <a:latin typeface="+mn-lt"/>
          <a:ea typeface="+mn-ea"/>
          <a:cs typeface="+mn-cs"/>
        </a:defRPr>
      </a:lvl8pPr>
      <a:lvl9pPr marL="2688333" algn="l" defTabSz="672083" rtl="0" eaLnBrk="1" latinLnBrk="0" hangingPunct="1">
        <a:defRPr sz="127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3530633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emf"/><Relationship Id="rId3" Type="http://schemas.openxmlformats.org/officeDocument/2006/relationships/image" Target="../media/image62.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emf"/><Relationship Id="rId2" Type="http://schemas.openxmlformats.org/officeDocument/2006/relationships/notesSlide" Target="../notesSlides/notesSlide6.xml"/><Relationship Id="rId16" Type="http://schemas.openxmlformats.org/officeDocument/2006/relationships/image" Target="../media/image74.emf"/><Relationship Id="rId20" Type="http://schemas.openxmlformats.org/officeDocument/2006/relationships/image" Target="../media/image78.png"/><Relationship Id="rId1" Type="http://schemas.openxmlformats.org/officeDocument/2006/relationships/slideLayout" Target="../slideLayouts/slideLayout10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emf"/><Relationship Id="rId10" Type="http://schemas.openxmlformats.org/officeDocument/2006/relationships/image" Target="../media/image68.jpeg"/><Relationship Id="rId19" Type="http://schemas.openxmlformats.org/officeDocument/2006/relationships/image" Target="../media/image77.emf"/><Relationship Id="rId4" Type="http://schemas.microsoft.com/office/2007/relationships/hdphoto" Target="../media/hdphoto3.wdp"/><Relationship Id="rId9" Type="http://schemas.openxmlformats.org/officeDocument/2006/relationships/image" Target="../media/image67.png"/><Relationship Id="rId1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5.jpeg"/><Relationship Id="rId2" Type="http://schemas.openxmlformats.org/officeDocument/2006/relationships/notesSlide" Target="../notesSlides/notesSlide10.xml"/><Relationship Id="rId1" Type="http://schemas.openxmlformats.org/officeDocument/2006/relationships/slideLayout" Target="../slideLayouts/slideLayout120.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image" Target="../media/image82.jpg"/></Relationships>
</file>

<file path=ppt/slides/_rels/slide16.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6.jpg"/><Relationship Id="rId7"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120.xml"/><Relationship Id="rId6" Type="http://schemas.openxmlformats.org/officeDocument/2006/relationships/image" Target="../media/image81.jpg"/><Relationship Id="rId5" Type="http://schemas.openxmlformats.org/officeDocument/2006/relationships/image" Target="../media/image83.jpeg"/><Relationship Id="rId10" Type="http://schemas.openxmlformats.org/officeDocument/2006/relationships/image" Target="../media/image89.jpg"/><Relationship Id="rId4" Type="http://schemas.openxmlformats.org/officeDocument/2006/relationships/image" Target="../media/image82.jpg"/><Relationship Id="rId9" Type="http://schemas.openxmlformats.org/officeDocument/2006/relationships/image" Target="../media/image88.jp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3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jpeg"/><Relationship Id="rId10" Type="http://schemas.openxmlformats.org/officeDocument/2006/relationships/image" Target="../media/image97.png"/><Relationship Id="rId4" Type="http://schemas.openxmlformats.org/officeDocument/2006/relationships/image" Target="../media/image91.gif"/><Relationship Id="rId9" Type="http://schemas.openxmlformats.org/officeDocument/2006/relationships/image" Target="../media/image96.png"/></Relationships>
</file>

<file path=ppt/slides/_rels/slide18.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98.png"/><Relationship Id="rId3" Type="http://schemas.openxmlformats.org/officeDocument/2006/relationships/image" Target="../media/image90.jpeg"/><Relationship Id="rId7" Type="http://schemas.openxmlformats.org/officeDocument/2006/relationships/image" Target="../media/image100.jpeg"/><Relationship Id="rId12"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120.xml"/><Relationship Id="rId6" Type="http://schemas.openxmlformats.org/officeDocument/2006/relationships/image" Target="../media/image93.png"/><Relationship Id="rId11" Type="http://schemas.openxmlformats.org/officeDocument/2006/relationships/image" Target="../media/image104.png"/><Relationship Id="rId5" Type="http://schemas.openxmlformats.org/officeDocument/2006/relationships/image" Target="../media/image92.jpeg"/><Relationship Id="rId10" Type="http://schemas.openxmlformats.org/officeDocument/2006/relationships/image" Target="../media/image103.jpeg"/><Relationship Id="rId4" Type="http://schemas.openxmlformats.org/officeDocument/2006/relationships/image" Target="../media/image91.gif"/><Relationship Id="rId9" Type="http://schemas.openxmlformats.org/officeDocument/2006/relationships/image" Target="../media/image102.jpeg"/></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112.xml"/><Relationship Id="rId4" Type="http://schemas.openxmlformats.org/officeDocument/2006/relationships/image" Target="../media/image10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57.png"/><Relationship Id="rId4" Type="http://schemas.microsoft.com/office/2007/relationships/hdphoto" Target="../media/hdphoto1.wdp"/><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34887" y="3639351"/>
            <a:ext cx="6249862" cy="1252419"/>
          </a:xfrm>
          <a:prstGeom prst="rect">
            <a:avLst/>
          </a:prstGeom>
        </p:spPr>
        <p:txBody>
          <a:bodyPr lIns="0" tIns="0" rIns="0" bIns="0" anchor="t"/>
          <a:lstStyle>
            <a:lvl1pPr algn="r">
              <a:defRPr sz="4200" cap="none" baseline="0">
                <a:solidFill>
                  <a:srgbClr val="FFFFFF"/>
                </a:solidFill>
                <a:latin typeface="Segoe UI Light"/>
                <a:cs typeface="Segoe UI Light"/>
              </a:defRPr>
            </a:lvl1pPr>
          </a:lstStyle>
          <a:p>
            <a:pPr marL="0" marR="0" lvl="0" indent="0" algn="l" defTabSz="457200" rtl="0" eaLnBrk="1" fontAlgn="auto" latinLnBrk="0" hangingPunct="1">
              <a:spcBef>
                <a:spcPct val="0"/>
              </a:spcBef>
              <a:spcAft>
                <a:spcPts val="0"/>
              </a:spcAft>
              <a:buClrTx/>
              <a:buSzTx/>
              <a:buFontTx/>
              <a:buNone/>
              <a:tabLst/>
              <a:defRPr/>
            </a:pPr>
            <a:r>
              <a:rPr kumimoji="0" lang="en-US" sz="3600" b="0" i="0" u="none" strike="noStrike" kern="1200" cap="none" spc="0" normalizeH="0" baseline="0" noProof="0" dirty="0" err="1" smtClean="0">
                <a:ln>
                  <a:noFill/>
                </a:ln>
                <a:solidFill>
                  <a:srgbClr val="FFFFFF"/>
                </a:solidFill>
                <a:effectLst/>
                <a:uLnTx/>
                <a:uFillTx/>
                <a:latin typeface="Segoe UI Light"/>
                <a:ea typeface="+mj-ea"/>
                <a:cs typeface="Segoe UI Light"/>
              </a:rPr>
              <a:t>Journée</a:t>
            </a:r>
            <a:r>
              <a:rPr kumimoji="0" lang="en-US" sz="3600" b="0" i="0" u="none" strike="noStrike" kern="1200" cap="none" spc="0" normalizeH="0" baseline="0" noProof="0" dirty="0" smtClean="0">
                <a:ln>
                  <a:noFill/>
                </a:ln>
                <a:solidFill>
                  <a:srgbClr val="FFFFFF"/>
                </a:solidFill>
                <a:effectLst/>
                <a:uLnTx/>
                <a:uFillTx/>
                <a:latin typeface="Segoe UI Light"/>
                <a:ea typeface="+mj-ea"/>
                <a:cs typeface="Segoe UI Light"/>
              </a:rPr>
              <a:t> des </a:t>
            </a:r>
            <a:r>
              <a:rPr kumimoji="0" lang="en-US" sz="3600" b="0" i="0" u="none" strike="noStrike" kern="1200" cap="none" spc="0" normalizeH="0" baseline="0" noProof="0" dirty="0" err="1" smtClean="0">
                <a:ln>
                  <a:noFill/>
                </a:ln>
                <a:solidFill>
                  <a:srgbClr val="FFFFFF"/>
                </a:solidFill>
                <a:effectLst/>
                <a:uLnTx/>
                <a:uFillTx/>
                <a:latin typeface="Segoe UI Light"/>
                <a:ea typeface="+mj-ea"/>
                <a:cs typeface="Segoe UI Light"/>
              </a:rPr>
              <a:t>Communautés</a:t>
            </a:r>
            <a:r>
              <a:rPr kumimoji="0" lang="en-US" sz="3600" b="0" i="0" u="none" strike="noStrike" kern="1200" cap="none" spc="0" normalizeH="0" baseline="0" noProof="0" dirty="0" smtClean="0">
                <a:ln>
                  <a:noFill/>
                </a:ln>
                <a:solidFill>
                  <a:srgbClr val="FFFFFF"/>
                </a:solidFill>
                <a:effectLst/>
                <a:uLnTx/>
                <a:uFillTx/>
                <a:latin typeface="Segoe UI Light"/>
                <a:ea typeface="+mj-ea"/>
                <a:cs typeface="Segoe UI Light"/>
              </a:rPr>
              <a:t> 2015</a:t>
            </a:r>
          </a:p>
          <a:p>
            <a:pPr algn="l">
              <a:defRPr/>
            </a:pPr>
            <a:r>
              <a:rPr lang="fr-FR" sz="1600" dirty="0"/>
              <a:t>Xamarin pour vos développement d'applications </a:t>
            </a:r>
            <a:r>
              <a:rPr lang="fr-FR" sz="1600" dirty="0" smtClean="0"/>
              <a:t>cross-plateforme</a:t>
            </a:r>
            <a:endParaRPr lang="en-US" sz="1600"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50" y="731"/>
            <a:ext cx="9142703" cy="51420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650" y="3586559"/>
            <a:ext cx="9138534" cy="1556214"/>
          </a:xfrm>
          <a:prstGeom prst="rect">
            <a:avLst/>
          </a:prstGeom>
          <a:solidFill>
            <a:schemeClr val="accent1">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133224" y="713800"/>
            <a:ext cx="8000986" cy="4033340"/>
            <a:chOff x="310148" y="830262"/>
            <a:chExt cx="10883441" cy="5486400"/>
          </a:xfrm>
          <a:solidFill>
            <a:schemeClr val="accent1">
              <a:lumMod val="75000"/>
            </a:schemeClr>
          </a:solidFill>
        </p:grpSpPr>
        <p:grpSp>
          <p:nvGrpSpPr>
            <p:cNvPr id="3749" name="Group 3748"/>
            <p:cNvGrpSpPr/>
            <p:nvPr/>
          </p:nvGrpSpPr>
          <p:grpSpPr>
            <a:xfrm>
              <a:off x="1493837" y="830262"/>
              <a:ext cx="9699752" cy="5486400"/>
              <a:chOff x="-390526" y="-8489950"/>
              <a:chExt cx="17540289" cy="8616950"/>
            </a:xfrm>
            <a:grpFill/>
          </p:grpSpPr>
          <p:sp>
            <p:nvSpPr>
              <p:cNvPr id="3750" name="Freeform 33"/>
              <p:cNvSpPr>
                <a:spLocks/>
              </p:cNvSpPr>
              <p:nvPr/>
            </p:nvSpPr>
            <p:spPr bwMode="auto">
              <a:xfrm>
                <a:off x="15257463" y="-760413"/>
                <a:ext cx="365125" cy="323850"/>
              </a:xfrm>
              <a:custGeom>
                <a:avLst/>
                <a:gdLst>
                  <a:gd name="T0" fmla="*/ 75 w 97"/>
                  <a:gd name="T1" fmla="*/ 6 h 86"/>
                  <a:gd name="T2" fmla="*/ 40 w 97"/>
                  <a:gd name="T3" fmla="*/ 2 h 86"/>
                  <a:gd name="T4" fmla="*/ 28 w 97"/>
                  <a:gd name="T5" fmla="*/ 1 h 86"/>
                  <a:gd name="T6" fmla="*/ 9 w 97"/>
                  <a:gd name="T7" fmla="*/ 6 h 86"/>
                  <a:gd name="T8" fmla="*/ 1 w 97"/>
                  <a:gd name="T9" fmla="*/ 28 h 86"/>
                  <a:gd name="T10" fmla="*/ 8 w 97"/>
                  <a:gd name="T11" fmla="*/ 67 h 86"/>
                  <a:gd name="T12" fmla="*/ 23 w 97"/>
                  <a:gd name="T13" fmla="*/ 85 h 86"/>
                  <a:gd name="T14" fmla="*/ 30 w 97"/>
                  <a:gd name="T15" fmla="*/ 86 h 86"/>
                  <a:gd name="T16" fmla="*/ 35 w 97"/>
                  <a:gd name="T17" fmla="*/ 86 h 86"/>
                  <a:gd name="T18" fmla="*/ 39 w 97"/>
                  <a:gd name="T19" fmla="*/ 86 h 86"/>
                  <a:gd name="T20" fmla="*/ 55 w 97"/>
                  <a:gd name="T21" fmla="*/ 79 h 86"/>
                  <a:gd name="T22" fmla="*/ 89 w 97"/>
                  <a:gd name="T23" fmla="*/ 46 h 86"/>
                  <a:gd name="T24" fmla="*/ 94 w 97"/>
                  <a:gd name="T25" fmla="*/ 21 h 86"/>
                  <a:gd name="T26" fmla="*/ 75 w 97"/>
                  <a:gd name="T27"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6">
                    <a:moveTo>
                      <a:pt x="75" y="6"/>
                    </a:moveTo>
                    <a:cubicBezTo>
                      <a:pt x="61" y="5"/>
                      <a:pt x="44" y="3"/>
                      <a:pt x="40" y="2"/>
                    </a:cubicBezTo>
                    <a:cubicBezTo>
                      <a:pt x="36" y="1"/>
                      <a:pt x="32" y="1"/>
                      <a:pt x="28" y="1"/>
                    </a:cubicBezTo>
                    <a:cubicBezTo>
                      <a:pt x="21" y="0"/>
                      <a:pt x="15" y="2"/>
                      <a:pt x="9" y="6"/>
                    </a:cubicBezTo>
                    <a:cubicBezTo>
                      <a:pt x="3" y="11"/>
                      <a:pt x="0" y="19"/>
                      <a:pt x="1" y="28"/>
                    </a:cubicBezTo>
                    <a:cubicBezTo>
                      <a:pt x="8" y="67"/>
                      <a:pt x="8" y="67"/>
                      <a:pt x="8" y="67"/>
                    </a:cubicBezTo>
                    <a:cubicBezTo>
                      <a:pt x="9" y="75"/>
                      <a:pt x="15" y="82"/>
                      <a:pt x="23" y="85"/>
                    </a:cubicBezTo>
                    <a:cubicBezTo>
                      <a:pt x="26" y="86"/>
                      <a:pt x="28" y="86"/>
                      <a:pt x="30" y="86"/>
                    </a:cubicBezTo>
                    <a:cubicBezTo>
                      <a:pt x="32" y="86"/>
                      <a:pt x="33" y="86"/>
                      <a:pt x="35" y="86"/>
                    </a:cubicBezTo>
                    <a:cubicBezTo>
                      <a:pt x="36" y="86"/>
                      <a:pt x="37" y="86"/>
                      <a:pt x="39" y="86"/>
                    </a:cubicBezTo>
                    <a:cubicBezTo>
                      <a:pt x="45" y="86"/>
                      <a:pt x="51" y="84"/>
                      <a:pt x="55" y="79"/>
                    </a:cubicBezTo>
                    <a:cubicBezTo>
                      <a:pt x="89" y="46"/>
                      <a:pt x="89" y="46"/>
                      <a:pt x="89" y="46"/>
                    </a:cubicBezTo>
                    <a:cubicBezTo>
                      <a:pt x="95" y="39"/>
                      <a:pt x="97" y="30"/>
                      <a:pt x="94" y="21"/>
                    </a:cubicBezTo>
                    <a:cubicBezTo>
                      <a:pt x="91" y="13"/>
                      <a:pt x="84" y="7"/>
                      <a:pt x="7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1" name="Freeform 34"/>
              <p:cNvSpPr>
                <a:spLocks/>
              </p:cNvSpPr>
              <p:nvPr/>
            </p:nvSpPr>
            <p:spPr bwMode="auto">
              <a:xfrm>
                <a:off x="15854363" y="-796925"/>
                <a:ext cx="803275" cy="533400"/>
              </a:xfrm>
              <a:custGeom>
                <a:avLst/>
                <a:gdLst>
                  <a:gd name="T0" fmla="*/ 203 w 214"/>
                  <a:gd name="T1" fmla="*/ 17 h 142"/>
                  <a:gd name="T2" fmla="*/ 188 w 214"/>
                  <a:gd name="T3" fmla="*/ 2 h 142"/>
                  <a:gd name="T4" fmla="*/ 176 w 214"/>
                  <a:gd name="T5" fmla="*/ 1 h 142"/>
                  <a:gd name="T6" fmla="*/ 160 w 214"/>
                  <a:gd name="T7" fmla="*/ 4 h 142"/>
                  <a:gd name="T8" fmla="*/ 14 w 214"/>
                  <a:gd name="T9" fmla="*/ 99 h 142"/>
                  <a:gd name="T10" fmla="*/ 6 w 214"/>
                  <a:gd name="T11" fmla="*/ 130 h 142"/>
                  <a:gd name="T12" fmla="*/ 26 w 214"/>
                  <a:gd name="T13" fmla="*/ 142 h 142"/>
                  <a:gd name="T14" fmla="*/ 31 w 214"/>
                  <a:gd name="T15" fmla="*/ 141 h 142"/>
                  <a:gd name="T16" fmla="*/ 35 w 214"/>
                  <a:gd name="T17" fmla="*/ 142 h 142"/>
                  <a:gd name="T18" fmla="*/ 44 w 214"/>
                  <a:gd name="T19" fmla="*/ 140 h 142"/>
                  <a:gd name="T20" fmla="*/ 198 w 214"/>
                  <a:gd name="T21" fmla="*/ 70 h 142"/>
                  <a:gd name="T22" fmla="*/ 210 w 214"/>
                  <a:gd name="T23" fmla="*/ 42 h 142"/>
                  <a:gd name="T24" fmla="*/ 203 w 214"/>
                  <a:gd name="T25" fmla="*/ 1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42">
                    <a:moveTo>
                      <a:pt x="203" y="17"/>
                    </a:moveTo>
                    <a:cubicBezTo>
                      <a:pt x="200" y="10"/>
                      <a:pt x="195" y="5"/>
                      <a:pt x="188" y="2"/>
                    </a:cubicBezTo>
                    <a:cubicBezTo>
                      <a:pt x="185" y="1"/>
                      <a:pt x="180" y="1"/>
                      <a:pt x="176" y="1"/>
                    </a:cubicBezTo>
                    <a:cubicBezTo>
                      <a:pt x="171" y="0"/>
                      <a:pt x="165" y="1"/>
                      <a:pt x="160" y="4"/>
                    </a:cubicBezTo>
                    <a:cubicBezTo>
                      <a:pt x="14" y="99"/>
                      <a:pt x="14" y="99"/>
                      <a:pt x="14" y="99"/>
                    </a:cubicBezTo>
                    <a:cubicBezTo>
                      <a:pt x="4" y="106"/>
                      <a:pt x="0" y="119"/>
                      <a:pt x="6" y="130"/>
                    </a:cubicBezTo>
                    <a:cubicBezTo>
                      <a:pt x="10" y="137"/>
                      <a:pt x="18" y="142"/>
                      <a:pt x="26" y="142"/>
                    </a:cubicBezTo>
                    <a:cubicBezTo>
                      <a:pt x="28" y="142"/>
                      <a:pt x="29" y="141"/>
                      <a:pt x="31" y="141"/>
                    </a:cubicBezTo>
                    <a:cubicBezTo>
                      <a:pt x="32" y="141"/>
                      <a:pt x="33" y="142"/>
                      <a:pt x="35" y="142"/>
                    </a:cubicBezTo>
                    <a:cubicBezTo>
                      <a:pt x="38" y="142"/>
                      <a:pt x="41" y="141"/>
                      <a:pt x="44" y="140"/>
                    </a:cubicBezTo>
                    <a:cubicBezTo>
                      <a:pt x="198" y="70"/>
                      <a:pt x="198" y="70"/>
                      <a:pt x="198" y="70"/>
                    </a:cubicBezTo>
                    <a:cubicBezTo>
                      <a:pt x="208" y="65"/>
                      <a:pt x="214" y="53"/>
                      <a:pt x="210" y="42"/>
                    </a:cubicBezTo>
                    <a:lnTo>
                      <a:pt x="20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2" name="Freeform 35"/>
              <p:cNvSpPr>
                <a:spLocks noEditPoints="1"/>
              </p:cNvSpPr>
              <p:nvPr/>
            </p:nvSpPr>
            <p:spPr bwMode="auto">
              <a:xfrm>
                <a:off x="-390526" y="-8489950"/>
                <a:ext cx="8004175" cy="8616950"/>
              </a:xfrm>
              <a:custGeom>
                <a:avLst/>
                <a:gdLst>
                  <a:gd name="T0" fmla="*/ 1995 w 2133"/>
                  <a:gd name="T1" fmla="*/ 165 h 2295"/>
                  <a:gd name="T2" fmla="*/ 2119 w 2133"/>
                  <a:gd name="T3" fmla="*/ 29 h 2295"/>
                  <a:gd name="T4" fmla="*/ 1831 w 2133"/>
                  <a:gd name="T5" fmla="*/ 0 h 2295"/>
                  <a:gd name="T6" fmla="*/ 1483 w 2133"/>
                  <a:gd name="T7" fmla="*/ 0 h 2295"/>
                  <a:gd name="T8" fmla="*/ 1349 w 2133"/>
                  <a:gd name="T9" fmla="*/ 62 h 2295"/>
                  <a:gd name="T10" fmla="*/ 1236 w 2133"/>
                  <a:gd name="T11" fmla="*/ 159 h 2295"/>
                  <a:gd name="T12" fmla="*/ 1123 w 2133"/>
                  <a:gd name="T13" fmla="*/ 108 h 2295"/>
                  <a:gd name="T14" fmla="*/ 847 w 2133"/>
                  <a:gd name="T15" fmla="*/ 178 h 2295"/>
                  <a:gd name="T16" fmla="*/ 478 w 2133"/>
                  <a:gd name="T17" fmla="*/ 145 h 2295"/>
                  <a:gd name="T18" fmla="*/ 224 w 2133"/>
                  <a:gd name="T19" fmla="*/ 252 h 2295"/>
                  <a:gd name="T20" fmla="*/ 165 w 2133"/>
                  <a:gd name="T21" fmla="*/ 319 h 2295"/>
                  <a:gd name="T22" fmla="*/ 168 w 2133"/>
                  <a:gd name="T23" fmla="*/ 366 h 2295"/>
                  <a:gd name="T24" fmla="*/ 159 w 2133"/>
                  <a:gd name="T25" fmla="*/ 439 h 2295"/>
                  <a:gd name="T26" fmla="*/ 336 w 2133"/>
                  <a:gd name="T27" fmla="*/ 366 h 2295"/>
                  <a:gd name="T28" fmla="*/ 452 w 2133"/>
                  <a:gd name="T29" fmla="*/ 528 h 2295"/>
                  <a:gd name="T30" fmla="*/ 404 w 2133"/>
                  <a:gd name="T31" fmla="*/ 778 h 2295"/>
                  <a:gd name="T32" fmla="*/ 542 w 2133"/>
                  <a:gd name="T33" fmla="*/ 957 h 2295"/>
                  <a:gd name="T34" fmla="*/ 552 w 2133"/>
                  <a:gd name="T35" fmla="*/ 916 h 2295"/>
                  <a:gd name="T36" fmla="*/ 696 w 2133"/>
                  <a:gd name="T37" fmla="*/ 1091 h 2295"/>
                  <a:gd name="T38" fmla="*/ 828 w 2133"/>
                  <a:gd name="T39" fmla="*/ 1126 h 2295"/>
                  <a:gd name="T40" fmla="*/ 959 w 2133"/>
                  <a:gd name="T41" fmla="*/ 1238 h 2295"/>
                  <a:gd name="T42" fmla="*/ 894 w 2133"/>
                  <a:gd name="T43" fmla="*/ 1401 h 2295"/>
                  <a:gd name="T44" fmla="*/ 1132 w 2133"/>
                  <a:gd name="T45" fmla="*/ 2054 h 2295"/>
                  <a:gd name="T46" fmla="*/ 1243 w 2133"/>
                  <a:gd name="T47" fmla="*/ 2255 h 2295"/>
                  <a:gd name="T48" fmla="*/ 1385 w 2133"/>
                  <a:gd name="T49" fmla="*/ 2284 h 2295"/>
                  <a:gd name="T50" fmla="*/ 1580 w 2133"/>
                  <a:gd name="T51" fmla="*/ 1716 h 2295"/>
                  <a:gd name="T52" fmla="*/ 1632 w 2133"/>
                  <a:gd name="T53" fmla="*/ 1398 h 2295"/>
                  <a:gd name="T54" fmla="*/ 1412 w 2133"/>
                  <a:gd name="T55" fmla="*/ 1254 h 2295"/>
                  <a:gd name="T56" fmla="*/ 1032 w 2133"/>
                  <a:gd name="T57" fmla="*/ 1121 h 2295"/>
                  <a:gd name="T58" fmla="*/ 920 w 2133"/>
                  <a:gd name="T59" fmla="*/ 1073 h 2295"/>
                  <a:gd name="T60" fmla="*/ 867 w 2133"/>
                  <a:gd name="T61" fmla="*/ 967 h 2295"/>
                  <a:gd name="T62" fmla="*/ 741 w 2133"/>
                  <a:gd name="T63" fmla="*/ 976 h 2295"/>
                  <a:gd name="T64" fmla="*/ 954 w 2133"/>
                  <a:gd name="T65" fmla="*/ 921 h 2295"/>
                  <a:gd name="T66" fmla="*/ 1098 w 2133"/>
                  <a:gd name="T67" fmla="*/ 759 h 2295"/>
                  <a:gd name="T68" fmla="*/ 1332 w 2133"/>
                  <a:gd name="T69" fmla="*/ 607 h 2295"/>
                  <a:gd name="T70" fmla="*/ 1410 w 2133"/>
                  <a:gd name="T71" fmla="*/ 546 h 2295"/>
                  <a:gd name="T72" fmla="*/ 1421 w 2133"/>
                  <a:gd name="T73" fmla="*/ 498 h 2295"/>
                  <a:gd name="T74" fmla="*/ 1525 w 2133"/>
                  <a:gd name="T75" fmla="*/ 451 h 2295"/>
                  <a:gd name="T76" fmla="*/ 1382 w 2133"/>
                  <a:gd name="T77" fmla="*/ 345 h 2295"/>
                  <a:gd name="T78" fmla="*/ 1219 w 2133"/>
                  <a:gd name="T79" fmla="*/ 321 h 2295"/>
                  <a:gd name="T80" fmla="*/ 1121 w 2133"/>
                  <a:gd name="T81" fmla="*/ 355 h 2295"/>
                  <a:gd name="T82" fmla="*/ 1241 w 2133"/>
                  <a:gd name="T83" fmla="*/ 280 h 2295"/>
                  <a:gd name="T84" fmla="*/ 1348 w 2133"/>
                  <a:gd name="T85" fmla="*/ 279 h 2295"/>
                  <a:gd name="T86" fmla="*/ 1434 w 2133"/>
                  <a:gd name="T87" fmla="*/ 287 h 2295"/>
                  <a:gd name="T88" fmla="*/ 1499 w 2133"/>
                  <a:gd name="T89" fmla="*/ 185 h 2295"/>
                  <a:gd name="T90" fmla="*/ 1527 w 2133"/>
                  <a:gd name="T91" fmla="*/ 106 h 2295"/>
                  <a:gd name="T92" fmla="*/ 1602 w 2133"/>
                  <a:gd name="T93" fmla="*/ 206 h 2295"/>
                  <a:gd name="T94" fmla="*/ 1739 w 2133"/>
                  <a:gd name="T95" fmla="*/ 304 h 2295"/>
                  <a:gd name="T96" fmla="*/ 891 w 2133"/>
                  <a:gd name="T97" fmla="*/ 1112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3" h="2295">
                    <a:moveTo>
                      <a:pt x="1953" y="228"/>
                    </a:moveTo>
                    <a:cubicBezTo>
                      <a:pt x="1986" y="202"/>
                      <a:pt x="1986" y="202"/>
                      <a:pt x="1986" y="202"/>
                    </a:cubicBezTo>
                    <a:cubicBezTo>
                      <a:pt x="1991" y="197"/>
                      <a:pt x="1995" y="191"/>
                      <a:pt x="1995" y="184"/>
                    </a:cubicBezTo>
                    <a:cubicBezTo>
                      <a:pt x="1995" y="165"/>
                      <a:pt x="1995" y="165"/>
                      <a:pt x="1995" y="165"/>
                    </a:cubicBezTo>
                    <a:cubicBezTo>
                      <a:pt x="2014" y="137"/>
                      <a:pt x="2037" y="106"/>
                      <a:pt x="2043" y="99"/>
                    </a:cubicBezTo>
                    <a:cubicBezTo>
                      <a:pt x="2051" y="94"/>
                      <a:pt x="2087" y="81"/>
                      <a:pt x="2116" y="71"/>
                    </a:cubicBezTo>
                    <a:cubicBezTo>
                      <a:pt x="2125" y="68"/>
                      <a:pt x="2132" y="60"/>
                      <a:pt x="2132" y="51"/>
                    </a:cubicBezTo>
                    <a:cubicBezTo>
                      <a:pt x="2133" y="41"/>
                      <a:pt x="2128" y="33"/>
                      <a:pt x="2119" y="29"/>
                    </a:cubicBezTo>
                    <a:cubicBezTo>
                      <a:pt x="2063" y="2"/>
                      <a:pt x="2063" y="2"/>
                      <a:pt x="2063" y="2"/>
                    </a:cubicBezTo>
                    <a:cubicBezTo>
                      <a:pt x="2060" y="1"/>
                      <a:pt x="2057" y="0"/>
                      <a:pt x="2054" y="0"/>
                    </a:cubicBezTo>
                    <a:cubicBezTo>
                      <a:pt x="1834" y="0"/>
                      <a:pt x="1834" y="0"/>
                      <a:pt x="1834" y="0"/>
                    </a:cubicBezTo>
                    <a:cubicBezTo>
                      <a:pt x="1833" y="0"/>
                      <a:pt x="1832" y="0"/>
                      <a:pt x="1831" y="0"/>
                    </a:cubicBezTo>
                    <a:cubicBezTo>
                      <a:pt x="1660" y="19"/>
                      <a:pt x="1660" y="19"/>
                      <a:pt x="1660" y="19"/>
                    </a:cubicBezTo>
                    <a:cubicBezTo>
                      <a:pt x="1660" y="18"/>
                      <a:pt x="1660" y="17"/>
                      <a:pt x="1659" y="16"/>
                    </a:cubicBezTo>
                    <a:cubicBezTo>
                      <a:pt x="1656" y="7"/>
                      <a:pt x="1647" y="0"/>
                      <a:pt x="1637" y="0"/>
                    </a:cubicBezTo>
                    <a:cubicBezTo>
                      <a:pt x="1483" y="0"/>
                      <a:pt x="1483" y="0"/>
                      <a:pt x="1483" y="0"/>
                    </a:cubicBezTo>
                    <a:cubicBezTo>
                      <a:pt x="1482" y="0"/>
                      <a:pt x="1481" y="0"/>
                      <a:pt x="1480" y="0"/>
                    </a:cubicBezTo>
                    <a:cubicBezTo>
                      <a:pt x="1358" y="20"/>
                      <a:pt x="1358" y="20"/>
                      <a:pt x="1358" y="20"/>
                    </a:cubicBezTo>
                    <a:cubicBezTo>
                      <a:pt x="1349" y="22"/>
                      <a:pt x="1341" y="29"/>
                      <a:pt x="1339" y="38"/>
                    </a:cubicBezTo>
                    <a:cubicBezTo>
                      <a:pt x="1337" y="47"/>
                      <a:pt x="1341" y="57"/>
                      <a:pt x="1349" y="62"/>
                    </a:cubicBezTo>
                    <a:cubicBezTo>
                      <a:pt x="1362" y="70"/>
                      <a:pt x="1362" y="70"/>
                      <a:pt x="1362" y="70"/>
                    </a:cubicBezTo>
                    <a:cubicBezTo>
                      <a:pt x="1304" y="94"/>
                      <a:pt x="1304" y="94"/>
                      <a:pt x="1304" y="94"/>
                    </a:cubicBezTo>
                    <a:cubicBezTo>
                      <a:pt x="1301" y="95"/>
                      <a:pt x="1299" y="96"/>
                      <a:pt x="1297" y="99"/>
                    </a:cubicBezTo>
                    <a:cubicBezTo>
                      <a:pt x="1236" y="159"/>
                      <a:pt x="1236" y="159"/>
                      <a:pt x="1236" y="159"/>
                    </a:cubicBezTo>
                    <a:cubicBezTo>
                      <a:pt x="1230" y="163"/>
                      <a:pt x="1224" y="166"/>
                      <a:pt x="1219" y="168"/>
                    </a:cubicBezTo>
                    <a:cubicBezTo>
                      <a:pt x="1214" y="153"/>
                      <a:pt x="1207" y="137"/>
                      <a:pt x="1206" y="135"/>
                    </a:cubicBezTo>
                    <a:cubicBezTo>
                      <a:pt x="1203" y="129"/>
                      <a:pt x="1198" y="124"/>
                      <a:pt x="1191" y="122"/>
                    </a:cubicBezTo>
                    <a:cubicBezTo>
                      <a:pt x="1183" y="120"/>
                      <a:pt x="1141" y="108"/>
                      <a:pt x="1123" y="108"/>
                    </a:cubicBezTo>
                    <a:cubicBezTo>
                      <a:pt x="975" y="108"/>
                      <a:pt x="975" y="108"/>
                      <a:pt x="975" y="108"/>
                    </a:cubicBezTo>
                    <a:cubicBezTo>
                      <a:pt x="946" y="108"/>
                      <a:pt x="878" y="137"/>
                      <a:pt x="858" y="146"/>
                    </a:cubicBezTo>
                    <a:cubicBezTo>
                      <a:pt x="852" y="149"/>
                      <a:pt x="847" y="154"/>
                      <a:pt x="845" y="160"/>
                    </a:cubicBezTo>
                    <a:cubicBezTo>
                      <a:pt x="843" y="166"/>
                      <a:pt x="844" y="173"/>
                      <a:pt x="847" y="178"/>
                    </a:cubicBezTo>
                    <a:cubicBezTo>
                      <a:pt x="850" y="184"/>
                      <a:pt x="850" y="184"/>
                      <a:pt x="850" y="184"/>
                    </a:cubicBezTo>
                    <a:cubicBezTo>
                      <a:pt x="692" y="171"/>
                      <a:pt x="692" y="171"/>
                      <a:pt x="692" y="171"/>
                    </a:cubicBezTo>
                    <a:cubicBezTo>
                      <a:pt x="486" y="145"/>
                      <a:pt x="486" y="145"/>
                      <a:pt x="486" y="145"/>
                    </a:cubicBezTo>
                    <a:cubicBezTo>
                      <a:pt x="483" y="144"/>
                      <a:pt x="480" y="144"/>
                      <a:pt x="478" y="145"/>
                    </a:cubicBezTo>
                    <a:cubicBezTo>
                      <a:pt x="314" y="188"/>
                      <a:pt x="314" y="188"/>
                      <a:pt x="314" y="188"/>
                    </a:cubicBezTo>
                    <a:cubicBezTo>
                      <a:pt x="312" y="188"/>
                      <a:pt x="310" y="189"/>
                      <a:pt x="308" y="190"/>
                    </a:cubicBezTo>
                    <a:cubicBezTo>
                      <a:pt x="236" y="233"/>
                      <a:pt x="236" y="233"/>
                      <a:pt x="236" y="233"/>
                    </a:cubicBezTo>
                    <a:cubicBezTo>
                      <a:pt x="229" y="237"/>
                      <a:pt x="225" y="244"/>
                      <a:pt x="224" y="252"/>
                    </a:cubicBezTo>
                    <a:cubicBezTo>
                      <a:pt x="224" y="255"/>
                      <a:pt x="225" y="259"/>
                      <a:pt x="226" y="262"/>
                    </a:cubicBezTo>
                    <a:cubicBezTo>
                      <a:pt x="222" y="263"/>
                      <a:pt x="222" y="263"/>
                      <a:pt x="222" y="263"/>
                    </a:cubicBezTo>
                    <a:cubicBezTo>
                      <a:pt x="218" y="264"/>
                      <a:pt x="214" y="267"/>
                      <a:pt x="211" y="270"/>
                    </a:cubicBezTo>
                    <a:cubicBezTo>
                      <a:pt x="165" y="319"/>
                      <a:pt x="165" y="319"/>
                      <a:pt x="165" y="319"/>
                    </a:cubicBezTo>
                    <a:cubicBezTo>
                      <a:pt x="160" y="324"/>
                      <a:pt x="158" y="331"/>
                      <a:pt x="159" y="338"/>
                    </a:cubicBezTo>
                    <a:cubicBezTo>
                      <a:pt x="160" y="344"/>
                      <a:pt x="164" y="350"/>
                      <a:pt x="170" y="354"/>
                    </a:cubicBezTo>
                    <a:cubicBezTo>
                      <a:pt x="175" y="357"/>
                      <a:pt x="175" y="357"/>
                      <a:pt x="175" y="357"/>
                    </a:cubicBezTo>
                    <a:cubicBezTo>
                      <a:pt x="168" y="366"/>
                      <a:pt x="168" y="366"/>
                      <a:pt x="168" y="366"/>
                    </a:cubicBezTo>
                    <a:cubicBezTo>
                      <a:pt x="20" y="397"/>
                      <a:pt x="20" y="397"/>
                      <a:pt x="20" y="397"/>
                    </a:cubicBezTo>
                    <a:cubicBezTo>
                      <a:pt x="8" y="400"/>
                      <a:pt x="0" y="411"/>
                      <a:pt x="2" y="422"/>
                    </a:cubicBezTo>
                    <a:cubicBezTo>
                      <a:pt x="3" y="434"/>
                      <a:pt x="13" y="443"/>
                      <a:pt x="25" y="443"/>
                    </a:cubicBezTo>
                    <a:cubicBezTo>
                      <a:pt x="159" y="439"/>
                      <a:pt x="159" y="439"/>
                      <a:pt x="159" y="439"/>
                    </a:cubicBezTo>
                    <a:cubicBezTo>
                      <a:pt x="162" y="439"/>
                      <a:pt x="164" y="439"/>
                      <a:pt x="167" y="438"/>
                    </a:cubicBezTo>
                    <a:cubicBezTo>
                      <a:pt x="239" y="412"/>
                      <a:pt x="239" y="412"/>
                      <a:pt x="239" y="412"/>
                    </a:cubicBezTo>
                    <a:cubicBezTo>
                      <a:pt x="239" y="412"/>
                      <a:pt x="240" y="411"/>
                      <a:pt x="241" y="411"/>
                    </a:cubicBezTo>
                    <a:cubicBezTo>
                      <a:pt x="336" y="366"/>
                      <a:pt x="336" y="366"/>
                      <a:pt x="336" y="366"/>
                    </a:cubicBezTo>
                    <a:cubicBezTo>
                      <a:pt x="399" y="355"/>
                      <a:pt x="399" y="355"/>
                      <a:pt x="399" y="355"/>
                    </a:cubicBezTo>
                    <a:cubicBezTo>
                      <a:pt x="478" y="387"/>
                      <a:pt x="478" y="387"/>
                      <a:pt x="478" y="387"/>
                    </a:cubicBezTo>
                    <a:cubicBezTo>
                      <a:pt x="483" y="434"/>
                      <a:pt x="483" y="434"/>
                      <a:pt x="483" y="434"/>
                    </a:cubicBezTo>
                    <a:cubicBezTo>
                      <a:pt x="452" y="528"/>
                      <a:pt x="452" y="528"/>
                      <a:pt x="452" y="528"/>
                    </a:cubicBezTo>
                    <a:cubicBezTo>
                      <a:pt x="388" y="638"/>
                      <a:pt x="388" y="638"/>
                      <a:pt x="388" y="638"/>
                    </a:cubicBezTo>
                    <a:cubicBezTo>
                      <a:pt x="386" y="642"/>
                      <a:pt x="385" y="647"/>
                      <a:pt x="385" y="652"/>
                    </a:cubicBezTo>
                    <a:cubicBezTo>
                      <a:pt x="402" y="770"/>
                      <a:pt x="402" y="770"/>
                      <a:pt x="402" y="770"/>
                    </a:cubicBezTo>
                    <a:cubicBezTo>
                      <a:pt x="402" y="773"/>
                      <a:pt x="403" y="776"/>
                      <a:pt x="404" y="778"/>
                    </a:cubicBezTo>
                    <a:cubicBezTo>
                      <a:pt x="456" y="873"/>
                      <a:pt x="456" y="873"/>
                      <a:pt x="456" y="873"/>
                    </a:cubicBezTo>
                    <a:cubicBezTo>
                      <a:pt x="498" y="967"/>
                      <a:pt x="498" y="967"/>
                      <a:pt x="498" y="967"/>
                    </a:cubicBezTo>
                    <a:cubicBezTo>
                      <a:pt x="502" y="976"/>
                      <a:pt x="511" y="981"/>
                      <a:pt x="520" y="980"/>
                    </a:cubicBezTo>
                    <a:cubicBezTo>
                      <a:pt x="533" y="980"/>
                      <a:pt x="542" y="970"/>
                      <a:pt x="542" y="957"/>
                    </a:cubicBezTo>
                    <a:cubicBezTo>
                      <a:pt x="542" y="954"/>
                      <a:pt x="542" y="951"/>
                      <a:pt x="540" y="948"/>
                    </a:cubicBezTo>
                    <a:cubicBezTo>
                      <a:pt x="500" y="823"/>
                      <a:pt x="500" y="823"/>
                      <a:pt x="500" y="823"/>
                    </a:cubicBezTo>
                    <a:cubicBezTo>
                      <a:pt x="515" y="818"/>
                      <a:pt x="515" y="818"/>
                      <a:pt x="515" y="818"/>
                    </a:cubicBezTo>
                    <a:cubicBezTo>
                      <a:pt x="552" y="916"/>
                      <a:pt x="552" y="916"/>
                      <a:pt x="552" y="916"/>
                    </a:cubicBezTo>
                    <a:cubicBezTo>
                      <a:pt x="555" y="1011"/>
                      <a:pt x="555" y="1011"/>
                      <a:pt x="555" y="1011"/>
                    </a:cubicBezTo>
                    <a:cubicBezTo>
                      <a:pt x="556" y="1019"/>
                      <a:pt x="560" y="1026"/>
                      <a:pt x="568" y="1030"/>
                    </a:cubicBezTo>
                    <a:cubicBezTo>
                      <a:pt x="679" y="1089"/>
                      <a:pt x="679" y="1089"/>
                      <a:pt x="679" y="1089"/>
                    </a:cubicBezTo>
                    <a:cubicBezTo>
                      <a:pt x="684" y="1092"/>
                      <a:pt x="690" y="1093"/>
                      <a:pt x="696" y="1091"/>
                    </a:cubicBezTo>
                    <a:cubicBezTo>
                      <a:pt x="722" y="1084"/>
                      <a:pt x="722" y="1084"/>
                      <a:pt x="722" y="1084"/>
                    </a:cubicBezTo>
                    <a:cubicBezTo>
                      <a:pt x="769" y="1114"/>
                      <a:pt x="769" y="1114"/>
                      <a:pt x="769" y="1114"/>
                    </a:cubicBezTo>
                    <a:cubicBezTo>
                      <a:pt x="772" y="1116"/>
                      <a:pt x="775" y="1117"/>
                      <a:pt x="778" y="1118"/>
                    </a:cubicBezTo>
                    <a:cubicBezTo>
                      <a:pt x="828" y="1126"/>
                      <a:pt x="828" y="1126"/>
                      <a:pt x="828" y="1126"/>
                    </a:cubicBezTo>
                    <a:cubicBezTo>
                      <a:pt x="859" y="1190"/>
                      <a:pt x="859" y="1190"/>
                      <a:pt x="859" y="1190"/>
                    </a:cubicBezTo>
                    <a:cubicBezTo>
                      <a:pt x="862" y="1195"/>
                      <a:pt x="865" y="1199"/>
                      <a:pt x="870" y="1201"/>
                    </a:cubicBezTo>
                    <a:cubicBezTo>
                      <a:pt x="942" y="1237"/>
                      <a:pt x="942" y="1237"/>
                      <a:pt x="942" y="1237"/>
                    </a:cubicBezTo>
                    <a:cubicBezTo>
                      <a:pt x="947" y="1240"/>
                      <a:pt x="954" y="1240"/>
                      <a:pt x="959" y="1238"/>
                    </a:cubicBezTo>
                    <a:cubicBezTo>
                      <a:pt x="963" y="1237"/>
                      <a:pt x="963" y="1237"/>
                      <a:pt x="963" y="1237"/>
                    </a:cubicBezTo>
                    <a:cubicBezTo>
                      <a:pt x="964" y="1251"/>
                      <a:pt x="964" y="1251"/>
                      <a:pt x="964" y="1251"/>
                    </a:cubicBezTo>
                    <a:cubicBezTo>
                      <a:pt x="894" y="1379"/>
                      <a:pt x="894" y="1379"/>
                      <a:pt x="894" y="1379"/>
                    </a:cubicBezTo>
                    <a:cubicBezTo>
                      <a:pt x="890" y="1386"/>
                      <a:pt x="890" y="1394"/>
                      <a:pt x="894" y="1401"/>
                    </a:cubicBezTo>
                    <a:cubicBezTo>
                      <a:pt x="1001" y="1601"/>
                      <a:pt x="1001" y="1601"/>
                      <a:pt x="1001" y="1601"/>
                    </a:cubicBezTo>
                    <a:cubicBezTo>
                      <a:pt x="1002" y="1604"/>
                      <a:pt x="1005" y="1607"/>
                      <a:pt x="1007" y="1609"/>
                    </a:cubicBezTo>
                    <a:cubicBezTo>
                      <a:pt x="1110" y="1684"/>
                      <a:pt x="1110" y="1684"/>
                      <a:pt x="1110" y="1684"/>
                    </a:cubicBezTo>
                    <a:cubicBezTo>
                      <a:pt x="1132" y="2054"/>
                      <a:pt x="1132" y="2054"/>
                      <a:pt x="1132" y="2054"/>
                    </a:cubicBezTo>
                    <a:cubicBezTo>
                      <a:pt x="1133" y="2056"/>
                      <a:pt x="1133" y="2058"/>
                      <a:pt x="1134" y="2060"/>
                    </a:cubicBezTo>
                    <a:cubicBezTo>
                      <a:pt x="1176" y="2178"/>
                      <a:pt x="1176" y="2178"/>
                      <a:pt x="1176" y="2178"/>
                    </a:cubicBezTo>
                    <a:cubicBezTo>
                      <a:pt x="1177" y="2181"/>
                      <a:pt x="1179" y="2184"/>
                      <a:pt x="1181" y="2186"/>
                    </a:cubicBezTo>
                    <a:cubicBezTo>
                      <a:pt x="1243" y="2255"/>
                      <a:pt x="1243" y="2255"/>
                      <a:pt x="1243" y="2255"/>
                    </a:cubicBezTo>
                    <a:cubicBezTo>
                      <a:pt x="1246" y="2258"/>
                      <a:pt x="1250" y="2260"/>
                      <a:pt x="1253" y="2261"/>
                    </a:cubicBezTo>
                    <a:cubicBezTo>
                      <a:pt x="1358" y="2294"/>
                      <a:pt x="1358" y="2294"/>
                      <a:pt x="1358" y="2294"/>
                    </a:cubicBezTo>
                    <a:cubicBezTo>
                      <a:pt x="1361" y="2295"/>
                      <a:pt x="1363" y="2295"/>
                      <a:pt x="1365" y="2295"/>
                    </a:cubicBezTo>
                    <a:cubicBezTo>
                      <a:pt x="1373" y="2295"/>
                      <a:pt x="1381" y="2291"/>
                      <a:pt x="1385" y="2284"/>
                    </a:cubicBezTo>
                    <a:cubicBezTo>
                      <a:pt x="1390" y="2275"/>
                      <a:pt x="1389" y="2263"/>
                      <a:pt x="1381" y="2256"/>
                    </a:cubicBezTo>
                    <a:cubicBezTo>
                      <a:pt x="1316" y="2190"/>
                      <a:pt x="1316" y="2190"/>
                      <a:pt x="1316" y="2190"/>
                    </a:cubicBezTo>
                    <a:cubicBezTo>
                      <a:pt x="1316" y="2047"/>
                      <a:pt x="1316" y="2047"/>
                      <a:pt x="1316" y="2047"/>
                    </a:cubicBezTo>
                    <a:cubicBezTo>
                      <a:pt x="1580" y="1716"/>
                      <a:pt x="1580" y="1716"/>
                      <a:pt x="1580" y="1716"/>
                    </a:cubicBezTo>
                    <a:cubicBezTo>
                      <a:pt x="1581" y="1714"/>
                      <a:pt x="1583" y="1712"/>
                      <a:pt x="1583" y="1710"/>
                    </a:cubicBezTo>
                    <a:cubicBezTo>
                      <a:pt x="1665" y="1493"/>
                      <a:pt x="1665" y="1493"/>
                      <a:pt x="1665" y="1493"/>
                    </a:cubicBezTo>
                    <a:cubicBezTo>
                      <a:pt x="1667" y="1488"/>
                      <a:pt x="1667" y="1482"/>
                      <a:pt x="1665" y="1476"/>
                    </a:cubicBezTo>
                    <a:cubicBezTo>
                      <a:pt x="1632" y="1398"/>
                      <a:pt x="1632" y="1398"/>
                      <a:pt x="1632" y="1398"/>
                    </a:cubicBezTo>
                    <a:cubicBezTo>
                      <a:pt x="1629" y="1391"/>
                      <a:pt x="1623" y="1386"/>
                      <a:pt x="1616" y="1384"/>
                    </a:cubicBezTo>
                    <a:cubicBezTo>
                      <a:pt x="1539" y="1367"/>
                      <a:pt x="1450" y="1345"/>
                      <a:pt x="1417" y="1334"/>
                    </a:cubicBezTo>
                    <a:cubicBezTo>
                      <a:pt x="1420" y="1316"/>
                      <a:pt x="1421" y="1292"/>
                      <a:pt x="1421" y="1272"/>
                    </a:cubicBezTo>
                    <a:cubicBezTo>
                      <a:pt x="1421" y="1265"/>
                      <a:pt x="1418" y="1259"/>
                      <a:pt x="1412" y="1254"/>
                    </a:cubicBezTo>
                    <a:cubicBezTo>
                      <a:pt x="1252" y="1123"/>
                      <a:pt x="1252" y="1123"/>
                      <a:pt x="1252" y="1123"/>
                    </a:cubicBezTo>
                    <a:cubicBezTo>
                      <a:pt x="1248" y="1120"/>
                      <a:pt x="1243" y="1118"/>
                      <a:pt x="1237" y="1118"/>
                    </a:cubicBezTo>
                    <a:cubicBezTo>
                      <a:pt x="1044" y="1118"/>
                      <a:pt x="1044" y="1118"/>
                      <a:pt x="1044" y="1118"/>
                    </a:cubicBezTo>
                    <a:cubicBezTo>
                      <a:pt x="1040" y="1118"/>
                      <a:pt x="1036" y="1119"/>
                      <a:pt x="1032" y="1121"/>
                    </a:cubicBezTo>
                    <a:cubicBezTo>
                      <a:pt x="975" y="1155"/>
                      <a:pt x="975" y="1155"/>
                      <a:pt x="975" y="1155"/>
                    </a:cubicBezTo>
                    <a:cubicBezTo>
                      <a:pt x="937" y="1144"/>
                      <a:pt x="937" y="1144"/>
                      <a:pt x="937" y="1144"/>
                    </a:cubicBezTo>
                    <a:cubicBezTo>
                      <a:pt x="937" y="1095"/>
                      <a:pt x="937" y="1095"/>
                      <a:pt x="937" y="1095"/>
                    </a:cubicBezTo>
                    <a:cubicBezTo>
                      <a:pt x="937" y="1085"/>
                      <a:pt x="930" y="1076"/>
                      <a:pt x="920" y="1073"/>
                    </a:cubicBezTo>
                    <a:cubicBezTo>
                      <a:pt x="867" y="1057"/>
                      <a:pt x="867" y="1057"/>
                      <a:pt x="867" y="1057"/>
                    </a:cubicBezTo>
                    <a:cubicBezTo>
                      <a:pt x="888" y="998"/>
                      <a:pt x="888" y="998"/>
                      <a:pt x="888" y="998"/>
                    </a:cubicBezTo>
                    <a:cubicBezTo>
                      <a:pt x="891" y="991"/>
                      <a:pt x="890" y="983"/>
                      <a:pt x="886" y="977"/>
                    </a:cubicBezTo>
                    <a:cubicBezTo>
                      <a:pt x="881" y="971"/>
                      <a:pt x="874" y="967"/>
                      <a:pt x="867" y="967"/>
                    </a:cubicBezTo>
                    <a:cubicBezTo>
                      <a:pt x="818" y="967"/>
                      <a:pt x="818" y="967"/>
                      <a:pt x="818" y="967"/>
                    </a:cubicBezTo>
                    <a:cubicBezTo>
                      <a:pt x="811" y="967"/>
                      <a:pt x="804" y="970"/>
                      <a:pt x="800" y="976"/>
                    </a:cubicBezTo>
                    <a:cubicBezTo>
                      <a:pt x="796" y="980"/>
                      <a:pt x="790" y="987"/>
                      <a:pt x="786" y="990"/>
                    </a:cubicBezTo>
                    <a:cubicBezTo>
                      <a:pt x="777" y="988"/>
                      <a:pt x="759" y="982"/>
                      <a:pt x="741" y="976"/>
                    </a:cubicBezTo>
                    <a:cubicBezTo>
                      <a:pt x="768" y="881"/>
                      <a:pt x="768" y="881"/>
                      <a:pt x="768" y="881"/>
                    </a:cubicBezTo>
                    <a:cubicBezTo>
                      <a:pt x="901" y="841"/>
                      <a:pt x="901" y="841"/>
                      <a:pt x="901" y="841"/>
                    </a:cubicBezTo>
                    <a:cubicBezTo>
                      <a:pt x="931" y="908"/>
                      <a:pt x="931" y="908"/>
                      <a:pt x="931" y="908"/>
                    </a:cubicBezTo>
                    <a:cubicBezTo>
                      <a:pt x="935" y="917"/>
                      <a:pt x="945" y="922"/>
                      <a:pt x="954" y="921"/>
                    </a:cubicBezTo>
                    <a:cubicBezTo>
                      <a:pt x="987" y="918"/>
                      <a:pt x="987" y="918"/>
                      <a:pt x="987" y="918"/>
                    </a:cubicBezTo>
                    <a:cubicBezTo>
                      <a:pt x="998" y="917"/>
                      <a:pt x="1006" y="909"/>
                      <a:pt x="1008" y="898"/>
                    </a:cubicBezTo>
                    <a:cubicBezTo>
                      <a:pt x="1016" y="825"/>
                      <a:pt x="1016" y="825"/>
                      <a:pt x="1016" y="825"/>
                    </a:cubicBezTo>
                    <a:cubicBezTo>
                      <a:pt x="1098" y="759"/>
                      <a:pt x="1098" y="759"/>
                      <a:pt x="1098" y="759"/>
                    </a:cubicBezTo>
                    <a:cubicBezTo>
                      <a:pt x="1102" y="755"/>
                      <a:pt x="1105" y="750"/>
                      <a:pt x="1106" y="744"/>
                    </a:cubicBezTo>
                    <a:cubicBezTo>
                      <a:pt x="1111" y="702"/>
                      <a:pt x="1111" y="702"/>
                      <a:pt x="1111" y="702"/>
                    </a:cubicBezTo>
                    <a:cubicBezTo>
                      <a:pt x="1264" y="607"/>
                      <a:pt x="1264" y="607"/>
                      <a:pt x="1264" y="607"/>
                    </a:cubicBezTo>
                    <a:cubicBezTo>
                      <a:pt x="1332" y="607"/>
                      <a:pt x="1332" y="607"/>
                      <a:pt x="1332" y="607"/>
                    </a:cubicBezTo>
                    <a:cubicBezTo>
                      <a:pt x="1343" y="607"/>
                      <a:pt x="1352" y="599"/>
                      <a:pt x="1355" y="589"/>
                    </a:cubicBezTo>
                    <a:cubicBezTo>
                      <a:pt x="1362" y="559"/>
                      <a:pt x="1362" y="559"/>
                      <a:pt x="1362" y="559"/>
                    </a:cubicBezTo>
                    <a:cubicBezTo>
                      <a:pt x="1407" y="559"/>
                      <a:pt x="1407" y="559"/>
                      <a:pt x="1407" y="559"/>
                    </a:cubicBezTo>
                    <a:cubicBezTo>
                      <a:pt x="1410" y="546"/>
                      <a:pt x="1410" y="546"/>
                      <a:pt x="1410" y="546"/>
                    </a:cubicBezTo>
                    <a:cubicBezTo>
                      <a:pt x="1411" y="539"/>
                      <a:pt x="1409" y="532"/>
                      <a:pt x="1405" y="526"/>
                    </a:cubicBezTo>
                    <a:cubicBezTo>
                      <a:pt x="1385" y="503"/>
                      <a:pt x="1385" y="503"/>
                      <a:pt x="1385" y="503"/>
                    </a:cubicBezTo>
                    <a:cubicBezTo>
                      <a:pt x="1392" y="498"/>
                      <a:pt x="1392" y="498"/>
                      <a:pt x="1392" y="498"/>
                    </a:cubicBezTo>
                    <a:cubicBezTo>
                      <a:pt x="1421" y="498"/>
                      <a:pt x="1421" y="498"/>
                      <a:pt x="1421" y="498"/>
                    </a:cubicBezTo>
                    <a:cubicBezTo>
                      <a:pt x="1466" y="498"/>
                      <a:pt x="1466" y="498"/>
                      <a:pt x="1466" y="498"/>
                    </a:cubicBezTo>
                    <a:cubicBezTo>
                      <a:pt x="1471" y="498"/>
                      <a:pt x="1476" y="497"/>
                      <a:pt x="1479" y="494"/>
                    </a:cubicBezTo>
                    <a:cubicBezTo>
                      <a:pt x="1516" y="468"/>
                      <a:pt x="1516" y="468"/>
                      <a:pt x="1516" y="468"/>
                    </a:cubicBezTo>
                    <a:cubicBezTo>
                      <a:pt x="1521" y="464"/>
                      <a:pt x="1524" y="458"/>
                      <a:pt x="1525" y="451"/>
                    </a:cubicBezTo>
                    <a:cubicBezTo>
                      <a:pt x="1525" y="444"/>
                      <a:pt x="1523" y="437"/>
                      <a:pt x="1518" y="433"/>
                    </a:cubicBezTo>
                    <a:cubicBezTo>
                      <a:pt x="1437" y="355"/>
                      <a:pt x="1437" y="355"/>
                      <a:pt x="1437" y="355"/>
                    </a:cubicBezTo>
                    <a:cubicBezTo>
                      <a:pt x="1392" y="355"/>
                      <a:pt x="1392" y="355"/>
                      <a:pt x="1392" y="355"/>
                    </a:cubicBezTo>
                    <a:cubicBezTo>
                      <a:pt x="1382" y="345"/>
                      <a:pt x="1382" y="345"/>
                      <a:pt x="1382" y="345"/>
                    </a:cubicBezTo>
                    <a:cubicBezTo>
                      <a:pt x="1357" y="314"/>
                      <a:pt x="1357" y="314"/>
                      <a:pt x="1357" y="314"/>
                    </a:cubicBezTo>
                    <a:cubicBezTo>
                      <a:pt x="1353" y="308"/>
                      <a:pt x="1346" y="305"/>
                      <a:pt x="1339" y="305"/>
                    </a:cubicBezTo>
                    <a:cubicBezTo>
                      <a:pt x="1241" y="305"/>
                      <a:pt x="1241" y="305"/>
                      <a:pt x="1241" y="305"/>
                    </a:cubicBezTo>
                    <a:cubicBezTo>
                      <a:pt x="1231" y="305"/>
                      <a:pt x="1222" y="311"/>
                      <a:pt x="1219" y="321"/>
                    </a:cubicBezTo>
                    <a:cubicBezTo>
                      <a:pt x="1195" y="392"/>
                      <a:pt x="1195" y="392"/>
                      <a:pt x="1195" y="392"/>
                    </a:cubicBezTo>
                    <a:cubicBezTo>
                      <a:pt x="1192" y="389"/>
                      <a:pt x="1189" y="386"/>
                      <a:pt x="1185" y="385"/>
                    </a:cubicBezTo>
                    <a:cubicBezTo>
                      <a:pt x="1115" y="361"/>
                      <a:pt x="1115" y="361"/>
                      <a:pt x="1115" y="361"/>
                    </a:cubicBezTo>
                    <a:cubicBezTo>
                      <a:pt x="1121" y="355"/>
                      <a:pt x="1121" y="355"/>
                      <a:pt x="1121" y="355"/>
                    </a:cubicBezTo>
                    <a:cubicBezTo>
                      <a:pt x="1076" y="355"/>
                      <a:pt x="1076" y="355"/>
                      <a:pt x="1076" y="355"/>
                    </a:cubicBezTo>
                    <a:cubicBezTo>
                      <a:pt x="1123" y="308"/>
                      <a:pt x="1123" y="308"/>
                      <a:pt x="1123" y="308"/>
                    </a:cubicBezTo>
                    <a:cubicBezTo>
                      <a:pt x="1220" y="300"/>
                      <a:pt x="1220" y="300"/>
                      <a:pt x="1220" y="300"/>
                    </a:cubicBezTo>
                    <a:cubicBezTo>
                      <a:pt x="1231" y="299"/>
                      <a:pt x="1240" y="291"/>
                      <a:pt x="1241" y="280"/>
                    </a:cubicBezTo>
                    <a:cubicBezTo>
                      <a:pt x="1247" y="239"/>
                      <a:pt x="1247" y="239"/>
                      <a:pt x="1247" y="239"/>
                    </a:cubicBezTo>
                    <a:cubicBezTo>
                      <a:pt x="1317" y="239"/>
                      <a:pt x="1317" y="239"/>
                      <a:pt x="1317" y="239"/>
                    </a:cubicBezTo>
                    <a:cubicBezTo>
                      <a:pt x="1340" y="272"/>
                      <a:pt x="1340" y="272"/>
                      <a:pt x="1340" y="272"/>
                    </a:cubicBezTo>
                    <a:cubicBezTo>
                      <a:pt x="1342" y="275"/>
                      <a:pt x="1345" y="278"/>
                      <a:pt x="1348" y="279"/>
                    </a:cubicBezTo>
                    <a:cubicBezTo>
                      <a:pt x="1360" y="286"/>
                      <a:pt x="1360" y="286"/>
                      <a:pt x="1360" y="286"/>
                    </a:cubicBezTo>
                    <a:cubicBezTo>
                      <a:pt x="1362" y="287"/>
                      <a:pt x="1365" y="288"/>
                      <a:pt x="1368" y="288"/>
                    </a:cubicBezTo>
                    <a:cubicBezTo>
                      <a:pt x="1413" y="295"/>
                      <a:pt x="1413" y="295"/>
                      <a:pt x="1413" y="295"/>
                    </a:cubicBezTo>
                    <a:cubicBezTo>
                      <a:pt x="1421" y="296"/>
                      <a:pt x="1429" y="293"/>
                      <a:pt x="1434" y="287"/>
                    </a:cubicBezTo>
                    <a:cubicBezTo>
                      <a:pt x="1442" y="278"/>
                      <a:pt x="1442" y="278"/>
                      <a:pt x="1442" y="278"/>
                    </a:cubicBezTo>
                    <a:cubicBezTo>
                      <a:pt x="1486" y="272"/>
                      <a:pt x="1486" y="272"/>
                      <a:pt x="1486" y="272"/>
                    </a:cubicBezTo>
                    <a:cubicBezTo>
                      <a:pt x="1498" y="271"/>
                      <a:pt x="1507" y="259"/>
                      <a:pt x="1506" y="247"/>
                    </a:cubicBezTo>
                    <a:cubicBezTo>
                      <a:pt x="1499" y="185"/>
                      <a:pt x="1499" y="185"/>
                      <a:pt x="1499" y="185"/>
                    </a:cubicBezTo>
                    <a:cubicBezTo>
                      <a:pt x="1499" y="177"/>
                      <a:pt x="1494" y="171"/>
                      <a:pt x="1488" y="167"/>
                    </a:cubicBezTo>
                    <a:cubicBezTo>
                      <a:pt x="1430" y="133"/>
                      <a:pt x="1430" y="133"/>
                      <a:pt x="1430" y="133"/>
                    </a:cubicBezTo>
                    <a:cubicBezTo>
                      <a:pt x="1425" y="127"/>
                      <a:pt x="1425" y="127"/>
                      <a:pt x="1425" y="127"/>
                    </a:cubicBezTo>
                    <a:cubicBezTo>
                      <a:pt x="1527" y="106"/>
                      <a:pt x="1527" y="106"/>
                      <a:pt x="1527" y="106"/>
                    </a:cubicBezTo>
                    <a:cubicBezTo>
                      <a:pt x="1597" y="137"/>
                      <a:pt x="1597" y="137"/>
                      <a:pt x="1597" y="137"/>
                    </a:cubicBezTo>
                    <a:cubicBezTo>
                      <a:pt x="1631" y="180"/>
                      <a:pt x="1631" y="180"/>
                      <a:pt x="1631" y="180"/>
                    </a:cubicBezTo>
                    <a:cubicBezTo>
                      <a:pt x="1610" y="195"/>
                      <a:pt x="1610" y="195"/>
                      <a:pt x="1610" y="195"/>
                    </a:cubicBezTo>
                    <a:cubicBezTo>
                      <a:pt x="1607" y="198"/>
                      <a:pt x="1604" y="202"/>
                      <a:pt x="1602" y="206"/>
                    </a:cubicBezTo>
                    <a:cubicBezTo>
                      <a:pt x="1584" y="262"/>
                      <a:pt x="1588" y="274"/>
                      <a:pt x="1589" y="280"/>
                    </a:cubicBezTo>
                    <a:cubicBezTo>
                      <a:pt x="1591" y="284"/>
                      <a:pt x="1594" y="295"/>
                      <a:pt x="1647" y="347"/>
                    </a:cubicBezTo>
                    <a:cubicBezTo>
                      <a:pt x="1655" y="356"/>
                      <a:pt x="1668" y="356"/>
                      <a:pt x="1677" y="350"/>
                    </a:cubicBezTo>
                    <a:cubicBezTo>
                      <a:pt x="1739" y="304"/>
                      <a:pt x="1739" y="304"/>
                      <a:pt x="1739" y="304"/>
                    </a:cubicBezTo>
                    <a:cubicBezTo>
                      <a:pt x="1782" y="274"/>
                      <a:pt x="1782" y="274"/>
                      <a:pt x="1782" y="274"/>
                    </a:cubicBezTo>
                    <a:cubicBezTo>
                      <a:pt x="1945" y="232"/>
                      <a:pt x="1945" y="232"/>
                      <a:pt x="1945" y="232"/>
                    </a:cubicBezTo>
                    <a:cubicBezTo>
                      <a:pt x="1948" y="231"/>
                      <a:pt x="1951" y="230"/>
                      <a:pt x="1953" y="228"/>
                    </a:cubicBezTo>
                    <a:close/>
                    <a:moveTo>
                      <a:pt x="891" y="1112"/>
                    </a:moveTo>
                    <a:cubicBezTo>
                      <a:pt x="891" y="1150"/>
                      <a:pt x="891" y="1150"/>
                      <a:pt x="891" y="1150"/>
                    </a:cubicBezTo>
                    <a:cubicBezTo>
                      <a:pt x="870" y="1106"/>
                      <a:pt x="870" y="1106"/>
                      <a:pt x="870" y="1106"/>
                    </a:cubicBezTo>
                    <a:lnTo>
                      <a:pt x="891" y="1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3" name="Freeform 36"/>
              <p:cNvSpPr>
                <a:spLocks/>
              </p:cNvSpPr>
              <p:nvPr/>
            </p:nvSpPr>
            <p:spPr bwMode="auto">
              <a:xfrm>
                <a:off x="6864350" y="-8183563"/>
                <a:ext cx="9666288" cy="6954838"/>
              </a:xfrm>
              <a:custGeom>
                <a:avLst/>
                <a:gdLst>
                  <a:gd name="T0" fmla="*/ 1899 w 2576"/>
                  <a:gd name="T1" fmla="*/ 1233 h 1852"/>
                  <a:gd name="T2" fmla="*/ 1916 w 2576"/>
                  <a:gd name="T3" fmla="*/ 1097 h 1852"/>
                  <a:gd name="T4" fmla="*/ 1932 w 2576"/>
                  <a:gd name="T5" fmla="*/ 944 h 1852"/>
                  <a:gd name="T6" fmla="*/ 2125 w 2576"/>
                  <a:gd name="T7" fmla="*/ 843 h 1852"/>
                  <a:gd name="T8" fmla="*/ 2090 w 2576"/>
                  <a:gd name="T9" fmla="*/ 625 h 1852"/>
                  <a:gd name="T10" fmla="*/ 2104 w 2576"/>
                  <a:gd name="T11" fmla="*/ 624 h 1852"/>
                  <a:gd name="T12" fmla="*/ 2229 w 2576"/>
                  <a:gd name="T13" fmla="*/ 643 h 1852"/>
                  <a:gd name="T14" fmla="*/ 2225 w 2576"/>
                  <a:gd name="T15" fmla="*/ 476 h 1852"/>
                  <a:gd name="T16" fmla="*/ 2177 w 2576"/>
                  <a:gd name="T17" fmla="*/ 342 h 1852"/>
                  <a:gd name="T18" fmla="*/ 2258 w 2576"/>
                  <a:gd name="T19" fmla="*/ 253 h 1852"/>
                  <a:gd name="T20" fmla="*/ 2426 w 2576"/>
                  <a:gd name="T21" fmla="*/ 375 h 1852"/>
                  <a:gd name="T22" fmla="*/ 2492 w 2576"/>
                  <a:gd name="T23" fmla="*/ 226 h 1852"/>
                  <a:gd name="T24" fmla="*/ 2560 w 2576"/>
                  <a:gd name="T25" fmla="*/ 143 h 1852"/>
                  <a:gd name="T26" fmla="*/ 1545 w 2576"/>
                  <a:gd name="T27" fmla="*/ 45 h 1852"/>
                  <a:gd name="T28" fmla="*/ 1169 w 2576"/>
                  <a:gd name="T29" fmla="*/ 61 h 1852"/>
                  <a:gd name="T30" fmla="*/ 1003 w 2576"/>
                  <a:gd name="T31" fmla="*/ 95 h 1852"/>
                  <a:gd name="T32" fmla="*/ 795 w 2576"/>
                  <a:gd name="T33" fmla="*/ 138 h 1852"/>
                  <a:gd name="T34" fmla="*/ 794 w 2576"/>
                  <a:gd name="T35" fmla="*/ 60 h 1852"/>
                  <a:gd name="T36" fmla="*/ 493 w 2576"/>
                  <a:gd name="T37" fmla="*/ 105 h 1852"/>
                  <a:gd name="T38" fmla="*/ 408 w 2576"/>
                  <a:gd name="T39" fmla="*/ 305 h 1852"/>
                  <a:gd name="T40" fmla="*/ 518 w 2576"/>
                  <a:gd name="T41" fmla="*/ 297 h 1852"/>
                  <a:gd name="T42" fmla="*/ 563 w 2576"/>
                  <a:gd name="T43" fmla="*/ 249 h 1852"/>
                  <a:gd name="T44" fmla="*/ 395 w 2576"/>
                  <a:gd name="T45" fmla="*/ 328 h 1852"/>
                  <a:gd name="T46" fmla="*/ 293 w 2576"/>
                  <a:gd name="T47" fmla="*/ 273 h 1852"/>
                  <a:gd name="T48" fmla="*/ 238 w 2576"/>
                  <a:gd name="T49" fmla="*/ 331 h 1852"/>
                  <a:gd name="T50" fmla="*/ 241 w 2576"/>
                  <a:gd name="T51" fmla="*/ 433 h 1852"/>
                  <a:gd name="T52" fmla="*/ 185 w 2576"/>
                  <a:gd name="T53" fmla="*/ 502 h 1852"/>
                  <a:gd name="T54" fmla="*/ 193 w 2576"/>
                  <a:gd name="T55" fmla="*/ 652 h 1852"/>
                  <a:gd name="T56" fmla="*/ 488 w 2576"/>
                  <a:gd name="T57" fmla="*/ 595 h 1852"/>
                  <a:gd name="T58" fmla="*/ 554 w 2576"/>
                  <a:gd name="T59" fmla="*/ 586 h 1852"/>
                  <a:gd name="T60" fmla="*/ 589 w 2576"/>
                  <a:gd name="T61" fmla="*/ 626 h 1852"/>
                  <a:gd name="T62" fmla="*/ 664 w 2576"/>
                  <a:gd name="T63" fmla="*/ 593 h 1852"/>
                  <a:gd name="T64" fmla="*/ 803 w 2576"/>
                  <a:gd name="T65" fmla="*/ 706 h 1852"/>
                  <a:gd name="T66" fmla="*/ 562 w 2576"/>
                  <a:gd name="T67" fmla="*/ 702 h 1852"/>
                  <a:gd name="T68" fmla="*/ 326 w 2576"/>
                  <a:gd name="T69" fmla="*/ 628 h 1852"/>
                  <a:gd name="T70" fmla="*/ 3 w 2576"/>
                  <a:gd name="T71" fmla="*/ 894 h 1852"/>
                  <a:gd name="T72" fmla="*/ 159 w 2576"/>
                  <a:gd name="T73" fmla="*/ 1197 h 1852"/>
                  <a:gd name="T74" fmla="*/ 382 w 2576"/>
                  <a:gd name="T75" fmla="*/ 1197 h 1852"/>
                  <a:gd name="T76" fmla="*/ 465 w 2576"/>
                  <a:gd name="T77" fmla="*/ 1356 h 1852"/>
                  <a:gd name="T78" fmla="*/ 574 w 2576"/>
                  <a:gd name="T79" fmla="*/ 1839 h 1852"/>
                  <a:gd name="T80" fmla="*/ 880 w 2576"/>
                  <a:gd name="T81" fmla="*/ 1628 h 1852"/>
                  <a:gd name="T82" fmla="*/ 933 w 2576"/>
                  <a:gd name="T83" fmla="*/ 1362 h 1852"/>
                  <a:gd name="T84" fmla="*/ 1119 w 2576"/>
                  <a:gd name="T85" fmla="*/ 1066 h 1852"/>
                  <a:gd name="T86" fmla="*/ 819 w 2576"/>
                  <a:gd name="T87" fmla="*/ 825 h 1852"/>
                  <a:gd name="T88" fmla="*/ 1140 w 2576"/>
                  <a:gd name="T89" fmla="*/ 986 h 1852"/>
                  <a:gd name="T90" fmla="*/ 1135 w 2576"/>
                  <a:gd name="T91" fmla="*/ 830 h 1852"/>
                  <a:gd name="T92" fmla="*/ 1304 w 2576"/>
                  <a:gd name="T93" fmla="*/ 858 h 1852"/>
                  <a:gd name="T94" fmla="*/ 1448 w 2576"/>
                  <a:gd name="T95" fmla="*/ 1102 h 1852"/>
                  <a:gd name="T96" fmla="*/ 1564 w 2576"/>
                  <a:gd name="T97" fmla="*/ 1030 h 1852"/>
                  <a:gd name="T98" fmla="*/ 1645 w 2576"/>
                  <a:gd name="T99" fmla="*/ 905 h 1852"/>
                  <a:gd name="T100" fmla="*/ 1764 w 2576"/>
                  <a:gd name="T101" fmla="*/ 996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6" h="1852">
                    <a:moveTo>
                      <a:pt x="1812" y="1148"/>
                    </a:moveTo>
                    <a:cubicBezTo>
                      <a:pt x="1813" y="1152"/>
                      <a:pt x="1815" y="1156"/>
                      <a:pt x="1818" y="1159"/>
                    </a:cubicBezTo>
                    <a:cubicBezTo>
                      <a:pt x="1882" y="1226"/>
                      <a:pt x="1882" y="1226"/>
                      <a:pt x="1882" y="1226"/>
                    </a:cubicBezTo>
                    <a:cubicBezTo>
                      <a:pt x="1886" y="1230"/>
                      <a:pt x="1892" y="1233"/>
                      <a:pt x="1898" y="1233"/>
                    </a:cubicBezTo>
                    <a:cubicBezTo>
                      <a:pt x="1898" y="1233"/>
                      <a:pt x="1899" y="1233"/>
                      <a:pt x="1899" y="1233"/>
                    </a:cubicBezTo>
                    <a:cubicBezTo>
                      <a:pt x="1911" y="1233"/>
                      <a:pt x="1921" y="1222"/>
                      <a:pt x="1921" y="1210"/>
                    </a:cubicBezTo>
                    <a:cubicBezTo>
                      <a:pt x="1921" y="1206"/>
                      <a:pt x="1921" y="1203"/>
                      <a:pt x="1919" y="1200"/>
                    </a:cubicBezTo>
                    <a:cubicBezTo>
                      <a:pt x="1895" y="1131"/>
                      <a:pt x="1895" y="1131"/>
                      <a:pt x="1895" y="1131"/>
                    </a:cubicBezTo>
                    <a:cubicBezTo>
                      <a:pt x="1883" y="1075"/>
                      <a:pt x="1883" y="1075"/>
                      <a:pt x="1883" y="1075"/>
                    </a:cubicBezTo>
                    <a:cubicBezTo>
                      <a:pt x="1916" y="1097"/>
                      <a:pt x="1916" y="1097"/>
                      <a:pt x="1916" y="1097"/>
                    </a:cubicBezTo>
                    <a:cubicBezTo>
                      <a:pt x="1922" y="1102"/>
                      <a:pt x="1931" y="1103"/>
                      <a:pt x="1938" y="1100"/>
                    </a:cubicBezTo>
                    <a:cubicBezTo>
                      <a:pt x="1958" y="1091"/>
                      <a:pt x="1991" y="1073"/>
                      <a:pt x="1991" y="1046"/>
                    </a:cubicBezTo>
                    <a:cubicBezTo>
                      <a:pt x="1991" y="1028"/>
                      <a:pt x="1983" y="989"/>
                      <a:pt x="1981" y="982"/>
                    </a:cubicBezTo>
                    <a:cubicBezTo>
                      <a:pt x="1979" y="976"/>
                      <a:pt x="1976" y="970"/>
                      <a:pt x="1970" y="967"/>
                    </a:cubicBezTo>
                    <a:cubicBezTo>
                      <a:pt x="1932" y="944"/>
                      <a:pt x="1932" y="944"/>
                      <a:pt x="1932" y="944"/>
                    </a:cubicBezTo>
                    <a:cubicBezTo>
                      <a:pt x="1932" y="929"/>
                      <a:pt x="1932" y="929"/>
                      <a:pt x="1932" y="929"/>
                    </a:cubicBezTo>
                    <a:cubicBezTo>
                      <a:pt x="1974" y="924"/>
                      <a:pt x="1974" y="924"/>
                      <a:pt x="1974" y="924"/>
                    </a:cubicBezTo>
                    <a:cubicBezTo>
                      <a:pt x="1977" y="924"/>
                      <a:pt x="1979" y="923"/>
                      <a:pt x="1981" y="922"/>
                    </a:cubicBezTo>
                    <a:cubicBezTo>
                      <a:pt x="2113" y="860"/>
                      <a:pt x="2113" y="860"/>
                      <a:pt x="2113" y="860"/>
                    </a:cubicBezTo>
                    <a:cubicBezTo>
                      <a:pt x="2119" y="857"/>
                      <a:pt x="2124" y="851"/>
                      <a:pt x="2125" y="843"/>
                    </a:cubicBezTo>
                    <a:cubicBezTo>
                      <a:pt x="2142" y="748"/>
                      <a:pt x="2142" y="748"/>
                      <a:pt x="2142" y="748"/>
                    </a:cubicBezTo>
                    <a:cubicBezTo>
                      <a:pt x="2143" y="742"/>
                      <a:pt x="2141" y="735"/>
                      <a:pt x="2137" y="730"/>
                    </a:cubicBezTo>
                    <a:cubicBezTo>
                      <a:pt x="2085" y="667"/>
                      <a:pt x="2085" y="667"/>
                      <a:pt x="2085" y="667"/>
                    </a:cubicBezTo>
                    <a:cubicBezTo>
                      <a:pt x="2092" y="642"/>
                      <a:pt x="2092" y="642"/>
                      <a:pt x="2092" y="642"/>
                    </a:cubicBezTo>
                    <a:cubicBezTo>
                      <a:pt x="2094" y="636"/>
                      <a:pt x="2093" y="630"/>
                      <a:pt x="2090" y="625"/>
                    </a:cubicBezTo>
                    <a:cubicBezTo>
                      <a:pt x="2087" y="619"/>
                      <a:pt x="2081" y="615"/>
                      <a:pt x="2075" y="614"/>
                    </a:cubicBezTo>
                    <a:cubicBezTo>
                      <a:pt x="2036" y="604"/>
                      <a:pt x="2036" y="604"/>
                      <a:pt x="2036" y="604"/>
                    </a:cubicBezTo>
                    <a:cubicBezTo>
                      <a:pt x="2040" y="600"/>
                      <a:pt x="2040" y="600"/>
                      <a:pt x="2040" y="600"/>
                    </a:cubicBezTo>
                    <a:cubicBezTo>
                      <a:pt x="2088" y="603"/>
                      <a:pt x="2088" y="603"/>
                      <a:pt x="2088" y="603"/>
                    </a:cubicBezTo>
                    <a:cubicBezTo>
                      <a:pt x="2104" y="624"/>
                      <a:pt x="2104" y="624"/>
                      <a:pt x="2104" y="624"/>
                    </a:cubicBezTo>
                    <a:cubicBezTo>
                      <a:pt x="2105" y="625"/>
                      <a:pt x="2105" y="625"/>
                      <a:pt x="2106" y="626"/>
                    </a:cubicBezTo>
                    <a:cubicBezTo>
                      <a:pt x="2165" y="685"/>
                      <a:pt x="2165" y="685"/>
                      <a:pt x="2165" y="685"/>
                    </a:cubicBezTo>
                    <a:cubicBezTo>
                      <a:pt x="2170" y="690"/>
                      <a:pt x="2176" y="692"/>
                      <a:pt x="2183" y="692"/>
                    </a:cubicBezTo>
                    <a:cubicBezTo>
                      <a:pt x="2190" y="691"/>
                      <a:pt x="2196" y="688"/>
                      <a:pt x="2200" y="683"/>
                    </a:cubicBezTo>
                    <a:cubicBezTo>
                      <a:pt x="2229" y="643"/>
                      <a:pt x="2229" y="643"/>
                      <a:pt x="2229" y="643"/>
                    </a:cubicBezTo>
                    <a:cubicBezTo>
                      <a:pt x="2237" y="633"/>
                      <a:pt x="2235" y="619"/>
                      <a:pt x="2225" y="612"/>
                    </a:cubicBezTo>
                    <a:cubicBezTo>
                      <a:pt x="2187" y="581"/>
                      <a:pt x="2187" y="581"/>
                      <a:pt x="2187" y="581"/>
                    </a:cubicBezTo>
                    <a:cubicBezTo>
                      <a:pt x="2209" y="534"/>
                      <a:pt x="2209" y="534"/>
                      <a:pt x="2209" y="534"/>
                    </a:cubicBezTo>
                    <a:cubicBezTo>
                      <a:pt x="2209" y="533"/>
                      <a:pt x="2210" y="532"/>
                      <a:pt x="2210" y="531"/>
                    </a:cubicBezTo>
                    <a:cubicBezTo>
                      <a:pt x="2225" y="476"/>
                      <a:pt x="2225" y="476"/>
                      <a:pt x="2225" y="476"/>
                    </a:cubicBezTo>
                    <a:cubicBezTo>
                      <a:pt x="2275" y="482"/>
                      <a:pt x="2275" y="482"/>
                      <a:pt x="2275" y="482"/>
                    </a:cubicBezTo>
                    <a:cubicBezTo>
                      <a:pt x="2285" y="483"/>
                      <a:pt x="2294" y="478"/>
                      <a:pt x="2299" y="468"/>
                    </a:cubicBezTo>
                    <a:cubicBezTo>
                      <a:pt x="2303" y="459"/>
                      <a:pt x="2300" y="449"/>
                      <a:pt x="2293" y="442"/>
                    </a:cubicBezTo>
                    <a:cubicBezTo>
                      <a:pt x="2187" y="347"/>
                      <a:pt x="2187" y="347"/>
                      <a:pt x="2187" y="347"/>
                    </a:cubicBezTo>
                    <a:cubicBezTo>
                      <a:pt x="2184" y="344"/>
                      <a:pt x="2181" y="343"/>
                      <a:pt x="2177" y="342"/>
                    </a:cubicBezTo>
                    <a:cubicBezTo>
                      <a:pt x="2100" y="323"/>
                      <a:pt x="2100" y="323"/>
                      <a:pt x="2100" y="323"/>
                    </a:cubicBezTo>
                    <a:cubicBezTo>
                      <a:pt x="2125" y="285"/>
                      <a:pt x="2125" y="285"/>
                      <a:pt x="2125" y="285"/>
                    </a:cubicBezTo>
                    <a:cubicBezTo>
                      <a:pt x="2237" y="285"/>
                      <a:pt x="2237" y="285"/>
                      <a:pt x="2237" y="285"/>
                    </a:cubicBezTo>
                    <a:cubicBezTo>
                      <a:pt x="2246" y="285"/>
                      <a:pt x="2254" y="281"/>
                      <a:pt x="2257" y="273"/>
                    </a:cubicBezTo>
                    <a:cubicBezTo>
                      <a:pt x="2261" y="267"/>
                      <a:pt x="2261" y="259"/>
                      <a:pt x="2258" y="253"/>
                    </a:cubicBezTo>
                    <a:cubicBezTo>
                      <a:pt x="2314" y="253"/>
                      <a:pt x="2314" y="253"/>
                      <a:pt x="2314" y="253"/>
                    </a:cubicBezTo>
                    <a:cubicBezTo>
                      <a:pt x="2309" y="310"/>
                      <a:pt x="2309" y="310"/>
                      <a:pt x="2309" y="310"/>
                    </a:cubicBezTo>
                    <a:cubicBezTo>
                      <a:pt x="2309" y="318"/>
                      <a:pt x="2313" y="326"/>
                      <a:pt x="2320" y="331"/>
                    </a:cubicBezTo>
                    <a:cubicBezTo>
                      <a:pt x="2395" y="380"/>
                      <a:pt x="2395" y="380"/>
                      <a:pt x="2395" y="380"/>
                    </a:cubicBezTo>
                    <a:cubicBezTo>
                      <a:pt x="2405" y="386"/>
                      <a:pt x="2418" y="384"/>
                      <a:pt x="2426" y="375"/>
                    </a:cubicBezTo>
                    <a:cubicBezTo>
                      <a:pt x="2439" y="359"/>
                      <a:pt x="2439" y="359"/>
                      <a:pt x="2439" y="359"/>
                    </a:cubicBezTo>
                    <a:cubicBezTo>
                      <a:pt x="2445" y="351"/>
                      <a:pt x="2445" y="340"/>
                      <a:pt x="2440" y="332"/>
                    </a:cubicBezTo>
                    <a:cubicBezTo>
                      <a:pt x="2405" y="275"/>
                      <a:pt x="2405" y="275"/>
                      <a:pt x="2405" y="275"/>
                    </a:cubicBezTo>
                    <a:cubicBezTo>
                      <a:pt x="2480" y="241"/>
                      <a:pt x="2480" y="241"/>
                      <a:pt x="2480" y="241"/>
                    </a:cubicBezTo>
                    <a:cubicBezTo>
                      <a:pt x="2485" y="238"/>
                      <a:pt x="2490" y="233"/>
                      <a:pt x="2492" y="226"/>
                    </a:cubicBezTo>
                    <a:cubicBezTo>
                      <a:pt x="2494" y="220"/>
                      <a:pt x="2493" y="214"/>
                      <a:pt x="2490" y="208"/>
                    </a:cubicBezTo>
                    <a:cubicBezTo>
                      <a:pt x="2480" y="191"/>
                      <a:pt x="2480" y="191"/>
                      <a:pt x="2480" y="191"/>
                    </a:cubicBezTo>
                    <a:cubicBezTo>
                      <a:pt x="2553" y="187"/>
                      <a:pt x="2553" y="187"/>
                      <a:pt x="2553" y="187"/>
                    </a:cubicBezTo>
                    <a:cubicBezTo>
                      <a:pt x="2564" y="186"/>
                      <a:pt x="2573" y="178"/>
                      <a:pt x="2574" y="168"/>
                    </a:cubicBezTo>
                    <a:cubicBezTo>
                      <a:pt x="2576" y="157"/>
                      <a:pt x="2570" y="147"/>
                      <a:pt x="2560" y="143"/>
                    </a:cubicBezTo>
                    <a:cubicBezTo>
                      <a:pt x="2494" y="116"/>
                      <a:pt x="2481" y="115"/>
                      <a:pt x="2477" y="115"/>
                    </a:cubicBezTo>
                    <a:cubicBezTo>
                      <a:pt x="2459" y="114"/>
                      <a:pt x="2132" y="77"/>
                      <a:pt x="1915" y="53"/>
                    </a:cubicBezTo>
                    <a:cubicBezTo>
                      <a:pt x="1913" y="52"/>
                      <a:pt x="1910" y="53"/>
                      <a:pt x="1908" y="53"/>
                    </a:cubicBezTo>
                    <a:cubicBezTo>
                      <a:pt x="1819" y="72"/>
                      <a:pt x="1819" y="72"/>
                      <a:pt x="1819" y="72"/>
                    </a:cubicBezTo>
                    <a:cubicBezTo>
                      <a:pt x="1545" y="45"/>
                      <a:pt x="1545" y="45"/>
                      <a:pt x="1545" y="45"/>
                    </a:cubicBezTo>
                    <a:cubicBezTo>
                      <a:pt x="1545" y="23"/>
                      <a:pt x="1545" y="23"/>
                      <a:pt x="1545" y="23"/>
                    </a:cubicBezTo>
                    <a:cubicBezTo>
                      <a:pt x="1545" y="10"/>
                      <a:pt x="1535" y="0"/>
                      <a:pt x="1522" y="0"/>
                    </a:cubicBezTo>
                    <a:cubicBezTo>
                      <a:pt x="1306" y="0"/>
                      <a:pt x="1306" y="0"/>
                      <a:pt x="1306" y="0"/>
                    </a:cubicBezTo>
                    <a:cubicBezTo>
                      <a:pt x="1303" y="0"/>
                      <a:pt x="1299" y="1"/>
                      <a:pt x="1296" y="2"/>
                    </a:cubicBezTo>
                    <a:cubicBezTo>
                      <a:pt x="1169" y="61"/>
                      <a:pt x="1169" y="61"/>
                      <a:pt x="1169" y="61"/>
                    </a:cubicBezTo>
                    <a:cubicBezTo>
                      <a:pt x="1135" y="29"/>
                      <a:pt x="1135" y="29"/>
                      <a:pt x="1135" y="29"/>
                    </a:cubicBezTo>
                    <a:cubicBezTo>
                      <a:pt x="1126" y="21"/>
                      <a:pt x="1112" y="21"/>
                      <a:pt x="1103" y="30"/>
                    </a:cubicBezTo>
                    <a:cubicBezTo>
                      <a:pt x="1060" y="72"/>
                      <a:pt x="1060" y="72"/>
                      <a:pt x="1060" y="72"/>
                    </a:cubicBezTo>
                    <a:cubicBezTo>
                      <a:pt x="1053" y="79"/>
                      <a:pt x="1052" y="90"/>
                      <a:pt x="1056" y="98"/>
                    </a:cubicBezTo>
                    <a:cubicBezTo>
                      <a:pt x="1003" y="95"/>
                      <a:pt x="1003" y="95"/>
                      <a:pt x="1003" y="95"/>
                    </a:cubicBezTo>
                    <a:cubicBezTo>
                      <a:pt x="1001" y="95"/>
                      <a:pt x="999" y="95"/>
                      <a:pt x="998" y="95"/>
                    </a:cubicBezTo>
                    <a:cubicBezTo>
                      <a:pt x="873" y="115"/>
                      <a:pt x="873" y="115"/>
                      <a:pt x="873" y="115"/>
                    </a:cubicBezTo>
                    <a:cubicBezTo>
                      <a:pt x="872" y="115"/>
                      <a:pt x="871" y="115"/>
                      <a:pt x="871" y="116"/>
                    </a:cubicBezTo>
                    <a:cubicBezTo>
                      <a:pt x="803" y="134"/>
                      <a:pt x="803" y="134"/>
                      <a:pt x="803" y="134"/>
                    </a:cubicBezTo>
                    <a:cubicBezTo>
                      <a:pt x="800" y="135"/>
                      <a:pt x="797" y="136"/>
                      <a:pt x="795" y="138"/>
                    </a:cubicBezTo>
                    <a:cubicBezTo>
                      <a:pt x="740" y="180"/>
                      <a:pt x="740" y="180"/>
                      <a:pt x="740" y="180"/>
                    </a:cubicBezTo>
                    <a:cubicBezTo>
                      <a:pt x="735" y="161"/>
                      <a:pt x="735" y="161"/>
                      <a:pt x="735" y="161"/>
                    </a:cubicBezTo>
                    <a:cubicBezTo>
                      <a:pt x="795" y="121"/>
                      <a:pt x="795" y="121"/>
                      <a:pt x="795" y="121"/>
                    </a:cubicBezTo>
                    <a:cubicBezTo>
                      <a:pt x="803" y="115"/>
                      <a:pt x="806" y="105"/>
                      <a:pt x="804" y="96"/>
                    </a:cubicBezTo>
                    <a:cubicBezTo>
                      <a:pt x="794" y="60"/>
                      <a:pt x="794" y="60"/>
                      <a:pt x="794" y="60"/>
                    </a:cubicBezTo>
                    <a:cubicBezTo>
                      <a:pt x="791" y="48"/>
                      <a:pt x="780" y="41"/>
                      <a:pt x="768" y="43"/>
                    </a:cubicBezTo>
                    <a:cubicBezTo>
                      <a:pt x="624" y="66"/>
                      <a:pt x="624" y="66"/>
                      <a:pt x="624" y="66"/>
                    </a:cubicBezTo>
                    <a:cubicBezTo>
                      <a:pt x="623" y="66"/>
                      <a:pt x="622" y="66"/>
                      <a:pt x="621" y="67"/>
                    </a:cubicBezTo>
                    <a:cubicBezTo>
                      <a:pt x="503" y="99"/>
                      <a:pt x="503" y="99"/>
                      <a:pt x="503" y="99"/>
                    </a:cubicBezTo>
                    <a:cubicBezTo>
                      <a:pt x="500" y="100"/>
                      <a:pt x="496" y="102"/>
                      <a:pt x="493" y="105"/>
                    </a:cubicBezTo>
                    <a:cubicBezTo>
                      <a:pt x="379" y="220"/>
                      <a:pt x="379" y="220"/>
                      <a:pt x="379" y="220"/>
                    </a:cubicBezTo>
                    <a:cubicBezTo>
                      <a:pt x="373" y="225"/>
                      <a:pt x="371" y="233"/>
                      <a:pt x="372" y="241"/>
                    </a:cubicBezTo>
                    <a:cubicBezTo>
                      <a:pt x="382" y="287"/>
                      <a:pt x="382" y="287"/>
                      <a:pt x="382" y="287"/>
                    </a:cubicBezTo>
                    <a:cubicBezTo>
                      <a:pt x="384" y="297"/>
                      <a:pt x="393" y="304"/>
                      <a:pt x="403" y="305"/>
                    </a:cubicBezTo>
                    <a:cubicBezTo>
                      <a:pt x="405" y="305"/>
                      <a:pt x="406" y="305"/>
                      <a:pt x="408" y="305"/>
                    </a:cubicBezTo>
                    <a:cubicBezTo>
                      <a:pt x="452" y="299"/>
                      <a:pt x="452" y="299"/>
                      <a:pt x="452" y="299"/>
                    </a:cubicBezTo>
                    <a:cubicBezTo>
                      <a:pt x="473" y="313"/>
                      <a:pt x="473" y="313"/>
                      <a:pt x="473" y="313"/>
                    </a:cubicBezTo>
                    <a:cubicBezTo>
                      <a:pt x="477" y="315"/>
                      <a:pt x="482" y="316"/>
                      <a:pt x="487" y="316"/>
                    </a:cubicBezTo>
                    <a:cubicBezTo>
                      <a:pt x="491" y="316"/>
                      <a:pt x="496" y="314"/>
                      <a:pt x="500" y="311"/>
                    </a:cubicBezTo>
                    <a:cubicBezTo>
                      <a:pt x="518" y="297"/>
                      <a:pt x="518" y="297"/>
                      <a:pt x="518" y="297"/>
                    </a:cubicBezTo>
                    <a:cubicBezTo>
                      <a:pt x="519" y="296"/>
                      <a:pt x="520" y="296"/>
                      <a:pt x="521" y="295"/>
                    </a:cubicBezTo>
                    <a:cubicBezTo>
                      <a:pt x="542" y="273"/>
                      <a:pt x="542" y="273"/>
                      <a:pt x="542" y="273"/>
                    </a:cubicBezTo>
                    <a:cubicBezTo>
                      <a:pt x="542" y="273"/>
                      <a:pt x="542" y="273"/>
                      <a:pt x="542" y="273"/>
                    </a:cubicBezTo>
                    <a:cubicBezTo>
                      <a:pt x="559" y="255"/>
                      <a:pt x="559" y="255"/>
                      <a:pt x="559" y="255"/>
                    </a:cubicBezTo>
                    <a:cubicBezTo>
                      <a:pt x="561" y="254"/>
                      <a:pt x="562" y="251"/>
                      <a:pt x="563" y="249"/>
                    </a:cubicBezTo>
                    <a:cubicBezTo>
                      <a:pt x="585" y="202"/>
                      <a:pt x="585" y="202"/>
                      <a:pt x="585" y="202"/>
                    </a:cubicBezTo>
                    <a:cubicBezTo>
                      <a:pt x="625" y="268"/>
                      <a:pt x="625" y="268"/>
                      <a:pt x="625" y="268"/>
                    </a:cubicBezTo>
                    <a:cubicBezTo>
                      <a:pt x="560" y="309"/>
                      <a:pt x="560" y="309"/>
                      <a:pt x="560" y="309"/>
                    </a:cubicBezTo>
                    <a:cubicBezTo>
                      <a:pt x="445" y="328"/>
                      <a:pt x="445" y="328"/>
                      <a:pt x="445" y="328"/>
                    </a:cubicBezTo>
                    <a:cubicBezTo>
                      <a:pt x="395" y="328"/>
                      <a:pt x="395" y="328"/>
                      <a:pt x="395" y="328"/>
                    </a:cubicBezTo>
                    <a:cubicBezTo>
                      <a:pt x="395" y="328"/>
                      <a:pt x="395" y="328"/>
                      <a:pt x="395" y="328"/>
                    </a:cubicBezTo>
                    <a:cubicBezTo>
                      <a:pt x="388" y="328"/>
                      <a:pt x="382" y="331"/>
                      <a:pt x="378" y="335"/>
                    </a:cubicBezTo>
                    <a:cubicBezTo>
                      <a:pt x="358" y="357"/>
                      <a:pt x="358" y="357"/>
                      <a:pt x="358" y="357"/>
                    </a:cubicBezTo>
                    <a:cubicBezTo>
                      <a:pt x="293" y="273"/>
                      <a:pt x="293" y="273"/>
                      <a:pt x="293" y="273"/>
                    </a:cubicBezTo>
                    <a:cubicBezTo>
                      <a:pt x="293" y="273"/>
                      <a:pt x="293" y="273"/>
                      <a:pt x="293" y="273"/>
                    </a:cubicBezTo>
                    <a:cubicBezTo>
                      <a:pt x="292" y="271"/>
                      <a:pt x="292" y="271"/>
                      <a:pt x="292" y="271"/>
                    </a:cubicBezTo>
                    <a:cubicBezTo>
                      <a:pt x="287" y="265"/>
                      <a:pt x="280" y="262"/>
                      <a:pt x="273" y="262"/>
                    </a:cubicBezTo>
                    <a:cubicBezTo>
                      <a:pt x="265" y="263"/>
                      <a:pt x="258" y="266"/>
                      <a:pt x="254" y="273"/>
                    </a:cubicBezTo>
                    <a:cubicBezTo>
                      <a:pt x="235" y="302"/>
                      <a:pt x="235" y="302"/>
                      <a:pt x="235" y="302"/>
                    </a:cubicBezTo>
                    <a:cubicBezTo>
                      <a:pt x="229" y="311"/>
                      <a:pt x="230" y="323"/>
                      <a:pt x="238" y="331"/>
                    </a:cubicBezTo>
                    <a:cubicBezTo>
                      <a:pt x="249" y="343"/>
                      <a:pt x="249" y="343"/>
                      <a:pt x="249" y="343"/>
                    </a:cubicBezTo>
                    <a:cubicBezTo>
                      <a:pt x="247" y="361"/>
                      <a:pt x="247" y="361"/>
                      <a:pt x="247" y="361"/>
                    </a:cubicBezTo>
                    <a:cubicBezTo>
                      <a:pt x="246" y="370"/>
                      <a:pt x="250" y="378"/>
                      <a:pt x="257" y="383"/>
                    </a:cubicBezTo>
                    <a:cubicBezTo>
                      <a:pt x="288" y="403"/>
                      <a:pt x="288" y="403"/>
                      <a:pt x="288" y="403"/>
                    </a:cubicBezTo>
                    <a:cubicBezTo>
                      <a:pt x="241" y="433"/>
                      <a:pt x="241" y="433"/>
                      <a:pt x="241" y="433"/>
                    </a:cubicBezTo>
                    <a:cubicBezTo>
                      <a:pt x="235" y="438"/>
                      <a:pt x="231" y="445"/>
                      <a:pt x="231" y="453"/>
                    </a:cubicBezTo>
                    <a:cubicBezTo>
                      <a:pt x="231" y="461"/>
                      <a:pt x="236" y="469"/>
                      <a:pt x="243" y="473"/>
                    </a:cubicBezTo>
                    <a:cubicBezTo>
                      <a:pt x="265" y="485"/>
                      <a:pt x="265" y="485"/>
                      <a:pt x="265" y="485"/>
                    </a:cubicBezTo>
                    <a:cubicBezTo>
                      <a:pt x="263" y="502"/>
                      <a:pt x="263" y="502"/>
                      <a:pt x="263" y="502"/>
                    </a:cubicBezTo>
                    <a:cubicBezTo>
                      <a:pt x="185" y="502"/>
                      <a:pt x="185" y="502"/>
                      <a:pt x="185" y="502"/>
                    </a:cubicBezTo>
                    <a:cubicBezTo>
                      <a:pt x="179" y="502"/>
                      <a:pt x="173" y="504"/>
                      <a:pt x="168" y="509"/>
                    </a:cubicBezTo>
                    <a:cubicBezTo>
                      <a:pt x="164" y="513"/>
                      <a:pt x="162" y="519"/>
                      <a:pt x="162" y="525"/>
                    </a:cubicBezTo>
                    <a:cubicBezTo>
                      <a:pt x="165" y="630"/>
                      <a:pt x="165" y="630"/>
                      <a:pt x="165" y="630"/>
                    </a:cubicBezTo>
                    <a:cubicBezTo>
                      <a:pt x="166" y="637"/>
                      <a:pt x="169" y="644"/>
                      <a:pt x="174" y="648"/>
                    </a:cubicBezTo>
                    <a:cubicBezTo>
                      <a:pt x="180" y="652"/>
                      <a:pt x="187" y="653"/>
                      <a:pt x="193" y="652"/>
                    </a:cubicBezTo>
                    <a:cubicBezTo>
                      <a:pt x="275" y="633"/>
                      <a:pt x="275" y="633"/>
                      <a:pt x="275" y="633"/>
                    </a:cubicBezTo>
                    <a:cubicBezTo>
                      <a:pt x="281" y="632"/>
                      <a:pt x="286" y="628"/>
                      <a:pt x="289" y="623"/>
                    </a:cubicBezTo>
                    <a:cubicBezTo>
                      <a:pt x="336" y="553"/>
                      <a:pt x="336" y="553"/>
                      <a:pt x="336" y="553"/>
                    </a:cubicBezTo>
                    <a:cubicBezTo>
                      <a:pt x="433" y="545"/>
                      <a:pt x="433" y="545"/>
                      <a:pt x="433" y="545"/>
                    </a:cubicBezTo>
                    <a:cubicBezTo>
                      <a:pt x="488" y="595"/>
                      <a:pt x="488" y="595"/>
                      <a:pt x="488" y="595"/>
                    </a:cubicBezTo>
                    <a:cubicBezTo>
                      <a:pt x="493" y="630"/>
                      <a:pt x="493" y="630"/>
                      <a:pt x="493" y="630"/>
                    </a:cubicBezTo>
                    <a:cubicBezTo>
                      <a:pt x="495" y="639"/>
                      <a:pt x="502" y="646"/>
                      <a:pt x="510" y="649"/>
                    </a:cubicBezTo>
                    <a:cubicBezTo>
                      <a:pt x="519" y="651"/>
                      <a:pt x="529" y="647"/>
                      <a:pt x="534" y="640"/>
                    </a:cubicBezTo>
                    <a:cubicBezTo>
                      <a:pt x="554" y="614"/>
                      <a:pt x="554" y="614"/>
                      <a:pt x="554" y="614"/>
                    </a:cubicBezTo>
                    <a:cubicBezTo>
                      <a:pt x="560" y="605"/>
                      <a:pt x="560" y="594"/>
                      <a:pt x="554" y="586"/>
                    </a:cubicBezTo>
                    <a:cubicBezTo>
                      <a:pt x="488" y="505"/>
                      <a:pt x="488" y="505"/>
                      <a:pt x="488" y="505"/>
                    </a:cubicBezTo>
                    <a:cubicBezTo>
                      <a:pt x="509" y="497"/>
                      <a:pt x="509" y="497"/>
                      <a:pt x="509" y="497"/>
                    </a:cubicBezTo>
                    <a:cubicBezTo>
                      <a:pt x="559" y="582"/>
                      <a:pt x="559" y="582"/>
                      <a:pt x="559" y="582"/>
                    </a:cubicBezTo>
                    <a:cubicBezTo>
                      <a:pt x="559" y="583"/>
                      <a:pt x="559" y="583"/>
                      <a:pt x="559" y="584"/>
                    </a:cubicBezTo>
                    <a:cubicBezTo>
                      <a:pt x="589" y="626"/>
                      <a:pt x="589" y="626"/>
                      <a:pt x="589" y="626"/>
                    </a:cubicBezTo>
                    <a:cubicBezTo>
                      <a:pt x="591" y="629"/>
                      <a:pt x="593" y="631"/>
                      <a:pt x="596" y="633"/>
                    </a:cubicBezTo>
                    <a:cubicBezTo>
                      <a:pt x="629" y="653"/>
                      <a:pt x="629" y="653"/>
                      <a:pt x="629" y="653"/>
                    </a:cubicBezTo>
                    <a:cubicBezTo>
                      <a:pt x="636" y="657"/>
                      <a:pt x="645" y="657"/>
                      <a:pt x="652" y="653"/>
                    </a:cubicBezTo>
                    <a:cubicBezTo>
                      <a:pt x="659" y="649"/>
                      <a:pt x="664" y="641"/>
                      <a:pt x="664" y="633"/>
                    </a:cubicBezTo>
                    <a:cubicBezTo>
                      <a:pt x="664" y="593"/>
                      <a:pt x="664" y="593"/>
                      <a:pt x="664" y="593"/>
                    </a:cubicBezTo>
                    <a:cubicBezTo>
                      <a:pt x="667" y="593"/>
                      <a:pt x="667" y="593"/>
                      <a:pt x="667" y="593"/>
                    </a:cubicBezTo>
                    <a:cubicBezTo>
                      <a:pt x="739" y="662"/>
                      <a:pt x="739" y="662"/>
                      <a:pt x="739" y="662"/>
                    </a:cubicBezTo>
                    <a:cubicBezTo>
                      <a:pt x="744" y="668"/>
                      <a:pt x="752" y="670"/>
                      <a:pt x="759" y="668"/>
                    </a:cubicBezTo>
                    <a:cubicBezTo>
                      <a:pt x="806" y="658"/>
                      <a:pt x="806" y="658"/>
                      <a:pt x="806" y="658"/>
                    </a:cubicBezTo>
                    <a:cubicBezTo>
                      <a:pt x="803" y="706"/>
                      <a:pt x="803" y="706"/>
                      <a:pt x="803" y="706"/>
                    </a:cubicBezTo>
                    <a:cubicBezTo>
                      <a:pt x="793" y="708"/>
                      <a:pt x="793" y="708"/>
                      <a:pt x="793" y="708"/>
                    </a:cubicBezTo>
                    <a:cubicBezTo>
                      <a:pt x="675" y="695"/>
                      <a:pt x="675" y="695"/>
                      <a:pt x="675" y="695"/>
                    </a:cubicBezTo>
                    <a:cubicBezTo>
                      <a:pt x="597" y="689"/>
                      <a:pt x="597" y="689"/>
                      <a:pt x="597" y="689"/>
                    </a:cubicBezTo>
                    <a:cubicBezTo>
                      <a:pt x="586" y="688"/>
                      <a:pt x="577" y="694"/>
                      <a:pt x="573" y="703"/>
                    </a:cubicBezTo>
                    <a:cubicBezTo>
                      <a:pt x="562" y="702"/>
                      <a:pt x="562" y="702"/>
                      <a:pt x="562" y="702"/>
                    </a:cubicBezTo>
                    <a:cubicBezTo>
                      <a:pt x="473" y="685"/>
                      <a:pt x="473" y="685"/>
                      <a:pt x="473" y="685"/>
                    </a:cubicBezTo>
                    <a:cubicBezTo>
                      <a:pt x="455" y="643"/>
                      <a:pt x="455" y="643"/>
                      <a:pt x="455" y="643"/>
                    </a:cubicBezTo>
                    <a:cubicBezTo>
                      <a:pt x="452" y="635"/>
                      <a:pt x="444" y="630"/>
                      <a:pt x="435" y="630"/>
                    </a:cubicBezTo>
                    <a:cubicBezTo>
                      <a:pt x="337" y="626"/>
                      <a:pt x="337" y="626"/>
                      <a:pt x="337" y="626"/>
                    </a:cubicBezTo>
                    <a:cubicBezTo>
                      <a:pt x="333" y="626"/>
                      <a:pt x="329" y="627"/>
                      <a:pt x="326" y="628"/>
                    </a:cubicBezTo>
                    <a:cubicBezTo>
                      <a:pt x="268" y="656"/>
                      <a:pt x="268" y="656"/>
                      <a:pt x="268" y="656"/>
                    </a:cubicBezTo>
                    <a:cubicBezTo>
                      <a:pt x="221" y="656"/>
                      <a:pt x="221" y="656"/>
                      <a:pt x="221" y="656"/>
                    </a:cubicBezTo>
                    <a:cubicBezTo>
                      <a:pt x="215" y="656"/>
                      <a:pt x="209" y="658"/>
                      <a:pt x="204" y="663"/>
                    </a:cubicBezTo>
                    <a:cubicBezTo>
                      <a:pt x="8" y="869"/>
                      <a:pt x="8" y="869"/>
                      <a:pt x="8" y="869"/>
                    </a:cubicBezTo>
                    <a:cubicBezTo>
                      <a:pt x="1" y="876"/>
                      <a:pt x="0" y="886"/>
                      <a:pt x="3" y="894"/>
                    </a:cubicBezTo>
                    <a:cubicBezTo>
                      <a:pt x="26" y="947"/>
                      <a:pt x="26" y="947"/>
                      <a:pt x="26" y="947"/>
                    </a:cubicBezTo>
                    <a:cubicBezTo>
                      <a:pt x="3" y="997"/>
                      <a:pt x="3" y="997"/>
                      <a:pt x="3" y="997"/>
                    </a:cubicBezTo>
                    <a:cubicBezTo>
                      <a:pt x="0" y="1005"/>
                      <a:pt x="1" y="1014"/>
                      <a:pt x="6" y="1021"/>
                    </a:cubicBezTo>
                    <a:cubicBezTo>
                      <a:pt x="141" y="1188"/>
                      <a:pt x="141" y="1188"/>
                      <a:pt x="141" y="1188"/>
                    </a:cubicBezTo>
                    <a:cubicBezTo>
                      <a:pt x="145" y="1194"/>
                      <a:pt x="152" y="1197"/>
                      <a:pt x="159" y="1197"/>
                    </a:cubicBezTo>
                    <a:cubicBezTo>
                      <a:pt x="241" y="1197"/>
                      <a:pt x="241" y="1197"/>
                      <a:pt x="241" y="1197"/>
                    </a:cubicBezTo>
                    <a:cubicBezTo>
                      <a:pt x="243" y="1197"/>
                      <a:pt x="246" y="1196"/>
                      <a:pt x="248" y="1195"/>
                    </a:cubicBezTo>
                    <a:cubicBezTo>
                      <a:pt x="340" y="1164"/>
                      <a:pt x="340" y="1164"/>
                      <a:pt x="340" y="1164"/>
                    </a:cubicBezTo>
                    <a:cubicBezTo>
                      <a:pt x="365" y="1190"/>
                      <a:pt x="365" y="1190"/>
                      <a:pt x="365" y="1190"/>
                    </a:cubicBezTo>
                    <a:cubicBezTo>
                      <a:pt x="370" y="1194"/>
                      <a:pt x="376" y="1197"/>
                      <a:pt x="382" y="1197"/>
                    </a:cubicBezTo>
                    <a:cubicBezTo>
                      <a:pt x="412" y="1197"/>
                      <a:pt x="412" y="1197"/>
                      <a:pt x="412" y="1197"/>
                    </a:cubicBezTo>
                    <a:cubicBezTo>
                      <a:pt x="424" y="1214"/>
                      <a:pt x="424" y="1214"/>
                      <a:pt x="424" y="1214"/>
                    </a:cubicBezTo>
                    <a:cubicBezTo>
                      <a:pt x="424" y="1279"/>
                      <a:pt x="424" y="1279"/>
                      <a:pt x="424" y="1279"/>
                    </a:cubicBezTo>
                    <a:cubicBezTo>
                      <a:pt x="424" y="1283"/>
                      <a:pt x="425" y="1287"/>
                      <a:pt x="427" y="1290"/>
                    </a:cubicBezTo>
                    <a:cubicBezTo>
                      <a:pt x="465" y="1356"/>
                      <a:pt x="465" y="1356"/>
                      <a:pt x="465" y="1356"/>
                    </a:cubicBezTo>
                    <a:cubicBezTo>
                      <a:pt x="492" y="1455"/>
                      <a:pt x="492" y="1455"/>
                      <a:pt x="492" y="1455"/>
                    </a:cubicBezTo>
                    <a:cubicBezTo>
                      <a:pt x="485" y="1475"/>
                      <a:pt x="464" y="1535"/>
                      <a:pt x="462" y="1543"/>
                    </a:cubicBezTo>
                    <a:cubicBezTo>
                      <a:pt x="459" y="1552"/>
                      <a:pt x="456" y="1561"/>
                      <a:pt x="524" y="1733"/>
                    </a:cubicBezTo>
                    <a:cubicBezTo>
                      <a:pt x="524" y="1733"/>
                      <a:pt x="525" y="1734"/>
                      <a:pt x="525" y="1734"/>
                    </a:cubicBezTo>
                    <a:cubicBezTo>
                      <a:pt x="574" y="1839"/>
                      <a:pt x="574" y="1839"/>
                      <a:pt x="574" y="1839"/>
                    </a:cubicBezTo>
                    <a:cubicBezTo>
                      <a:pt x="578" y="1847"/>
                      <a:pt x="586" y="1852"/>
                      <a:pt x="595" y="1852"/>
                    </a:cubicBezTo>
                    <a:cubicBezTo>
                      <a:pt x="683" y="1852"/>
                      <a:pt x="683" y="1852"/>
                      <a:pt x="683" y="1852"/>
                    </a:cubicBezTo>
                    <a:cubicBezTo>
                      <a:pt x="690" y="1852"/>
                      <a:pt x="696" y="1850"/>
                      <a:pt x="700" y="1845"/>
                    </a:cubicBezTo>
                    <a:cubicBezTo>
                      <a:pt x="877" y="1655"/>
                      <a:pt x="877" y="1655"/>
                      <a:pt x="877" y="1655"/>
                    </a:cubicBezTo>
                    <a:cubicBezTo>
                      <a:pt x="884" y="1648"/>
                      <a:pt x="885" y="1637"/>
                      <a:pt x="880" y="1628"/>
                    </a:cubicBezTo>
                    <a:cubicBezTo>
                      <a:pt x="869" y="1608"/>
                      <a:pt x="869" y="1608"/>
                      <a:pt x="869" y="1608"/>
                    </a:cubicBezTo>
                    <a:cubicBezTo>
                      <a:pt x="951" y="1531"/>
                      <a:pt x="951" y="1531"/>
                      <a:pt x="951" y="1531"/>
                    </a:cubicBezTo>
                    <a:cubicBezTo>
                      <a:pt x="957" y="1526"/>
                      <a:pt x="960" y="1518"/>
                      <a:pt x="958" y="1510"/>
                    </a:cubicBezTo>
                    <a:cubicBezTo>
                      <a:pt x="939" y="1410"/>
                      <a:pt x="939" y="1410"/>
                      <a:pt x="939" y="1410"/>
                    </a:cubicBezTo>
                    <a:cubicBezTo>
                      <a:pt x="933" y="1362"/>
                      <a:pt x="933" y="1362"/>
                      <a:pt x="933" y="1362"/>
                    </a:cubicBezTo>
                    <a:cubicBezTo>
                      <a:pt x="990" y="1256"/>
                      <a:pt x="990" y="1256"/>
                      <a:pt x="990" y="1256"/>
                    </a:cubicBezTo>
                    <a:cubicBezTo>
                      <a:pt x="1061" y="1217"/>
                      <a:pt x="1061" y="1217"/>
                      <a:pt x="1061" y="1217"/>
                    </a:cubicBezTo>
                    <a:cubicBezTo>
                      <a:pt x="1066" y="1214"/>
                      <a:pt x="1070" y="1210"/>
                      <a:pt x="1072" y="1204"/>
                    </a:cubicBezTo>
                    <a:cubicBezTo>
                      <a:pt x="1118" y="1073"/>
                      <a:pt x="1118" y="1073"/>
                      <a:pt x="1118" y="1073"/>
                    </a:cubicBezTo>
                    <a:cubicBezTo>
                      <a:pt x="1119" y="1071"/>
                      <a:pt x="1119" y="1068"/>
                      <a:pt x="1119" y="1066"/>
                    </a:cubicBezTo>
                    <a:cubicBezTo>
                      <a:pt x="1119" y="1046"/>
                      <a:pt x="1119" y="1046"/>
                      <a:pt x="1119" y="1046"/>
                    </a:cubicBezTo>
                    <a:cubicBezTo>
                      <a:pt x="1119" y="1039"/>
                      <a:pt x="1116" y="1032"/>
                      <a:pt x="1110" y="1027"/>
                    </a:cubicBezTo>
                    <a:cubicBezTo>
                      <a:pt x="1104" y="1023"/>
                      <a:pt x="1096" y="1022"/>
                      <a:pt x="1090" y="1024"/>
                    </a:cubicBezTo>
                    <a:cubicBezTo>
                      <a:pt x="967" y="1062"/>
                      <a:pt x="967" y="1062"/>
                      <a:pt x="967" y="1062"/>
                    </a:cubicBezTo>
                    <a:cubicBezTo>
                      <a:pt x="819" y="825"/>
                      <a:pt x="819" y="825"/>
                      <a:pt x="819" y="825"/>
                    </a:cubicBezTo>
                    <a:cubicBezTo>
                      <a:pt x="848" y="809"/>
                      <a:pt x="848" y="809"/>
                      <a:pt x="848" y="809"/>
                    </a:cubicBezTo>
                    <a:cubicBezTo>
                      <a:pt x="958" y="1018"/>
                      <a:pt x="958" y="1018"/>
                      <a:pt x="958" y="1018"/>
                    </a:cubicBezTo>
                    <a:cubicBezTo>
                      <a:pt x="963" y="1028"/>
                      <a:pt x="974" y="1032"/>
                      <a:pt x="984" y="1030"/>
                    </a:cubicBezTo>
                    <a:cubicBezTo>
                      <a:pt x="1128" y="993"/>
                      <a:pt x="1128" y="993"/>
                      <a:pt x="1128" y="993"/>
                    </a:cubicBezTo>
                    <a:cubicBezTo>
                      <a:pt x="1133" y="992"/>
                      <a:pt x="1137" y="989"/>
                      <a:pt x="1140" y="986"/>
                    </a:cubicBezTo>
                    <a:cubicBezTo>
                      <a:pt x="1218" y="897"/>
                      <a:pt x="1218" y="897"/>
                      <a:pt x="1218" y="897"/>
                    </a:cubicBezTo>
                    <a:cubicBezTo>
                      <a:pt x="1223" y="892"/>
                      <a:pt x="1225" y="884"/>
                      <a:pt x="1224" y="877"/>
                    </a:cubicBezTo>
                    <a:cubicBezTo>
                      <a:pt x="1222" y="870"/>
                      <a:pt x="1217" y="864"/>
                      <a:pt x="1211" y="861"/>
                    </a:cubicBezTo>
                    <a:cubicBezTo>
                      <a:pt x="1145" y="832"/>
                      <a:pt x="1145" y="832"/>
                      <a:pt x="1145" y="832"/>
                    </a:cubicBezTo>
                    <a:cubicBezTo>
                      <a:pt x="1142" y="830"/>
                      <a:pt x="1138" y="829"/>
                      <a:pt x="1135" y="830"/>
                    </a:cubicBezTo>
                    <a:cubicBezTo>
                      <a:pt x="1081" y="831"/>
                      <a:pt x="1081" y="831"/>
                      <a:pt x="1081" y="831"/>
                    </a:cubicBezTo>
                    <a:cubicBezTo>
                      <a:pt x="1036" y="780"/>
                      <a:pt x="1036" y="780"/>
                      <a:pt x="1036" y="780"/>
                    </a:cubicBezTo>
                    <a:cubicBezTo>
                      <a:pt x="1049" y="772"/>
                      <a:pt x="1049" y="772"/>
                      <a:pt x="1049" y="772"/>
                    </a:cubicBezTo>
                    <a:cubicBezTo>
                      <a:pt x="1194" y="802"/>
                      <a:pt x="1194" y="802"/>
                      <a:pt x="1194" y="802"/>
                    </a:cubicBezTo>
                    <a:cubicBezTo>
                      <a:pt x="1304" y="858"/>
                      <a:pt x="1304" y="858"/>
                      <a:pt x="1304" y="858"/>
                    </a:cubicBezTo>
                    <a:cubicBezTo>
                      <a:pt x="1344" y="909"/>
                      <a:pt x="1344" y="909"/>
                      <a:pt x="1344" y="909"/>
                    </a:cubicBezTo>
                    <a:cubicBezTo>
                      <a:pt x="1344" y="910"/>
                      <a:pt x="1345" y="911"/>
                      <a:pt x="1346" y="912"/>
                    </a:cubicBezTo>
                    <a:cubicBezTo>
                      <a:pt x="1392" y="955"/>
                      <a:pt x="1392" y="955"/>
                      <a:pt x="1392" y="955"/>
                    </a:cubicBezTo>
                    <a:cubicBezTo>
                      <a:pt x="1419" y="1007"/>
                      <a:pt x="1419" y="1007"/>
                      <a:pt x="1419" y="1007"/>
                    </a:cubicBezTo>
                    <a:cubicBezTo>
                      <a:pt x="1448" y="1102"/>
                      <a:pt x="1448" y="1102"/>
                      <a:pt x="1448" y="1102"/>
                    </a:cubicBezTo>
                    <a:cubicBezTo>
                      <a:pt x="1450" y="1107"/>
                      <a:pt x="1453" y="1112"/>
                      <a:pt x="1458" y="1115"/>
                    </a:cubicBezTo>
                    <a:cubicBezTo>
                      <a:pt x="1498" y="1138"/>
                      <a:pt x="1498" y="1138"/>
                      <a:pt x="1498" y="1138"/>
                    </a:cubicBezTo>
                    <a:cubicBezTo>
                      <a:pt x="1504" y="1141"/>
                      <a:pt x="1511" y="1142"/>
                      <a:pt x="1517" y="1140"/>
                    </a:cubicBezTo>
                    <a:cubicBezTo>
                      <a:pt x="1524" y="1137"/>
                      <a:pt x="1529" y="1132"/>
                      <a:pt x="1531" y="1125"/>
                    </a:cubicBezTo>
                    <a:cubicBezTo>
                      <a:pt x="1564" y="1030"/>
                      <a:pt x="1564" y="1030"/>
                      <a:pt x="1564" y="1030"/>
                    </a:cubicBezTo>
                    <a:cubicBezTo>
                      <a:pt x="1566" y="1024"/>
                      <a:pt x="1565" y="1017"/>
                      <a:pt x="1562" y="1012"/>
                    </a:cubicBezTo>
                    <a:cubicBezTo>
                      <a:pt x="1557" y="1002"/>
                      <a:pt x="1557" y="1002"/>
                      <a:pt x="1557" y="1002"/>
                    </a:cubicBezTo>
                    <a:cubicBezTo>
                      <a:pt x="1577" y="990"/>
                      <a:pt x="1577" y="990"/>
                      <a:pt x="1577" y="990"/>
                    </a:cubicBezTo>
                    <a:cubicBezTo>
                      <a:pt x="1579" y="989"/>
                      <a:pt x="1581" y="987"/>
                      <a:pt x="1583" y="985"/>
                    </a:cubicBezTo>
                    <a:cubicBezTo>
                      <a:pt x="1645" y="905"/>
                      <a:pt x="1645" y="905"/>
                      <a:pt x="1645" y="905"/>
                    </a:cubicBezTo>
                    <a:cubicBezTo>
                      <a:pt x="1695" y="905"/>
                      <a:pt x="1695" y="905"/>
                      <a:pt x="1695" y="905"/>
                    </a:cubicBezTo>
                    <a:cubicBezTo>
                      <a:pt x="1715" y="945"/>
                      <a:pt x="1715" y="945"/>
                      <a:pt x="1715" y="945"/>
                    </a:cubicBezTo>
                    <a:cubicBezTo>
                      <a:pt x="1715" y="945"/>
                      <a:pt x="1715" y="946"/>
                      <a:pt x="1716" y="946"/>
                    </a:cubicBezTo>
                    <a:cubicBezTo>
                      <a:pt x="1739" y="985"/>
                      <a:pt x="1739" y="985"/>
                      <a:pt x="1739" y="985"/>
                    </a:cubicBezTo>
                    <a:cubicBezTo>
                      <a:pt x="1744" y="994"/>
                      <a:pt x="1754" y="998"/>
                      <a:pt x="1764" y="996"/>
                    </a:cubicBezTo>
                    <a:cubicBezTo>
                      <a:pt x="1769" y="995"/>
                      <a:pt x="1769" y="995"/>
                      <a:pt x="1769" y="995"/>
                    </a:cubicBezTo>
                    <a:cubicBezTo>
                      <a:pt x="1799" y="1084"/>
                      <a:pt x="1799" y="1084"/>
                      <a:pt x="1799" y="1084"/>
                    </a:cubicBezTo>
                    <a:lnTo>
                      <a:pt x="1812"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4" name="Freeform 37"/>
              <p:cNvSpPr>
                <a:spLocks/>
              </p:cNvSpPr>
              <p:nvPr/>
            </p:nvSpPr>
            <p:spPr bwMode="auto">
              <a:xfrm>
                <a:off x="15411450" y="-6319838"/>
                <a:ext cx="439738" cy="352425"/>
              </a:xfrm>
              <a:custGeom>
                <a:avLst/>
                <a:gdLst>
                  <a:gd name="T0" fmla="*/ 30 w 117"/>
                  <a:gd name="T1" fmla="*/ 92 h 94"/>
                  <a:gd name="T2" fmla="*/ 39 w 117"/>
                  <a:gd name="T3" fmla="*/ 94 h 94"/>
                  <a:gd name="T4" fmla="*/ 48 w 117"/>
                  <a:gd name="T5" fmla="*/ 92 h 94"/>
                  <a:gd name="T6" fmla="*/ 103 w 117"/>
                  <a:gd name="T7" fmla="*/ 69 h 94"/>
                  <a:gd name="T8" fmla="*/ 117 w 117"/>
                  <a:gd name="T9" fmla="*/ 47 h 94"/>
                  <a:gd name="T10" fmla="*/ 101 w 117"/>
                  <a:gd name="T11" fmla="*/ 26 h 94"/>
                  <a:gd name="T12" fmla="*/ 31 w 117"/>
                  <a:gd name="T13" fmla="*/ 3 h 94"/>
                  <a:gd name="T14" fmla="*/ 8 w 117"/>
                  <a:gd name="T15" fmla="*/ 8 h 94"/>
                  <a:gd name="T16" fmla="*/ 2 w 117"/>
                  <a:gd name="T17" fmla="*/ 31 h 94"/>
                  <a:gd name="T18" fmla="*/ 18 w 117"/>
                  <a:gd name="T19" fmla="*/ 78 h 94"/>
                  <a:gd name="T20" fmla="*/ 30 w 117"/>
                  <a:gd name="T21" fmla="*/ 9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4">
                    <a:moveTo>
                      <a:pt x="30" y="92"/>
                    </a:moveTo>
                    <a:cubicBezTo>
                      <a:pt x="33" y="94"/>
                      <a:pt x="36" y="94"/>
                      <a:pt x="39" y="94"/>
                    </a:cubicBezTo>
                    <a:cubicBezTo>
                      <a:pt x="42" y="94"/>
                      <a:pt x="46" y="94"/>
                      <a:pt x="48" y="92"/>
                    </a:cubicBezTo>
                    <a:cubicBezTo>
                      <a:pt x="103" y="69"/>
                      <a:pt x="103" y="69"/>
                      <a:pt x="103" y="69"/>
                    </a:cubicBezTo>
                    <a:cubicBezTo>
                      <a:pt x="112" y="65"/>
                      <a:pt x="117" y="56"/>
                      <a:pt x="117" y="47"/>
                    </a:cubicBezTo>
                    <a:cubicBezTo>
                      <a:pt x="117" y="37"/>
                      <a:pt x="110" y="29"/>
                      <a:pt x="101" y="26"/>
                    </a:cubicBezTo>
                    <a:cubicBezTo>
                      <a:pt x="31" y="3"/>
                      <a:pt x="31" y="3"/>
                      <a:pt x="31" y="3"/>
                    </a:cubicBezTo>
                    <a:cubicBezTo>
                      <a:pt x="23" y="0"/>
                      <a:pt x="14" y="2"/>
                      <a:pt x="8" y="8"/>
                    </a:cubicBezTo>
                    <a:cubicBezTo>
                      <a:pt x="2" y="14"/>
                      <a:pt x="0" y="23"/>
                      <a:pt x="2" y="31"/>
                    </a:cubicBezTo>
                    <a:cubicBezTo>
                      <a:pt x="18" y="78"/>
                      <a:pt x="18" y="78"/>
                      <a:pt x="18" y="78"/>
                    </a:cubicBezTo>
                    <a:cubicBezTo>
                      <a:pt x="20" y="84"/>
                      <a:pt x="24" y="90"/>
                      <a:pt x="3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5" name="Freeform 38"/>
              <p:cNvSpPr>
                <a:spLocks/>
              </p:cNvSpPr>
              <p:nvPr/>
            </p:nvSpPr>
            <p:spPr bwMode="auto">
              <a:xfrm>
                <a:off x="15265400" y="-5956300"/>
                <a:ext cx="604838" cy="649288"/>
              </a:xfrm>
              <a:custGeom>
                <a:avLst/>
                <a:gdLst>
                  <a:gd name="T0" fmla="*/ 161 w 161"/>
                  <a:gd name="T1" fmla="*/ 73 h 173"/>
                  <a:gd name="T2" fmla="*/ 158 w 161"/>
                  <a:gd name="T3" fmla="*/ 62 h 173"/>
                  <a:gd name="T4" fmla="*/ 133 w 161"/>
                  <a:gd name="T5" fmla="*/ 13 h 173"/>
                  <a:gd name="T6" fmla="*/ 113 w 161"/>
                  <a:gd name="T7" fmla="*/ 1 h 173"/>
                  <a:gd name="T8" fmla="*/ 93 w 161"/>
                  <a:gd name="T9" fmla="*/ 12 h 173"/>
                  <a:gd name="T10" fmla="*/ 49 w 161"/>
                  <a:gd name="T11" fmla="*/ 85 h 173"/>
                  <a:gd name="T12" fmla="*/ 7 w 161"/>
                  <a:gd name="T13" fmla="*/ 136 h 173"/>
                  <a:gd name="T14" fmla="*/ 6 w 161"/>
                  <a:gd name="T15" fmla="*/ 163 h 173"/>
                  <a:gd name="T16" fmla="*/ 25 w 161"/>
                  <a:gd name="T17" fmla="*/ 173 h 173"/>
                  <a:gd name="T18" fmla="*/ 32 w 161"/>
                  <a:gd name="T19" fmla="*/ 172 h 173"/>
                  <a:gd name="T20" fmla="*/ 122 w 161"/>
                  <a:gd name="T21" fmla="*/ 142 h 173"/>
                  <a:gd name="T22" fmla="*/ 161 w 161"/>
                  <a:gd name="T23"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73">
                    <a:moveTo>
                      <a:pt x="161" y="73"/>
                    </a:moveTo>
                    <a:cubicBezTo>
                      <a:pt x="161" y="69"/>
                      <a:pt x="160" y="66"/>
                      <a:pt x="158" y="62"/>
                    </a:cubicBezTo>
                    <a:cubicBezTo>
                      <a:pt x="133" y="13"/>
                      <a:pt x="133" y="13"/>
                      <a:pt x="133" y="13"/>
                    </a:cubicBezTo>
                    <a:cubicBezTo>
                      <a:pt x="129" y="6"/>
                      <a:pt x="122" y="1"/>
                      <a:pt x="113" y="1"/>
                    </a:cubicBezTo>
                    <a:cubicBezTo>
                      <a:pt x="105" y="0"/>
                      <a:pt x="97" y="5"/>
                      <a:pt x="93" y="12"/>
                    </a:cubicBezTo>
                    <a:cubicBezTo>
                      <a:pt x="49" y="85"/>
                      <a:pt x="49" y="85"/>
                      <a:pt x="49" y="85"/>
                    </a:cubicBezTo>
                    <a:cubicBezTo>
                      <a:pt x="7" y="136"/>
                      <a:pt x="7" y="136"/>
                      <a:pt x="7" y="136"/>
                    </a:cubicBezTo>
                    <a:cubicBezTo>
                      <a:pt x="1" y="144"/>
                      <a:pt x="0" y="155"/>
                      <a:pt x="6" y="163"/>
                    </a:cubicBezTo>
                    <a:cubicBezTo>
                      <a:pt x="10" y="170"/>
                      <a:pt x="18" y="173"/>
                      <a:pt x="25" y="173"/>
                    </a:cubicBezTo>
                    <a:cubicBezTo>
                      <a:pt x="27" y="173"/>
                      <a:pt x="29" y="173"/>
                      <a:pt x="32" y="172"/>
                    </a:cubicBezTo>
                    <a:cubicBezTo>
                      <a:pt x="34" y="172"/>
                      <a:pt x="96" y="153"/>
                      <a:pt x="122" y="142"/>
                    </a:cubicBezTo>
                    <a:cubicBezTo>
                      <a:pt x="159" y="125"/>
                      <a:pt x="161" y="78"/>
                      <a:pt x="161"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6" name="Freeform 39"/>
              <p:cNvSpPr>
                <a:spLocks/>
              </p:cNvSpPr>
              <p:nvPr/>
            </p:nvSpPr>
            <p:spPr bwMode="auto">
              <a:xfrm>
                <a:off x="14252575" y="-3978275"/>
                <a:ext cx="727075" cy="792163"/>
              </a:xfrm>
              <a:custGeom>
                <a:avLst/>
                <a:gdLst>
                  <a:gd name="T0" fmla="*/ 128 w 194"/>
                  <a:gd name="T1" fmla="*/ 211 h 211"/>
                  <a:gd name="T2" fmla="*/ 150 w 194"/>
                  <a:gd name="T3" fmla="*/ 195 h 211"/>
                  <a:gd name="T4" fmla="*/ 192 w 194"/>
                  <a:gd name="T5" fmla="*/ 70 h 211"/>
                  <a:gd name="T6" fmla="*/ 188 w 194"/>
                  <a:gd name="T7" fmla="*/ 49 h 211"/>
                  <a:gd name="T8" fmla="*/ 136 w 194"/>
                  <a:gd name="T9" fmla="*/ 0 h 211"/>
                  <a:gd name="T10" fmla="*/ 82 w 194"/>
                  <a:gd name="T11" fmla="*/ 45 h 211"/>
                  <a:gd name="T12" fmla="*/ 51 w 194"/>
                  <a:gd name="T13" fmla="*/ 82 h 211"/>
                  <a:gd name="T14" fmla="*/ 16 w 194"/>
                  <a:gd name="T15" fmla="*/ 95 h 211"/>
                  <a:gd name="T16" fmla="*/ 3 w 194"/>
                  <a:gd name="T17" fmla="*/ 107 h 211"/>
                  <a:gd name="T18" fmla="*/ 2 w 194"/>
                  <a:gd name="T19" fmla="*/ 125 h 211"/>
                  <a:gd name="T20" fmla="*/ 19 w 194"/>
                  <a:gd name="T21" fmla="*/ 173 h 211"/>
                  <a:gd name="T22" fmla="*/ 35 w 194"/>
                  <a:gd name="T23" fmla="*/ 187 h 211"/>
                  <a:gd name="T24" fmla="*/ 122 w 194"/>
                  <a:gd name="T25" fmla="*/ 210 h 211"/>
                  <a:gd name="T26" fmla="*/ 128 w 194"/>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211">
                    <a:moveTo>
                      <a:pt x="128" y="211"/>
                    </a:moveTo>
                    <a:cubicBezTo>
                      <a:pt x="138" y="211"/>
                      <a:pt x="147" y="205"/>
                      <a:pt x="150" y="195"/>
                    </a:cubicBezTo>
                    <a:cubicBezTo>
                      <a:pt x="192" y="70"/>
                      <a:pt x="192" y="70"/>
                      <a:pt x="192" y="70"/>
                    </a:cubicBezTo>
                    <a:cubicBezTo>
                      <a:pt x="194" y="63"/>
                      <a:pt x="193" y="55"/>
                      <a:pt x="188" y="49"/>
                    </a:cubicBezTo>
                    <a:cubicBezTo>
                      <a:pt x="155" y="3"/>
                      <a:pt x="147" y="0"/>
                      <a:pt x="136" y="0"/>
                    </a:cubicBezTo>
                    <a:cubicBezTo>
                      <a:pt x="124" y="0"/>
                      <a:pt x="119" y="4"/>
                      <a:pt x="82" y="45"/>
                    </a:cubicBezTo>
                    <a:cubicBezTo>
                      <a:pt x="74" y="55"/>
                      <a:pt x="58" y="73"/>
                      <a:pt x="51" y="82"/>
                    </a:cubicBezTo>
                    <a:cubicBezTo>
                      <a:pt x="44" y="85"/>
                      <a:pt x="29" y="91"/>
                      <a:pt x="16" y="95"/>
                    </a:cubicBezTo>
                    <a:cubicBezTo>
                      <a:pt x="10" y="98"/>
                      <a:pt x="5" y="102"/>
                      <a:pt x="3" y="107"/>
                    </a:cubicBezTo>
                    <a:cubicBezTo>
                      <a:pt x="0" y="113"/>
                      <a:pt x="0" y="119"/>
                      <a:pt x="2" y="125"/>
                    </a:cubicBezTo>
                    <a:cubicBezTo>
                      <a:pt x="19" y="173"/>
                      <a:pt x="19" y="173"/>
                      <a:pt x="19" y="173"/>
                    </a:cubicBezTo>
                    <a:cubicBezTo>
                      <a:pt x="22" y="180"/>
                      <a:pt x="28" y="185"/>
                      <a:pt x="35" y="187"/>
                    </a:cubicBezTo>
                    <a:cubicBezTo>
                      <a:pt x="122" y="210"/>
                      <a:pt x="122" y="210"/>
                      <a:pt x="122" y="210"/>
                    </a:cubicBezTo>
                    <a:cubicBezTo>
                      <a:pt x="124" y="211"/>
                      <a:pt x="126" y="211"/>
                      <a:pt x="128"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7" name="Freeform 40"/>
              <p:cNvSpPr>
                <a:spLocks/>
              </p:cNvSpPr>
              <p:nvPr/>
            </p:nvSpPr>
            <p:spPr bwMode="auto">
              <a:xfrm>
                <a:off x="14101763" y="-3140075"/>
                <a:ext cx="544513" cy="266700"/>
              </a:xfrm>
              <a:custGeom>
                <a:avLst/>
                <a:gdLst>
                  <a:gd name="T0" fmla="*/ 30 w 145"/>
                  <a:gd name="T1" fmla="*/ 3 h 71"/>
                  <a:gd name="T2" fmla="*/ 3 w 145"/>
                  <a:gd name="T3" fmla="*/ 20 h 71"/>
                  <a:gd name="T4" fmla="*/ 20 w 145"/>
                  <a:gd name="T5" fmla="*/ 48 h 71"/>
                  <a:gd name="T6" fmla="*/ 115 w 145"/>
                  <a:gd name="T7" fmla="*/ 71 h 71"/>
                  <a:gd name="T8" fmla="*/ 120 w 145"/>
                  <a:gd name="T9" fmla="*/ 71 h 71"/>
                  <a:gd name="T10" fmla="*/ 142 w 145"/>
                  <a:gd name="T11" fmla="*/ 54 h 71"/>
                  <a:gd name="T12" fmla="*/ 126 w 145"/>
                  <a:gd name="T13" fmla="*/ 26 h 71"/>
                  <a:gd name="T14" fmla="*/ 30 w 145"/>
                  <a:gd name="T15" fmla="*/ 3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71">
                    <a:moveTo>
                      <a:pt x="30" y="3"/>
                    </a:moveTo>
                    <a:cubicBezTo>
                      <a:pt x="18" y="0"/>
                      <a:pt x="6" y="8"/>
                      <a:pt x="3" y="20"/>
                    </a:cubicBezTo>
                    <a:cubicBezTo>
                      <a:pt x="0" y="32"/>
                      <a:pt x="7" y="45"/>
                      <a:pt x="20" y="48"/>
                    </a:cubicBezTo>
                    <a:cubicBezTo>
                      <a:pt x="115" y="71"/>
                      <a:pt x="115" y="71"/>
                      <a:pt x="115" y="71"/>
                    </a:cubicBezTo>
                    <a:cubicBezTo>
                      <a:pt x="117" y="71"/>
                      <a:pt x="118" y="71"/>
                      <a:pt x="120" y="71"/>
                    </a:cubicBezTo>
                    <a:cubicBezTo>
                      <a:pt x="131" y="71"/>
                      <a:pt x="140" y="64"/>
                      <a:pt x="142" y="54"/>
                    </a:cubicBezTo>
                    <a:cubicBezTo>
                      <a:pt x="145" y="41"/>
                      <a:pt x="138" y="29"/>
                      <a:pt x="126" y="26"/>
                    </a:cubicBezTo>
                    <a:lnTo>
                      <a:pt x="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8" name="Freeform 41"/>
              <p:cNvSpPr>
                <a:spLocks/>
              </p:cNvSpPr>
              <p:nvPr/>
            </p:nvSpPr>
            <p:spPr bwMode="auto">
              <a:xfrm>
                <a:off x="14643100" y="-3019425"/>
                <a:ext cx="303213" cy="195263"/>
              </a:xfrm>
              <a:custGeom>
                <a:avLst/>
                <a:gdLst>
                  <a:gd name="T0" fmla="*/ 21 w 81"/>
                  <a:gd name="T1" fmla="*/ 48 h 52"/>
                  <a:gd name="T2" fmla="*/ 54 w 81"/>
                  <a:gd name="T3" fmla="*/ 52 h 52"/>
                  <a:gd name="T4" fmla="*/ 57 w 81"/>
                  <a:gd name="T5" fmla="*/ 52 h 52"/>
                  <a:gd name="T6" fmla="*/ 80 w 81"/>
                  <a:gd name="T7" fmla="*/ 32 h 52"/>
                  <a:gd name="T8" fmla="*/ 60 w 81"/>
                  <a:gd name="T9" fmla="*/ 7 h 52"/>
                  <a:gd name="T10" fmla="*/ 27 w 81"/>
                  <a:gd name="T11" fmla="*/ 2 h 52"/>
                  <a:gd name="T12" fmla="*/ 1 w 81"/>
                  <a:gd name="T13" fmla="*/ 22 h 52"/>
                  <a:gd name="T14" fmla="*/ 21 w 81"/>
                  <a:gd name="T15" fmla="*/ 48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52">
                    <a:moveTo>
                      <a:pt x="21" y="48"/>
                    </a:moveTo>
                    <a:cubicBezTo>
                      <a:pt x="54" y="52"/>
                      <a:pt x="54" y="52"/>
                      <a:pt x="54" y="52"/>
                    </a:cubicBezTo>
                    <a:cubicBezTo>
                      <a:pt x="55" y="52"/>
                      <a:pt x="56" y="52"/>
                      <a:pt x="57" y="52"/>
                    </a:cubicBezTo>
                    <a:cubicBezTo>
                      <a:pt x="68" y="52"/>
                      <a:pt x="78" y="44"/>
                      <a:pt x="80" y="32"/>
                    </a:cubicBezTo>
                    <a:cubicBezTo>
                      <a:pt x="81" y="20"/>
                      <a:pt x="73" y="8"/>
                      <a:pt x="60" y="7"/>
                    </a:cubicBezTo>
                    <a:cubicBezTo>
                      <a:pt x="27" y="2"/>
                      <a:pt x="27" y="2"/>
                      <a:pt x="27" y="2"/>
                    </a:cubicBezTo>
                    <a:cubicBezTo>
                      <a:pt x="15" y="0"/>
                      <a:pt x="3" y="9"/>
                      <a:pt x="1" y="22"/>
                    </a:cubicBezTo>
                    <a:cubicBezTo>
                      <a:pt x="0" y="34"/>
                      <a:pt x="9" y="46"/>
                      <a:pt x="2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9" name="Freeform 42"/>
              <p:cNvSpPr>
                <a:spLocks/>
              </p:cNvSpPr>
              <p:nvPr/>
            </p:nvSpPr>
            <p:spPr bwMode="auto">
              <a:xfrm>
                <a:off x="15722600" y="-4083050"/>
                <a:ext cx="169863" cy="222250"/>
              </a:xfrm>
              <a:custGeom>
                <a:avLst/>
                <a:gdLst>
                  <a:gd name="T0" fmla="*/ 0 w 45"/>
                  <a:gd name="T1" fmla="*/ 23 h 59"/>
                  <a:gd name="T2" fmla="*/ 0 w 45"/>
                  <a:gd name="T3" fmla="*/ 36 h 59"/>
                  <a:gd name="T4" fmla="*/ 23 w 45"/>
                  <a:gd name="T5" fmla="*/ 59 h 59"/>
                  <a:gd name="T6" fmla="*/ 45 w 45"/>
                  <a:gd name="T7" fmla="*/ 36 h 59"/>
                  <a:gd name="T8" fmla="*/ 45 w 45"/>
                  <a:gd name="T9" fmla="*/ 23 h 59"/>
                  <a:gd name="T10" fmla="*/ 23 w 45"/>
                  <a:gd name="T11" fmla="*/ 0 h 59"/>
                  <a:gd name="T12" fmla="*/ 0 w 45"/>
                  <a:gd name="T13" fmla="*/ 23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23"/>
                    </a:moveTo>
                    <a:cubicBezTo>
                      <a:pt x="0" y="36"/>
                      <a:pt x="0" y="36"/>
                      <a:pt x="0" y="36"/>
                    </a:cubicBezTo>
                    <a:cubicBezTo>
                      <a:pt x="0" y="49"/>
                      <a:pt x="10" y="59"/>
                      <a:pt x="23" y="59"/>
                    </a:cubicBezTo>
                    <a:cubicBezTo>
                      <a:pt x="35" y="59"/>
                      <a:pt x="45" y="49"/>
                      <a:pt x="45" y="36"/>
                    </a:cubicBezTo>
                    <a:cubicBezTo>
                      <a:pt x="45" y="23"/>
                      <a:pt x="45" y="23"/>
                      <a:pt x="45" y="23"/>
                    </a:cubicBezTo>
                    <a:cubicBezTo>
                      <a:pt x="45" y="10"/>
                      <a:pt x="35" y="0"/>
                      <a:pt x="23" y="0"/>
                    </a:cubicBezTo>
                    <a:cubicBezTo>
                      <a:pt x="10" y="0"/>
                      <a:pt x="0" y="1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0" name="Freeform 43"/>
              <p:cNvSpPr>
                <a:spLocks/>
              </p:cNvSpPr>
              <p:nvPr/>
            </p:nvSpPr>
            <p:spPr bwMode="auto">
              <a:xfrm>
                <a:off x="15020925" y="-4157663"/>
                <a:ext cx="371475" cy="428625"/>
              </a:xfrm>
              <a:custGeom>
                <a:avLst/>
                <a:gdLst>
                  <a:gd name="T0" fmla="*/ 96 w 99"/>
                  <a:gd name="T1" fmla="*/ 31 h 114"/>
                  <a:gd name="T2" fmla="*/ 88 w 99"/>
                  <a:gd name="T3" fmla="*/ 6 h 114"/>
                  <a:gd name="T4" fmla="*/ 61 w 99"/>
                  <a:gd name="T5" fmla="*/ 5 h 114"/>
                  <a:gd name="T6" fmla="*/ 11 w 99"/>
                  <a:gd name="T7" fmla="*/ 38 h 114"/>
                  <a:gd name="T8" fmla="*/ 1 w 99"/>
                  <a:gd name="T9" fmla="*/ 55 h 114"/>
                  <a:gd name="T10" fmla="*/ 7 w 99"/>
                  <a:gd name="T11" fmla="*/ 73 h 114"/>
                  <a:gd name="T12" fmla="*/ 37 w 99"/>
                  <a:gd name="T13" fmla="*/ 106 h 114"/>
                  <a:gd name="T14" fmla="*/ 54 w 99"/>
                  <a:gd name="T15" fmla="*/ 114 h 114"/>
                  <a:gd name="T16" fmla="*/ 60 w 99"/>
                  <a:gd name="T17" fmla="*/ 113 h 114"/>
                  <a:gd name="T18" fmla="*/ 76 w 99"/>
                  <a:gd name="T19" fmla="*/ 97 h 114"/>
                  <a:gd name="T20" fmla="*/ 96 w 99"/>
                  <a:gd name="T21" fmla="*/ 3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96" y="31"/>
                    </a:moveTo>
                    <a:cubicBezTo>
                      <a:pt x="99" y="21"/>
                      <a:pt x="95" y="11"/>
                      <a:pt x="88" y="6"/>
                    </a:cubicBezTo>
                    <a:cubicBezTo>
                      <a:pt x="80" y="0"/>
                      <a:pt x="69" y="0"/>
                      <a:pt x="61" y="5"/>
                    </a:cubicBezTo>
                    <a:cubicBezTo>
                      <a:pt x="11" y="38"/>
                      <a:pt x="11" y="38"/>
                      <a:pt x="11" y="38"/>
                    </a:cubicBezTo>
                    <a:cubicBezTo>
                      <a:pt x="5" y="42"/>
                      <a:pt x="2" y="48"/>
                      <a:pt x="1" y="55"/>
                    </a:cubicBezTo>
                    <a:cubicBezTo>
                      <a:pt x="0" y="61"/>
                      <a:pt x="2" y="68"/>
                      <a:pt x="7" y="73"/>
                    </a:cubicBezTo>
                    <a:cubicBezTo>
                      <a:pt x="37" y="106"/>
                      <a:pt x="37" y="106"/>
                      <a:pt x="37" y="106"/>
                    </a:cubicBezTo>
                    <a:cubicBezTo>
                      <a:pt x="42" y="111"/>
                      <a:pt x="48" y="114"/>
                      <a:pt x="54" y="114"/>
                    </a:cubicBezTo>
                    <a:cubicBezTo>
                      <a:pt x="56" y="114"/>
                      <a:pt x="58" y="114"/>
                      <a:pt x="60" y="113"/>
                    </a:cubicBezTo>
                    <a:cubicBezTo>
                      <a:pt x="68" y="111"/>
                      <a:pt x="74" y="105"/>
                      <a:pt x="76" y="97"/>
                    </a:cubicBezTo>
                    <a:lnTo>
                      <a:pt x="9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1" name="Freeform 44"/>
              <p:cNvSpPr>
                <a:spLocks/>
              </p:cNvSpPr>
              <p:nvPr/>
            </p:nvSpPr>
            <p:spPr bwMode="auto">
              <a:xfrm>
                <a:off x="14792325" y="-4229100"/>
                <a:ext cx="263525" cy="269875"/>
              </a:xfrm>
              <a:custGeom>
                <a:avLst/>
                <a:gdLst>
                  <a:gd name="T0" fmla="*/ 11 w 70"/>
                  <a:gd name="T1" fmla="*/ 66 h 72"/>
                  <a:gd name="T2" fmla="*/ 26 w 70"/>
                  <a:gd name="T3" fmla="*/ 72 h 72"/>
                  <a:gd name="T4" fmla="*/ 44 w 70"/>
                  <a:gd name="T5" fmla="*/ 63 h 72"/>
                  <a:gd name="T6" fmla="*/ 62 w 70"/>
                  <a:gd name="T7" fmla="*/ 40 h 72"/>
                  <a:gd name="T8" fmla="*/ 59 w 70"/>
                  <a:gd name="T9" fmla="*/ 8 h 72"/>
                  <a:gd name="T10" fmla="*/ 26 w 70"/>
                  <a:gd name="T11" fmla="*/ 11 h 72"/>
                  <a:gd name="T12" fmla="*/ 8 w 70"/>
                  <a:gd name="T13" fmla="*/ 34 h 72"/>
                  <a:gd name="T14" fmla="*/ 11 w 70"/>
                  <a:gd name="T15" fmla="*/ 6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2">
                    <a:moveTo>
                      <a:pt x="11" y="66"/>
                    </a:moveTo>
                    <a:cubicBezTo>
                      <a:pt x="16" y="70"/>
                      <a:pt x="21" y="72"/>
                      <a:pt x="26" y="72"/>
                    </a:cubicBezTo>
                    <a:cubicBezTo>
                      <a:pt x="32" y="72"/>
                      <a:pt x="39" y="69"/>
                      <a:pt x="44" y="63"/>
                    </a:cubicBezTo>
                    <a:cubicBezTo>
                      <a:pt x="62" y="40"/>
                      <a:pt x="62" y="40"/>
                      <a:pt x="62" y="40"/>
                    </a:cubicBezTo>
                    <a:cubicBezTo>
                      <a:pt x="70" y="30"/>
                      <a:pt x="69" y="16"/>
                      <a:pt x="59" y="8"/>
                    </a:cubicBezTo>
                    <a:cubicBezTo>
                      <a:pt x="49" y="0"/>
                      <a:pt x="34" y="1"/>
                      <a:pt x="26" y="11"/>
                    </a:cubicBezTo>
                    <a:cubicBezTo>
                      <a:pt x="8" y="34"/>
                      <a:pt x="8" y="34"/>
                      <a:pt x="8" y="34"/>
                    </a:cubicBezTo>
                    <a:cubicBezTo>
                      <a:pt x="0" y="44"/>
                      <a:pt x="1" y="59"/>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2" name="Freeform 45"/>
              <p:cNvSpPr>
                <a:spLocks noEditPoints="1"/>
              </p:cNvSpPr>
              <p:nvPr/>
            </p:nvSpPr>
            <p:spPr bwMode="auto">
              <a:xfrm>
                <a:off x="14871700" y="-4795838"/>
                <a:ext cx="446088" cy="555625"/>
              </a:xfrm>
              <a:custGeom>
                <a:avLst/>
                <a:gdLst>
                  <a:gd name="T0" fmla="*/ 22 w 119"/>
                  <a:gd name="T1" fmla="*/ 143 h 148"/>
                  <a:gd name="T2" fmla="*/ 94 w 119"/>
                  <a:gd name="T3" fmla="*/ 148 h 148"/>
                  <a:gd name="T4" fmla="*/ 95 w 119"/>
                  <a:gd name="T5" fmla="*/ 148 h 148"/>
                  <a:gd name="T6" fmla="*/ 96 w 119"/>
                  <a:gd name="T7" fmla="*/ 148 h 148"/>
                  <a:gd name="T8" fmla="*/ 119 w 119"/>
                  <a:gd name="T9" fmla="*/ 125 h 148"/>
                  <a:gd name="T10" fmla="*/ 114 w 119"/>
                  <a:gd name="T11" fmla="*/ 111 h 148"/>
                  <a:gd name="T12" fmla="*/ 52 w 119"/>
                  <a:gd name="T13" fmla="*/ 12 h 148"/>
                  <a:gd name="T14" fmla="*/ 27 w 119"/>
                  <a:gd name="T15" fmla="*/ 2 h 148"/>
                  <a:gd name="T16" fmla="*/ 9 w 119"/>
                  <a:gd name="T17" fmla="*/ 22 h 148"/>
                  <a:gd name="T18" fmla="*/ 0 w 119"/>
                  <a:gd name="T19" fmla="*/ 118 h 148"/>
                  <a:gd name="T20" fmla="*/ 6 w 119"/>
                  <a:gd name="T21" fmla="*/ 135 h 148"/>
                  <a:gd name="T22" fmla="*/ 22 w 119"/>
                  <a:gd name="T23" fmla="*/ 143 h 148"/>
                  <a:gd name="T24" fmla="*/ 49 w 119"/>
                  <a:gd name="T25" fmla="*/ 94 h 148"/>
                  <a:gd name="T26" fmla="*/ 52 w 119"/>
                  <a:gd name="T27" fmla="*/ 99 h 148"/>
                  <a:gd name="T28" fmla="*/ 48 w 119"/>
                  <a:gd name="T29" fmla="*/ 99 h 148"/>
                  <a:gd name="T30" fmla="*/ 49 w 119"/>
                  <a:gd name="T31" fmla="*/ 9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8">
                    <a:moveTo>
                      <a:pt x="22" y="143"/>
                    </a:moveTo>
                    <a:cubicBezTo>
                      <a:pt x="94" y="148"/>
                      <a:pt x="94" y="148"/>
                      <a:pt x="94" y="148"/>
                    </a:cubicBezTo>
                    <a:cubicBezTo>
                      <a:pt x="94" y="148"/>
                      <a:pt x="95" y="148"/>
                      <a:pt x="95" y="148"/>
                    </a:cubicBezTo>
                    <a:cubicBezTo>
                      <a:pt x="96" y="148"/>
                      <a:pt x="96" y="148"/>
                      <a:pt x="96" y="148"/>
                    </a:cubicBezTo>
                    <a:cubicBezTo>
                      <a:pt x="108" y="148"/>
                      <a:pt x="119" y="138"/>
                      <a:pt x="119" y="125"/>
                    </a:cubicBezTo>
                    <a:cubicBezTo>
                      <a:pt x="119" y="120"/>
                      <a:pt x="117" y="115"/>
                      <a:pt x="114" y="111"/>
                    </a:cubicBezTo>
                    <a:cubicBezTo>
                      <a:pt x="52" y="12"/>
                      <a:pt x="52" y="12"/>
                      <a:pt x="52" y="12"/>
                    </a:cubicBezTo>
                    <a:cubicBezTo>
                      <a:pt x="46" y="4"/>
                      <a:pt x="36" y="0"/>
                      <a:pt x="27" y="2"/>
                    </a:cubicBezTo>
                    <a:cubicBezTo>
                      <a:pt x="17" y="4"/>
                      <a:pt x="10" y="12"/>
                      <a:pt x="9" y="22"/>
                    </a:cubicBezTo>
                    <a:cubicBezTo>
                      <a:pt x="0" y="118"/>
                      <a:pt x="0" y="118"/>
                      <a:pt x="0" y="118"/>
                    </a:cubicBezTo>
                    <a:cubicBezTo>
                      <a:pt x="0" y="124"/>
                      <a:pt x="2" y="130"/>
                      <a:pt x="6" y="135"/>
                    </a:cubicBezTo>
                    <a:cubicBezTo>
                      <a:pt x="10" y="139"/>
                      <a:pt x="15" y="142"/>
                      <a:pt x="22" y="143"/>
                    </a:cubicBezTo>
                    <a:close/>
                    <a:moveTo>
                      <a:pt x="49" y="94"/>
                    </a:moveTo>
                    <a:cubicBezTo>
                      <a:pt x="52" y="99"/>
                      <a:pt x="52" y="99"/>
                      <a:pt x="52" y="99"/>
                    </a:cubicBezTo>
                    <a:cubicBezTo>
                      <a:pt x="48" y="99"/>
                      <a:pt x="48" y="99"/>
                      <a:pt x="48" y="99"/>
                    </a:cubicBezTo>
                    <a:lnTo>
                      <a:pt x="49"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3" name="Freeform 46"/>
              <p:cNvSpPr>
                <a:spLocks/>
              </p:cNvSpPr>
              <p:nvPr/>
            </p:nvSpPr>
            <p:spPr bwMode="auto">
              <a:xfrm>
                <a:off x="14860588" y="-3571875"/>
                <a:ext cx="431800" cy="454025"/>
              </a:xfrm>
              <a:custGeom>
                <a:avLst/>
                <a:gdLst>
                  <a:gd name="T0" fmla="*/ 48 w 115"/>
                  <a:gd name="T1" fmla="*/ 106 h 121"/>
                  <a:gd name="T2" fmla="*/ 72 w 115"/>
                  <a:gd name="T3" fmla="*/ 46 h 121"/>
                  <a:gd name="T4" fmla="*/ 92 w 115"/>
                  <a:gd name="T5" fmla="*/ 46 h 121"/>
                  <a:gd name="T6" fmla="*/ 115 w 115"/>
                  <a:gd name="T7" fmla="*/ 23 h 121"/>
                  <a:gd name="T8" fmla="*/ 92 w 115"/>
                  <a:gd name="T9" fmla="*/ 0 h 121"/>
                  <a:gd name="T10" fmla="*/ 57 w 115"/>
                  <a:gd name="T11" fmla="*/ 0 h 121"/>
                  <a:gd name="T12" fmla="*/ 36 w 115"/>
                  <a:gd name="T13" fmla="*/ 15 h 121"/>
                  <a:gd name="T14" fmla="*/ 5 w 115"/>
                  <a:gd name="T15" fmla="*/ 89 h 121"/>
                  <a:gd name="T16" fmla="*/ 18 w 115"/>
                  <a:gd name="T17" fmla="*/ 119 h 121"/>
                  <a:gd name="T18" fmla="*/ 26 w 115"/>
                  <a:gd name="T19" fmla="*/ 121 h 121"/>
                  <a:gd name="T20" fmla="*/ 48 w 115"/>
                  <a:gd name="T21" fmla="*/ 10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1">
                    <a:moveTo>
                      <a:pt x="48" y="106"/>
                    </a:moveTo>
                    <a:cubicBezTo>
                      <a:pt x="72" y="46"/>
                      <a:pt x="72" y="46"/>
                      <a:pt x="72" y="46"/>
                    </a:cubicBezTo>
                    <a:cubicBezTo>
                      <a:pt x="92" y="46"/>
                      <a:pt x="92" y="46"/>
                      <a:pt x="92" y="46"/>
                    </a:cubicBezTo>
                    <a:cubicBezTo>
                      <a:pt x="105" y="46"/>
                      <a:pt x="115" y="36"/>
                      <a:pt x="115" y="23"/>
                    </a:cubicBezTo>
                    <a:cubicBezTo>
                      <a:pt x="115" y="11"/>
                      <a:pt x="105" y="0"/>
                      <a:pt x="92" y="0"/>
                    </a:cubicBezTo>
                    <a:cubicBezTo>
                      <a:pt x="57" y="0"/>
                      <a:pt x="57" y="0"/>
                      <a:pt x="57" y="0"/>
                    </a:cubicBezTo>
                    <a:cubicBezTo>
                      <a:pt x="48" y="0"/>
                      <a:pt x="39" y="6"/>
                      <a:pt x="36" y="15"/>
                    </a:cubicBezTo>
                    <a:cubicBezTo>
                      <a:pt x="5" y="89"/>
                      <a:pt x="5" y="89"/>
                      <a:pt x="5" y="89"/>
                    </a:cubicBezTo>
                    <a:cubicBezTo>
                      <a:pt x="0" y="101"/>
                      <a:pt x="6" y="114"/>
                      <a:pt x="18" y="119"/>
                    </a:cubicBezTo>
                    <a:cubicBezTo>
                      <a:pt x="20" y="120"/>
                      <a:pt x="23" y="121"/>
                      <a:pt x="26" y="121"/>
                    </a:cubicBezTo>
                    <a:cubicBezTo>
                      <a:pt x="35" y="121"/>
                      <a:pt x="44" y="115"/>
                      <a:pt x="4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4" name="Freeform 47"/>
              <p:cNvSpPr>
                <a:spLocks/>
              </p:cNvSpPr>
              <p:nvPr/>
            </p:nvSpPr>
            <p:spPr bwMode="auto">
              <a:xfrm>
                <a:off x="15422563" y="-3489325"/>
                <a:ext cx="1208088" cy="825500"/>
              </a:xfrm>
              <a:custGeom>
                <a:avLst/>
                <a:gdLst>
                  <a:gd name="T0" fmla="*/ 92 w 322"/>
                  <a:gd name="T1" fmla="*/ 150 h 220"/>
                  <a:gd name="T2" fmla="*/ 156 w 322"/>
                  <a:gd name="T3" fmla="*/ 181 h 220"/>
                  <a:gd name="T4" fmla="*/ 182 w 322"/>
                  <a:gd name="T5" fmla="*/ 177 h 220"/>
                  <a:gd name="T6" fmla="*/ 200 w 322"/>
                  <a:gd name="T7" fmla="*/ 159 h 220"/>
                  <a:gd name="T8" fmla="*/ 284 w 322"/>
                  <a:gd name="T9" fmla="*/ 216 h 220"/>
                  <a:gd name="T10" fmla="*/ 297 w 322"/>
                  <a:gd name="T11" fmla="*/ 220 h 220"/>
                  <a:gd name="T12" fmla="*/ 313 w 322"/>
                  <a:gd name="T13" fmla="*/ 213 h 220"/>
                  <a:gd name="T14" fmla="*/ 315 w 322"/>
                  <a:gd name="T15" fmla="*/ 183 h 220"/>
                  <a:gd name="T16" fmla="*/ 247 w 322"/>
                  <a:gd name="T17" fmla="*/ 93 h 220"/>
                  <a:gd name="T18" fmla="*/ 239 w 322"/>
                  <a:gd name="T19" fmla="*/ 87 h 220"/>
                  <a:gd name="T20" fmla="*/ 115 w 322"/>
                  <a:gd name="T21" fmla="*/ 23 h 220"/>
                  <a:gd name="T22" fmla="*/ 95 w 322"/>
                  <a:gd name="T23" fmla="*/ 23 h 220"/>
                  <a:gd name="T24" fmla="*/ 71 w 322"/>
                  <a:gd name="T25" fmla="*/ 34 h 220"/>
                  <a:gd name="T26" fmla="*/ 53 w 322"/>
                  <a:gd name="T27" fmla="*/ 10 h 220"/>
                  <a:gd name="T28" fmla="*/ 29 w 322"/>
                  <a:gd name="T29" fmla="*/ 2 h 220"/>
                  <a:gd name="T30" fmla="*/ 12 w 322"/>
                  <a:gd name="T31" fmla="*/ 19 h 220"/>
                  <a:gd name="T32" fmla="*/ 2 w 322"/>
                  <a:gd name="T33" fmla="*/ 65 h 220"/>
                  <a:gd name="T34" fmla="*/ 16 w 322"/>
                  <a:gd name="T35" fmla="*/ 91 h 220"/>
                  <a:gd name="T36" fmla="*/ 81 w 322"/>
                  <a:gd name="T37" fmla="*/ 118 h 220"/>
                  <a:gd name="T38" fmla="*/ 80 w 322"/>
                  <a:gd name="T39" fmla="*/ 125 h 220"/>
                  <a:gd name="T40" fmla="*/ 92 w 322"/>
                  <a:gd name="T41"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220">
                    <a:moveTo>
                      <a:pt x="92" y="150"/>
                    </a:moveTo>
                    <a:cubicBezTo>
                      <a:pt x="156" y="181"/>
                      <a:pt x="156" y="181"/>
                      <a:pt x="156" y="181"/>
                    </a:cubicBezTo>
                    <a:cubicBezTo>
                      <a:pt x="164" y="186"/>
                      <a:pt x="175" y="184"/>
                      <a:pt x="182" y="177"/>
                    </a:cubicBezTo>
                    <a:cubicBezTo>
                      <a:pt x="200" y="159"/>
                      <a:pt x="200" y="159"/>
                      <a:pt x="200" y="159"/>
                    </a:cubicBezTo>
                    <a:cubicBezTo>
                      <a:pt x="284" y="216"/>
                      <a:pt x="284" y="216"/>
                      <a:pt x="284" y="216"/>
                    </a:cubicBezTo>
                    <a:cubicBezTo>
                      <a:pt x="288" y="219"/>
                      <a:pt x="292" y="220"/>
                      <a:pt x="297" y="220"/>
                    </a:cubicBezTo>
                    <a:cubicBezTo>
                      <a:pt x="303" y="220"/>
                      <a:pt x="309" y="217"/>
                      <a:pt x="313" y="213"/>
                    </a:cubicBezTo>
                    <a:cubicBezTo>
                      <a:pt x="321" y="205"/>
                      <a:pt x="322" y="192"/>
                      <a:pt x="315" y="183"/>
                    </a:cubicBezTo>
                    <a:cubicBezTo>
                      <a:pt x="247" y="93"/>
                      <a:pt x="247" y="93"/>
                      <a:pt x="247" y="93"/>
                    </a:cubicBezTo>
                    <a:cubicBezTo>
                      <a:pt x="245" y="91"/>
                      <a:pt x="243" y="88"/>
                      <a:pt x="239" y="87"/>
                    </a:cubicBezTo>
                    <a:cubicBezTo>
                      <a:pt x="115" y="23"/>
                      <a:pt x="115" y="23"/>
                      <a:pt x="115" y="23"/>
                    </a:cubicBezTo>
                    <a:cubicBezTo>
                      <a:pt x="109" y="20"/>
                      <a:pt x="101" y="20"/>
                      <a:pt x="95" y="23"/>
                    </a:cubicBezTo>
                    <a:cubicBezTo>
                      <a:pt x="71" y="34"/>
                      <a:pt x="71" y="34"/>
                      <a:pt x="71" y="34"/>
                    </a:cubicBezTo>
                    <a:cubicBezTo>
                      <a:pt x="53" y="10"/>
                      <a:pt x="53" y="10"/>
                      <a:pt x="53" y="10"/>
                    </a:cubicBezTo>
                    <a:cubicBezTo>
                      <a:pt x="47" y="3"/>
                      <a:pt x="38" y="0"/>
                      <a:pt x="29" y="2"/>
                    </a:cubicBezTo>
                    <a:cubicBezTo>
                      <a:pt x="21" y="4"/>
                      <a:pt x="14" y="11"/>
                      <a:pt x="12" y="19"/>
                    </a:cubicBezTo>
                    <a:cubicBezTo>
                      <a:pt x="2" y="65"/>
                      <a:pt x="2" y="65"/>
                      <a:pt x="2" y="65"/>
                    </a:cubicBezTo>
                    <a:cubicBezTo>
                      <a:pt x="0" y="76"/>
                      <a:pt x="6" y="87"/>
                      <a:pt x="16" y="91"/>
                    </a:cubicBezTo>
                    <a:cubicBezTo>
                      <a:pt x="81" y="118"/>
                      <a:pt x="81" y="118"/>
                      <a:pt x="81" y="118"/>
                    </a:cubicBezTo>
                    <a:cubicBezTo>
                      <a:pt x="80" y="125"/>
                      <a:pt x="80" y="125"/>
                      <a:pt x="80" y="125"/>
                    </a:cubicBezTo>
                    <a:cubicBezTo>
                      <a:pt x="78" y="135"/>
                      <a:pt x="83" y="146"/>
                      <a:pt x="92"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5" name="Freeform 48"/>
              <p:cNvSpPr>
                <a:spLocks/>
              </p:cNvSpPr>
              <p:nvPr/>
            </p:nvSpPr>
            <p:spPr bwMode="auto">
              <a:xfrm>
                <a:off x="16440150" y="-3381375"/>
                <a:ext cx="280988" cy="361950"/>
              </a:xfrm>
              <a:custGeom>
                <a:avLst/>
                <a:gdLst>
                  <a:gd name="T0" fmla="*/ 65 w 75"/>
                  <a:gd name="T1" fmla="*/ 29 h 96"/>
                  <a:gd name="T2" fmla="*/ 41 w 75"/>
                  <a:gd name="T3" fmla="*/ 8 h 96"/>
                  <a:gd name="T4" fmla="*/ 8 w 75"/>
                  <a:gd name="T5" fmla="*/ 11 h 96"/>
                  <a:gd name="T6" fmla="*/ 11 w 75"/>
                  <a:gd name="T7" fmla="*/ 43 h 96"/>
                  <a:gd name="T8" fmla="*/ 21 w 75"/>
                  <a:gd name="T9" fmla="*/ 52 h 96"/>
                  <a:gd name="T10" fmla="*/ 15 w 75"/>
                  <a:gd name="T11" fmla="*/ 62 h 96"/>
                  <a:gd name="T12" fmla="*/ 25 w 75"/>
                  <a:gd name="T13" fmla="*/ 93 h 96"/>
                  <a:gd name="T14" fmla="*/ 36 w 75"/>
                  <a:gd name="T15" fmla="*/ 96 h 96"/>
                  <a:gd name="T16" fmla="*/ 56 w 75"/>
                  <a:gd name="T17" fmla="*/ 84 h 96"/>
                  <a:gd name="T18" fmla="*/ 70 w 75"/>
                  <a:gd name="T19" fmla="*/ 58 h 96"/>
                  <a:gd name="T20" fmla="*/ 65 w 75"/>
                  <a:gd name="T21"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96">
                    <a:moveTo>
                      <a:pt x="65" y="29"/>
                    </a:moveTo>
                    <a:cubicBezTo>
                      <a:pt x="41" y="8"/>
                      <a:pt x="41" y="8"/>
                      <a:pt x="41" y="8"/>
                    </a:cubicBezTo>
                    <a:cubicBezTo>
                      <a:pt x="31" y="0"/>
                      <a:pt x="17" y="1"/>
                      <a:pt x="8" y="11"/>
                    </a:cubicBezTo>
                    <a:cubicBezTo>
                      <a:pt x="0" y="20"/>
                      <a:pt x="1" y="35"/>
                      <a:pt x="11" y="43"/>
                    </a:cubicBezTo>
                    <a:cubicBezTo>
                      <a:pt x="21" y="52"/>
                      <a:pt x="21" y="52"/>
                      <a:pt x="21" y="52"/>
                    </a:cubicBezTo>
                    <a:cubicBezTo>
                      <a:pt x="15" y="62"/>
                      <a:pt x="15" y="62"/>
                      <a:pt x="15" y="62"/>
                    </a:cubicBezTo>
                    <a:cubicBezTo>
                      <a:pt x="9" y="73"/>
                      <a:pt x="14" y="87"/>
                      <a:pt x="25" y="93"/>
                    </a:cubicBezTo>
                    <a:cubicBezTo>
                      <a:pt x="28" y="95"/>
                      <a:pt x="32" y="96"/>
                      <a:pt x="36" y="96"/>
                    </a:cubicBezTo>
                    <a:cubicBezTo>
                      <a:pt x="44" y="96"/>
                      <a:pt x="52" y="91"/>
                      <a:pt x="56" y="84"/>
                    </a:cubicBezTo>
                    <a:cubicBezTo>
                      <a:pt x="70" y="58"/>
                      <a:pt x="70" y="58"/>
                      <a:pt x="70" y="58"/>
                    </a:cubicBezTo>
                    <a:cubicBezTo>
                      <a:pt x="75" y="48"/>
                      <a:pt x="73" y="36"/>
                      <a:pt x="6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6" name="Freeform 49"/>
              <p:cNvSpPr>
                <a:spLocks/>
              </p:cNvSpPr>
              <p:nvPr/>
            </p:nvSpPr>
            <p:spPr bwMode="auto">
              <a:xfrm>
                <a:off x="16665575" y="-3170238"/>
                <a:ext cx="484188" cy="412750"/>
              </a:xfrm>
              <a:custGeom>
                <a:avLst/>
                <a:gdLst>
                  <a:gd name="T0" fmla="*/ 118 w 129"/>
                  <a:gd name="T1" fmla="*/ 69 h 110"/>
                  <a:gd name="T2" fmla="*/ 40 w 129"/>
                  <a:gd name="T3" fmla="*/ 8 h 110"/>
                  <a:gd name="T4" fmla="*/ 8 w 129"/>
                  <a:gd name="T5" fmla="*/ 11 h 110"/>
                  <a:gd name="T6" fmla="*/ 12 w 129"/>
                  <a:gd name="T7" fmla="*/ 44 h 110"/>
                  <a:gd name="T8" fmla="*/ 89 w 129"/>
                  <a:gd name="T9" fmla="*/ 105 h 110"/>
                  <a:gd name="T10" fmla="*/ 103 w 129"/>
                  <a:gd name="T11" fmla="*/ 110 h 110"/>
                  <a:gd name="T12" fmla="*/ 121 w 129"/>
                  <a:gd name="T13" fmla="*/ 101 h 110"/>
                  <a:gd name="T14" fmla="*/ 118 w 129"/>
                  <a:gd name="T15" fmla="*/ 6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10">
                    <a:moveTo>
                      <a:pt x="118" y="69"/>
                    </a:moveTo>
                    <a:cubicBezTo>
                      <a:pt x="40" y="8"/>
                      <a:pt x="40" y="8"/>
                      <a:pt x="40" y="8"/>
                    </a:cubicBezTo>
                    <a:cubicBezTo>
                      <a:pt x="30" y="0"/>
                      <a:pt x="16" y="1"/>
                      <a:pt x="8" y="11"/>
                    </a:cubicBezTo>
                    <a:cubicBezTo>
                      <a:pt x="0" y="21"/>
                      <a:pt x="2" y="36"/>
                      <a:pt x="12" y="44"/>
                    </a:cubicBezTo>
                    <a:cubicBezTo>
                      <a:pt x="89" y="105"/>
                      <a:pt x="89" y="105"/>
                      <a:pt x="89" y="105"/>
                    </a:cubicBezTo>
                    <a:cubicBezTo>
                      <a:pt x="93" y="108"/>
                      <a:pt x="98" y="110"/>
                      <a:pt x="103" y="110"/>
                    </a:cubicBezTo>
                    <a:cubicBezTo>
                      <a:pt x="110" y="110"/>
                      <a:pt x="117" y="107"/>
                      <a:pt x="121" y="101"/>
                    </a:cubicBezTo>
                    <a:cubicBezTo>
                      <a:pt x="129" y="91"/>
                      <a:pt x="128" y="77"/>
                      <a:pt x="1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7" name="Freeform 50"/>
              <p:cNvSpPr>
                <a:spLocks/>
              </p:cNvSpPr>
              <p:nvPr/>
            </p:nvSpPr>
            <p:spPr bwMode="auto">
              <a:xfrm>
                <a:off x="13528675" y="-3789363"/>
                <a:ext cx="542925" cy="773113"/>
              </a:xfrm>
              <a:custGeom>
                <a:avLst/>
                <a:gdLst>
                  <a:gd name="T0" fmla="*/ 109 w 145"/>
                  <a:gd name="T1" fmla="*/ 206 h 206"/>
                  <a:gd name="T2" fmla="*/ 116 w 145"/>
                  <a:gd name="T3" fmla="*/ 205 h 206"/>
                  <a:gd name="T4" fmla="*/ 132 w 145"/>
                  <a:gd name="T5" fmla="*/ 187 h 206"/>
                  <a:gd name="T6" fmla="*/ 143 w 145"/>
                  <a:gd name="T7" fmla="*/ 130 h 206"/>
                  <a:gd name="T8" fmla="*/ 138 w 145"/>
                  <a:gd name="T9" fmla="*/ 110 h 206"/>
                  <a:gd name="T10" fmla="*/ 42 w 145"/>
                  <a:gd name="T11" fmla="*/ 10 h 206"/>
                  <a:gd name="T12" fmla="*/ 11 w 145"/>
                  <a:gd name="T13" fmla="*/ 8 h 206"/>
                  <a:gd name="T14" fmla="*/ 6 w 145"/>
                  <a:gd name="T15" fmla="*/ 38 h 206"/>
                  <a:gd name="T16" fmla="*/ 39 w 145"/>
                  <a:gd name="T17" fmla="*/ 89 h 206"/>
                  <a:gd name="T18" fmla="*/ 60 w 145"/>
                  <a:gd name="T19" fmla="*/ 161 h 206"/>
                  <a:gd name="T20" fmla="*/ 65 w 145"/>
                  <a:gd name="T21" fmla="*/ 170 h 206"/>
                  <a:gd name="T22" fmla="*/ 93 w 145"/>
                  <a:gd name="T23" fmla="*/ 199 h 206"/>
                  <a:gd name="T24" fmla="*/ 109 w 145"/>
                  <a:gd name="T25"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206">
                    <a:moveTo>
                      <a:pt x="109" y="206"/>
                    </a:moveTo>
                    <a:cubicBezTo>
                      <a:pt x="111" y="206"/>
                      <a:pt x="114" y="206"/>
                      <a:pt x="116" y="205"/>
                    </a:cubicBezTo>
                    <a:cubicBezTo>
                      <a:pt x="124" y="203"/>
                      <a:pt x="130" y="196"/>
                      <a:pt x="132" y="187"/>
                    </a:cubicBezTo>
                    <a:cubicBezTo>
                      <a:pt x="143" y="130"/>
                      <a:pt x="143" y="130"/>
                      <a:pt x="143" y="130"/>
                    </a:cubicBezTo>
                    <a:cubicBezTo>
                      <a:pt x="145" y="123"/>
                      <a:pt x="143" y="115"/>
                      <a:pt x="138" y="110"/>
                    </a:cubicBezTo>
                    <a:cubicBezTo>
                      <a:pt x="42" y="10"/>
                      <a:pt x="42" y="10"/>
                      <a:pt x="42" y="10"/>
                    </a:cubicBezTo>
                    <a:cubicBezTo>
                      <a:pt x="34" y="1"/>
                      <a:pt x="20" y="0"/>
                      <a:pt x="11" y="8"/>
                    </a:cubicBezTo>
                    <a:cubicBezTo>
                      <a:pt x="2" y="15"/>
                      <a:pt x="0" y="28"/>
                      <a:pt x="6" y="38"/>
                    </a:cubicBezTo>
                    <a:cubicBezTo>
                      <a:pt x="20" y="59"/>
                      <a:pt x="35" y="83"/>
                      <a:pt x="39" y="89"/>
                    </a:cubicBezTo>
                    <a:cubicBezTo>
                      <a:pt x="42" y="98"/>
                      <a:pt x="53" y="137"/>
                      <a:pt x="60" y="161"/>
                    </a:cubicBezTo>
                    <a:cubicBezTo>
                      <a:pt x="61" y="165"/>
                      <a:pt x="63" y="168"/>
                      <a:pt x="65" y="170"/>
                    </a:cubicBezTo>
                    <a:cubicBezTo>
                      <a:pt x="93" y="199"/>
                      <a:pt x="93" y="199"/>
                      <a:pt x="93" y="199"/>
                    </a:cubicBezTo>
                    <a:cubicBezTo>
                      <a:pt x="97" y="203"/>
                      <a:pt x="103" y="206"/>
                      <a:pt x="109"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8" name="Freeform 51"/>
              <p:cNvSpPr>
                <a:spLocks/>
              </p:cNvSpPr>
              <p:nvPr/>
            </p:nvSpPr>
            <p:spPr bwMode="auto">
              <a:xfrm>
                <a:off x="13847763" y="-2652713"/>
                <a:ext cx="2487613" cy="1825625"/>
              </a:xfrm>
              <a:custGeom>
                <a:avLst/>
                <a:gdLst>
                  <a:gd name="T0" fmla="*/ 595 w 663"/>
                  <a:gd name="T1" fmla="*/ 380 h 486"/>
                  <a:gd name="T2" fmla="*/ 660 w 663"/>
                  <a:gd name="T3" fmla="*/ 253 h 486"/>
                  <a:gd name="T4" fmla="*/ 658 w 663"/>
                  <a:gd name="T5" fmla="*/ 230 h 486"/>
                  <a:gd name="T6" fmla="*/ 596 w 663"/>
                  <a:gd name="T7" fmla="*/ 135 h 486"/>
                  <a:gd name="T8" fmla="*/ 581 w 663"/>
                  <a:gd name="T9" fmla="*/ 53 h 486"/>
                  <a:gd name="T10" fmla="*/ 573 w 663"/>
                  <a:gd name="T11" fmla="*/ 40 h 486"/>
                  <a:gd name="T12" fmla="*/ 535 w 663"/>
                  <a:gd name="T13" fmla="*/ 7 h 486"/>
                  <a:gd name="T14" fmla="*/ 516 w 663"/>
                  <a:gd name="T15" fmla="*/ 1 h 486"/>
                  <a:gd name="T16" fmla="*/ 500 w 663"/>
                  <a:gd name="T17" fmla="*/ 12 h 486"/>
                  <a:gd name="T18" fmla="*/ 470 w 663"/>
                  <a:gd name="T19" fmla="*/ 65 h 486"/>
                  <a:gd name="T20" fmla="*/ 439 w 663"/>
                  <a:gd name="T21" fmla="*/ 55 h 486"/>
                  <a:gd name="T22" fmla="*/ 445 w 663"/>
                  <a:gd name="T23" fmla="*/ 38 h 486"/>
                  <a:gd name="T24" fmla="*/ 442 w 663"/>
                  <a:gd name="T25" fmla="*/ 19 h 486"/>
                  <a:gd name="T26" fmla="*/ 425 w 663"/>
                  <a:gd name="T27" fmla="*/ 8 h 486"/>
                  <a:gd name="T28" fmla="*/ 340 w 663"/>
                  <a:gd name="T29" fmla="*/ 1 h 486"/>
                  <a:gd name="T30" fmla="*/ 316 w 663"/>
                  <a:gd name="T31" fmla="*/ 15 h 486"/>
                  <a:gd name="T32" fmla="*/ 302 w 663"/>
                  <a:gd name="T33" fmla="*/ 48 h 486"/>
                  <a:gd name="T34" fmla="*/ 282 w 663"/>
                  <a:gd name="T35" fmla="*/ 37 h 486"/>
                  <a:gd name="T36" fmla="*/ 257 w 663"/>
                  <a:gd name="T37" fmla="*/ 38 h 486"/>
                  <a:gd name="T38" fmla="*/ 171 w 663"/>
                  <a:gd name="T39" fmla="*/ 104 h 486"/>
                  <a:gd name="T40" fmla="*/ 167 w 663"/>
                  <a:gd name="T41" fmla="*/ 107 h 486"/>
                  <a:gd name="T42" fmla="*/ 140 w 663"/>
                  <a:gd name="T43" fmla="*/ 138 h 486"/>
                  <a:gd name="T44" fmla="*/ 47 w 663"/>
                  <a:gd name="T45" fmla="*/ 161 h 486"/>
                  <a:gd name="T46" fmla="*/ 29 w 663"/>
                  <a:gd name="T47" fmla="*/ 182 h 486"/>
                  <a:gd name="T48" fmla="*/ 18 w 663"/>
                  <a:gd name="T49" fmla="*/ 354 h 486"/>
                  <a:gd name="T50" fmla="*/ 4 w 663"/>
                  <a:gd name="T51" fmla="*/ 383 h 486"/>
                  <a:gd name="T52" fmla="*/ 5 w 663"/>
                  <a:gd name="T53" fmla="*/ 406 h 486"/>
                  <a:gd name="T54" fmla="*/ 26 w 663"/>
                  <a:gd name="T55" fmla="*/ 416 h 486"/>
                  <a:gd name="T56" fmla="*/ 138 w 663"/>
                  <a:gd name="T57" fmla="*/ 410 h 486"/>
                  <a:gd name="T58" fmla="*/ 147 w 663"/>
                  <a:gd name="T59" fmla="*/ 408 h 486"/>
                  <a:gd name="T60" fmla="*/ 260 w 663"/>
                  <a:gd name="T61" fmla="*/ 350 h 486"/>
                  <a:gd name="T62" fmla="*/ 315 w 663"/>
                  <a:gd name="T63" fmla="*/ 395 h 486"/>
                  <a:gd name="T64" fmla="*/ 343 w 663"/>
                  <a:gd name="T65" fmla="*/ 439 h 486"/>
                  <a:gd name="T66" fmla="*/ 407 w 663"/>
                  <a:gd name="T67" fmla="*/ 484 h 486"/>
                  <a:gd name="T68" fmla="*/ 416 w 663"/>
                  <a:gd name="T69" fmla="*/ 486 h 486"/>
                  <a:gd name="T70" fmla="*/ 423 w 663"/>
                  <a:gd name="T71" fmla="*/ 485 h 486"/>
                  <a:gd name="T72" fmla="*/ 500 w 663"/>
                  <a:gd name="T73" fmla="*/ 461 h 486"/>
                  <a:gd name="T74" fmla="*/ 507 w 663"/>
                  <a:gd name="T75" fmla="*/ 456 h 486"/>
                  <a:gd name="T76" fmla="*/ 589 w 663"/>
                  <a:gd name="T77" fmla="*/ 388 h 486"/>
                  <a:gd name="T78" fmla="*/ 595 w 663"/>
                  <a:gd name="T79" fmla="*/ 38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3" h="486">
                    <a:moveTo>
                      <a:pt x="595" y="380"/>
                    </a:moveTo>
                    <a:cubicBezTo>
                      <a:pt x="660" y="253"/>
                      <a:pt x="660" y="253"/>
                      <a:pt x="660" y="253"/>
                    </a:cubicBezTo>
                    <a:cubicBezTo>
                      <a:pt x="663" y="245"/>
                      <a:pt x="663" y="236"/>
                      <a:pt x="658" y="230"/>
                    </a:cubicBezTo>
                    <a:cubicBezTo>
                      <a:pt x="596" y="135"/>
                      <a:pt x="596" y="135"/>
                      <a:pt x="596" y="135"/>
                    </a:cubicBezTo>
                    <a:cubicBezTo>
                      <a:pt x="581" y="53"/>
                      <a:pt x="581" y="53"/>
                      <a:pt x="581" y="53"/>
                    </a:cubicBezTo>
                    <a:cubicBezTo>
                      <a:pt x="580" y="48"/>
                      <a:pt x="577" y="44"/>
                      <a:pt x="573" y="40"/>
                    </a:cubicBezTo>
                    <a:cubicBezTo>
                      <a:pt x="535" y="7"/>
                      <a:pt x="535" y="7"/>
                      <a:pt x="535" y="7"/>
                    </a:cubicBezTo>
                    <a:cubicBezTo>
                      <a:pt x="530" y="2"/>
                      <a:pt x="523" y="0"/>
                      <a:pt x="516" y="1"/>
                    </a:cubicBezTo>
                    <a:cubicBezTo>
                      <a:pt x="509" y="2"/>
                      <a:pt x="504" y="6"/>
                      <a:pt x="500" y="12"/>
                    </a:cubicBezTo>
                    <a:cubicBezTo>
                      <a:pt x="470" y="65"/>
                      <a:pt x="470" y="65"/>
                      <a:pt x="470" y="65"/>
                    </a:cubicBezTo>
                    <a:cubicBezTo>
                      <a:pt x="439" y="55"/>
                      <a:pt x="439" y="55"/>
                      <a:pt x="439" y="55"/>
                    </a:cubicBezTo>
                    <a:cubicBezTo>
                      <a:pt x="445" y="38"/>
                      <a:pt x="445" y="38"/>
                      <a:pt x="445" y="38"/>
                    </a:cubicBezTo>
                    <a:cubicBezTo>
                      <a:pt x="447" y="32"/>
                      <a:pt x="446" y="24"/>
                      <a:pt x="442" y="19"/>
                    </a:cubicBezTo>
                    <a:cubicBezTo>
                      <a:pt x="438" y="13"/>
                      <a:pt x="432" y="9"/>
                      <a:pt x="425" y="8"/>
                    </a:cubicBezTo>
                    <a:cubicBezTo>
                      <a:pt x="340" y="1"/>
                      <a:pt x="340" y="1"/>
                      <a:pt x="340" y="1"/>
                    </a:cubicBezTo>
                    <a:cubicBezTo>
                      <a:pt x="330" y="0"/>
                      <a:pt x="320" y="6"/>
                      <a:pt x="316" y="15"/>
                    </a:cubicBezTo>
                    <a:cubicBezTo>
                      <a:pt x="302" y="48"/>
                      <a:pt x="302" y="48"/>
                      <a:pt x="302" y="48"/>
                    </a:cubicBezTo>
                    <a:cubicBezTo>
                      <a:pt x="282" y="37"/>
                      <a:pt x="282" y="37"/>
                      <a:pt x="282" y="37"/>
                    </a:cubicBezTo>
                    <a:cubicBezTo>
                      <a:pt x="274" y="32"/>
                      <a:pt x="264" y="33"/>
                      <a:pt x="257" y="38"/>
                    </a:cubicBezTo>
                    <a:cubicBezTo>
                      <a:pt x="171" y="104"/>
                      <a:pt x="171" y="104"/>
                      <a:pt x="171" y="104"/>
                    </a:cubicBezTo>
                    <a:cubicBezTo>
                      <a:pt x="169" y="105"/>
                      <a:pt x="168" y="106"/>
                      <a:pt x="167" y="107"/>
                    </a:cubicBezTo>
                    <a:cubicBezTo>
                      <a:pt x="140" y="138"/>
                      <a:pt x="140" y="138"/>
                      <a:pt x="140" y="138"/>
                    </a:cubicBezTo>
                    <a:cubicBezTo>
                      <a:pt x="47" y="161"/>
                      <a:pt x="47" y="161"/>
                      <a:pt x="47" y="161"/>
                    </a:cubicBezTo>
                    <a:cubicBezTo>
                      <a:pt x="37" y="163"/>
                      <a:pt x="30" y="172"/>
                      <a:pt x="29" y="182"/>
                    </a:cubicBezTo>
                    <a:cubicBezTo>
                      <a:pt x="18" y="354"/>
                      <a:pt x="18" y="354"/>
                      <a:pt x="18" y="354"/>
                    </a:cubicBezTo>
                    <a:cubicBezTo>
                      <a:pt x="4" y="383"/>
                      <a:pt x="4" y="383"/>
                      <a:pt x="4" y="383"/>
                    </a:cubicBezTo>
                    <a:cubicBezTo>
                      <a:pt x="0" y="390"/>
                      <a:pt x="1" y="399"/>
                      <a:pt x="5" y="406"/>
                    </a:cubicBezTo>
                    <a:cubicBezTo>
                      <a:pt x="10" y="412"/>
                      <a:pt x="17" y="416"/>
                      <a:pt x="26" y="416"/>
                    </a:cubicBezTo>
                    <a:cubicBezTo>
                      <a:pt x="138" y="410"/>
                      <a:pt x="138" y="410"/>
                      <a:pt x="138" y="410"/>
                    </a:cubicBezTo>
                    <a:cubicBezTo>
                      <a:pt x="141" y="410"/>
                      <a:pt x="144" y="409"/>
                      <a:pt x="147" y="408"/>
                    </a:cubicBezTo>
                    <a:cubicBezTo>
                      <a:pt x="260" y="350"/>
                      <a:pt x="260" y="350"/>
                      <a:pt x="260" y="350"/>
                    </a:cubicBezTo>
                    <a:cubicBezTo>
                      <a:pt x="315" y="395"/>
                      <a:pt x="315" y="395"/>
                      <a:pt x="315" y="395"/>
                    </a:cubicBezTo>
                    <a:cubicBezTo>
                      <a:pt x="326" y="411"/>
                      <a:pt x="339" y="431"/>
                      <a:pt x="343" y="439"/>
                    </a:cubicBezTo>
                    <a:cubicBezTo>
                      <a:pt x="344" y="455"/>
                      <a:pt x="362" y="465"/>
                      <a:pt x="407" y="484"/>
                    </a:cubicBezTo>
                    <a:cubicBezTo>
                      <a:pt x="410" y="485"/>
                      <a:pt x="413" y="486"/>
                      <a:pt x="416" y="486"/>
                    </a:cubicBezTo>
                    <a:cubicBezTo>
                      <a:pt x="419" y="486"/>
                      <a:pt x="421" y="486"/>
                      <a:pt x="423" y="485"/>
                    </a:cubicBezTo>
                    <a:cubicBezTo>
                      <a:pt x="500" y="461"/>
                      <a:pt x="500" y="461"/>
                      <a:pt x="500" y="461"/>
                    </a:cubicBezTo>
                    <a:cubicBezTo>
                      <a:pt x="502" y="460"/>
                      <a:pt x="505" y="458"/>
                      <a:pt x="507" y="456"/>
                    </a:cubicBezTo>
                    <a:cubicBezTo>
                      <a:pt x="589" y="388"/>
                      <a:pt x="589" y="388"/>
                      <a:pt x="589" y="388"/>
                    </a:cubicBezTo>
                    <a:cubicBezTo>
                      <a:pt x="592" y="386"/>
                      <a:pt x="594" y="383"/>
                      <a:pt x="595"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9" name="Freeform 52"/>
              <p:cNvSpPr>
                <a:spLocks/>
              </p:cNvSpPr>
              <p:nvPr/>
            </p:nvSpPr>
            <p:spPr bwMode="auto">
              <a:xfrm>
                <a:off x="16649700" y="-1181100"/>
                <a:ext cx="461963" cy="530225"/>
              </a:xfrm>
              <a:custGeom>
                <a:avLst/>
                <a:gdLst>
                  <a:gd name="T0" fmla="*/ 100 w 123"/>
                  <a:gd name="T1" fmla="*/ 43 h 141"/>
                  <a:gd name="T2" fmla="*/ 93 w 123"/>
                  <a:gd name="T3" fmla="*/ 18 h 141"/>
                  <a:gd name="T4" fmla="*/ 73 w 123"/>
                  <a:gd name="T5" fmla="*/ 1 h 141"/>
                  <a:gd name="T6" fmla="*/ 50 w 123"/>
                  <a:gd name="T7" fmla="*/ 14 h 141"/>
                  <a:gd name="T8" fmla="*/ 5 w 123"/>
                  <a:gd name="T9" fmla="*/ 108 h 141"/>
                  <a:gd name="T10" fmla="*/ 10 w 123"/>
                  <a:gd name="T11" fmla="*/ 135 h 141"/>
                  <a:gd name="T12" fmla="*/ 25 w 123"/>
                  <a:gd name="T13" fmla="*/ 141 h 141"/>
                  <a:gd name="T14" fmla="*/ 39 w 123"/>
                  <a:gd name="T15" fmla="*/ 137 h 141"/>
                  <a:gd name="T16" fmla="*/ 112 w 123"/>
                  <a:gd name="T17" fmla="*/ 84 h 141"/>
                  <a:gd name="T18" fmla="*/ 120 w 123"/>
                  <a:gd name="T19" fmla="*/ 58 h 141"/>
                  <a:gd name="T20" fmla="*/ 100 w 123"/>
                  <a:gd name="T21"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41">
                    <a:moveTo>
                      <a:pt x="100" y="43"/>
                    </a:moveTo>
                    <a:cubicBezTo>
                      <a:pt x="93" y="18"/>
                      <a:pt x="93" y="18"/>
                      <a:pt x="93" y="18"/>
                    </a:cubicBezTo>
                    <a:cubicBezTo>
                      <a:pt x="91" y="9"/>
                      <a:pt x="83" y="2"/>
                      <a:pt x="73" y="1"/>
                    </a:cubicBezTo>
                    <a:cubicBezTo>
                      <a:pt x="64" y="0"/>
                      <a:pt x="55" y="5"/>
                      <a:pt x="50" y="14"/>
                    </a:cubicBezTo>
                    <a:cubicBezTo>
                      <a:pt x="5" y="108"/>
                      <a:pt x="5" y="108"/>
                      <a:pt x="5" y="108"/>
                    </a:cubicBezTo>
                    <a:cubicBezTo>
                      <a:pt x="0" y="117"/>
                      <a:pt x="2" y="129"/>
                      <a:pt x="10" y="135"/>
                    </a:cubicBezTo>
                    <a:cubicBezTo>
                      <a:pt x="15" y="139"/>
                      <a:pt x="20" y="141"/>
                      <a:pt x="25" y="141"/>
                    </a:cubicBezTo>
                    <a:cubicBezTo>
                      <a:pt x="30" y="141"/>
                      <a:pt x="35" y="139"/>
                      <a:pt x="39" y="137"/>
                    </a:cubicBezTo>
                    <a:cubicBezTo>
                      <a:pt x="112" y="84"/>
                      <a:pt x="112" y="84"/>
                      <a:pt x="112" y="84"/>
                    </a:cubicBezTo>
                    <a:cubicBezTo>
                      <a:pt x="120" y="78"/>
                      <a:pt x="123" y="68"/>
                      <a:pt x="120" y="58"/>
                    </a:cubicBezTo>
                    <a:cubicBezTo>
                      <a:pt x="117" y="49"/>
                      <a:pt x="109" y="43"/>
                      <a:pt x="10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0" name="Freeform 53"/>
              <p:cNvSpPr>
                <a:spLocks/>
              </p:cNvSpPr>
              <p:nvPr/>
            </p:nvSpPr>
            <p:spPr bwMode="auto">
              <a:xfrm>
                <a:off x="10364788" y="-2741613"/>
                <a:ext cx="577850" cy="1009650"/>
              </a:xfrm>
              <a:custGeom>
                <a:avLst/>
                <a:gdLst>
                  <a:gd name="T0" fmla="*/ 145 w 154"/>
                  <a:gd name="T1" fmla="*/ 20 h 269"/>
                  <a:gd name="T2" fmla="*/ 128 w 154"/>
                  <a:gd name="T3" fmla="*/ 3 h 269"/>
                  <a:gd name="T4" fmla="*/ 105 w 154"/>
                  <a:gd name="T5" fmla="*/ 10 h 269"/>
                  <a:gd name="T6" fmla="*/ 53 w 154"/>
                  <a:gd name="T7" fmla="*/ 70 h 269"/>
                  <a:gd name="T8" fmla="*/ 51 w 154"/>
                  <a:gd name="T9" fmla="*/ 73 h 269"/>
                  <a:gd name="T10" fmla="*/ 28 w 154"/>
                  <a:gd name="T11" fmla="*/ 107 h 269"/>
                  <a:gd name="T12" fmla="*/ 24 w 154"/>
                  <a:gd name="T13" fmla="*/ 117 h 269"/>
                  <a:gd name="T14" fmla="*/ 17 w 154"/>
                  <a:gd name="T15" fmla="*/ 182 h 269"/>
                  <a:gd name="T16" fmla="*/ 5 w 154"/>
                  <a:gd name="T17" fmla="*/ 206 h 269"/>
                  <a:gd name="T18" fmla="*/ 14 w 154"/>
                  <a:gd name="T19" fmla="*/ 236 h 269"/>
                  <a:gd name="T20" fmla="*/ 61 w 154"/>
                  <a:gd name="T21" fmla="*/ 265 h 269"/>
                  <a:gd name="T22" fmla="*/ 73 w 154"/>
                  <a:gd name="T23" fmla="*/ 269 h 269"/>
                  <a:gd name="T24" fmla="*/ 81 w 154"/>
                  <a:gd name="T25" fmla="*/ 268 h 269"/>
                  <a:gd name="T26" fmla="*/ 95 w 154"/>
                  <a:gd name="T27" fmla="*/ 253 h 269"/>
                  <a:gd name="T28" fmla="*/ 152 w 154"/>
                  <a:gd name="T29" fmla="*/ 76 h 269"/>
                  <a:gd name="T30" fmla="*/ 153 w 154"/>
                  <a:gd name="T31" fmla="*/ 65 h 269"/>
                  <a:gd name="T32" fmla="*/ 145 w 154"/>
                  <a:gd name="T33" fmla="*/ 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269">
                    <a:moveTo>
                      <a:pt x="145" y="20"/>
                    </a:moveTo>
                    <a:cubicBezTo>
                      <a:pt x="143" y="12"/>
                      <a:pt x="137" y="5"/>
                      <a:pt x="128" y="3"/>
                    </a:cubicBezTo>
                    <a:cubicBezTo>
                      <a:pt x="120" y="0"/>
                      <a:pt x="111" y="3"/>
                      <a:pt x="105" y="10"/>
                    </a:cubicBezTo>
                    <a:cubicBezTo>
                      <a:pt x="53" y="70"/>
                      <a:pt x="53" y="70"/>
                      <a:pt x="53" y="70"/>
                    </a:cubicBezTo>
                    <a:cubicBezTo>
                      <a:pt x="52" y="71"/>
                      <a:pt x="51" y="72"/>
                      <a:pt x="51" y="73"/>
                    </a:cubicBezTo>
                    <a:cubicBezTo>
                      <a:pt x="28" y="107"/>
                      <a:pt x="28" y="107"/>
                      <a:pt x="28" y="107"/>
                    </a:cubicBezTo>
                    <a:cubicBezTo>
                      <a:pt x="26" y="110"/>
                      <a:pt x="25" y="114"/>
                      <a:pt x="24" y="117"/>
                    </a:cubicBezTo>
                    <a:cubicBezTo>
                      <a:pt x="17" y="182"/>
                      <a:pt x="17" y="182"/>
                      <a:pt x="17" y="182"/>
                    </a:cubicBezTo>
                    <a:cubicBezTo>
                      <a:pt x="5" y="206"/>
                      <a:pt x="5" y="206"/>
                      <a:pt x="5" y="206"/>
                    </a:cubicBezTo>
                    <a:cubicBezTo>
                      <a:pt x="0" y="217"/>
                      <a:pt x="3" y="230"/>
                      <a:pt x="14" y="236"/>
                    </a:cubicBezTo>
                    <a:cubicBezTo>
                      <a:pt x="61" y="265"/>
                      <a:pt x="61" y="265"/>
                      <a:pt x="61" y="265"/>
                    </a:cubicBezTo>
                    <a:cubicBezTo>
                      <a:pt x="65" y="268"/>
                      <a:pt x="69" y="269"/>
                      <a:pt x="73" y="269"/>
                    </a:cubicBezTo>
                    <a:cubicBezTo>
                      <a:pt x="76" y="269"/>
                      <a:pt x="78" y="268"/>
                      <a:pt x="81" y="268"/>
                    </a:cubicBezTo>
                    <a:cubicBezTo>
                      <a:pt x="88" y="265"/>
                      <a:pt x="93" y="260"/>
                      <a:pt x="95" y="253"/>
                    </a:cubicBezTo>
                    <a:cubicBezTo>
                      <a:pt x="152" y="76"/>
                      <a:pt x="152" y="76"/>
                      <a:pt x="152" y="76"/>
                    </a:cubicBezTo>
                    <a:cubicBezTo>
                      <a:pt x="154" y="72"/>
                      <a:pt x="154" y="69"/>
                      <a:pt x="153" y="65"/>
                    </a:cubicBezTo>
                    <a:lnTo>
                      <a:pt x="14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1" name="Freeform 54"/>
              <p:cNvSpPr>
                <a:spLocks/>
              </p:cNvSpPr>
              <p:nvPr/>
            </p:nvSpPr>
            <p:spPr bwMode="auto">
              <a:xfrm>
                <a:off x="3189287" y="-4908550"/>
                <a:ext cx="736600" cy="352425"/>
              </a:xfrm>
              <a:custGeom>
                <a:avLst/>
                <a:gdLst>
                  <a:gd name="T0" fmla="*/ 63 w 196"/>
                  <a:gd name="T1" fmla="*/ 73 h 94"/>
                  <a:gd name="T2" fmla="*/ 85 w 196"/>
                  <a:gd name="T3" fmla="*/ 94 h 94"/>
                  <a:gd name="T4" fmla="*/ 88 w 196"/>
                  <a:gd name="T5" fmla="*/ 93 h 94"/>
                  <a:gd name="T6" fmla="*/ 175 w 196"/>
                  <a:gd name="T7" fmla="*/ 84 h 94"/>
                  <a:gd name="T8" fmla="*/ 195 w 196"/>
                  <a:gd name="T9" fmla="*/ 64 h 94"/>
                  <a:gd name="T10" fmla="*/ 181 w 196"/>
                  <a:gd name="T11" fmla="*/ 40 h 94"/>
                  <a:gd name="T12" fmla="*/ 135 w 196"/>
                  <a:gd name="T13" fmla="*/ 20 h 94"/>
                  <a:gd name="T14" fmla="*/ 103 w 196"/>
                  <a:gd name="T15" fmla="*/ 3 h 94"/>
                  <a:gd name="T16" fmla="*/ 92 w 196"/>
                  <a:gd name="T17" fmla="*/ 0 h 94"/>
                  <a:gd name="T18" fmla="*/ 23 w 196"/>
                  <a:gd name="T19" fmla="*/ 0 h 94"/>
                  <a:gd name="T20" fmla="*/ 0 w 196"/>
                  <a:gd name="T21" fmla="*/ 23 h 94"/>
                  <a:gd name="T22" fmla="*/ 23 w 196"/>
                  <a:gd name="T23" fmla="*/ 46 h 94"/>
                  <a:gd name="T24" fmla="*/ 86 w 196"/>
                  <a:gd name="T25" fmla="*/ 46 h 94"/>
                  <a:gd name="T26" fmla="*/ 88 w 196"/>
                  <a:gd name="T27" fmla="*/ 47 h 94"/>
                  <a:gd name="T28" fmla="*/ 83 w 196"/>
                  <a:gd name="T29" fmla="*/ 48 h 94"/>
                  <a:gd name="T30" fmla="*/ 63 w 196"/>
                  <a:gd name="T31"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94">
                    <a:moveTo>
                      <a:pt x="63" y="73"/>
                    </a:moveTo>
                    <a:cubicBezTo>
                      <a:pt x="64" y="85"/>
                      <a:pt x="74" y="94"/>
                      <a:pt x="85" y="94"/>
                    </a:cubicBezTo>
                    <a:cubicBezTo>
                      <a:pt x="86" y="94"/>
                      <a:pt x="87" y="94"/>
                      <a:pt x="88" y="93"/>
                    </a:cubicBezTo>
                    <a:cubicBezTo>
                      <a:pt x="175" y="84"/>
                      <a:pt x="175" y="84"/>
                      <a:pt x="175" y="84"/>
                    </a:cubicBezTo>
                    <a:cubicBezTo>
                      <a:pt x="185" y="82"/>
                      <a:pt x="194" y="74"/>
                      <a:pt x="195" y="64"/>
                    </a:cubicBezTo>
                    <a:cubicBezTo>
                      <a:pt x="196" y="54"/>
                      <a:pt x="191" y="44"/>
                      <a:pt x="181" y="40"/>
                    </a:cubicBezTo>
                    <a:cubicBezTo>
                      <a:pt x="135" y="20"/>
                      <a:pt x="135" y="20"/>
                      <a:pt x="135" y="20"/>
                    </a:cubicBezTo>
                    <a:cubicBezTo>
                      <a:pt x="103" y="3"/>
                      <a:pt x="103" y="3"/>
                      <a:pt x="103" y="3"/>
                    </a:cubicBezTo>
                    <a:cubicBezTo>
                      <a:pt x="100" y="1"/>
                      <a:pt x="96" y="0"/>
                      <a:pt x="92" y="0"/>
                    </a:cubicBezTo>
                    <a:cubicBezTo>
                      <a:pt x="23" y="0"/>
                      <a:pt x="23" y="0"/>
                      <a:pt x="23" y="0"/>
                    </a:cubicBezTo>
                    <a:cubicBezTo>
                      <a:pt x="10" y="0"/>
                      <a:pt x="0" y="10"/>
                      <a:pt x="0" y="23"/>
                    </a:cubicBezTo>
                    <a:cubicBezTo>
                      <a:pt x="0" y="36"/>
                      <a:pt x="10" y="46"/>
                      <a:pt x="23" y="46"/>
                    </a:cubicBezTo>
                    <a:cubicBezTo>
                      <a:pt x="86" y="46"/>
                      <a:pt x="86" y="46"/>
                      <a:pt x="86" y="46"/>
                    </a:cubicBezTo>
                    <a:cubicBezTo>
                      <a:pt x="88" y="47"/>
                      <a:pt x="88" y="47"/>
                      <a:pt x="88" y="47"/>
                    </a:cubicBezTo>
                    <a:cubicBezTo>
                      <a:pt x="83" y="48"/>
                      <a:pt x="83" y="48"/>
                      <a:pt x="83" y="48"/>
                    </a:cubicBezTo>
                    <a:cubicBezTo>
                      <a:pt x="70" y="49"/>
                      <a:pt x="61" y="61"/>
                      <a:pt x="63"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2" name="Freeform 55"/>
              <p:cNvSpPr>
                <a:spLocks/>
              </p:cNvSpPr>
              <p:nvPr/>
            </p:nvSpPr>
            <p:spPr bwMode="auto">
              <a:xfrm>
                <a:off x="4075112" y="-4735513"/>
                <a:ext cx="488950" cy="220663"/>
              </a:xfrm>
              <a:custGeom>
                <a:avLst/>
                <a:gdLst>
                  <a:gd name="T0" fmla="*/ 108 w 130"/>
                  <a:gd name="T1" fmla="*/ 13 h 59"/>
                  <a:gd name="T2" fmla="*/ 28 w 130"/>
                  <a:gd name="T3" fmla="*/ 2 h 59"/>
                  <a:gd name="T4" fmla="*/ 2 w 130"/>
                  <a:gd name="T5" fmla="*/ 21 h 59"/>
                  <a:gd name="T6" fmla="*/ 22 w 130"/>
                  <a:gd name="T7" fmla="*/ 47 h 59"/>
                  <a:gd name="T8" fmla="*/ 102 w 130"/>
                  <a:gd name="T9" fmla="*/ 59 h 59"/>
                  <a:gd name="T10" fmla="*/ 105 w 130"/>
                  <a:gd name="T11" fmla="*/ 59 h 59"/>
                  <a:gd name="T12" fmla="*/ 128 w 130"/>
                  <a:gd name="T13" fmla="*/ 39 h 59"/>
                  <a:gd name="T14" fmla="*/ 108 w 130"/>
                  <a:gd name="T15" fmla="*/ 13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9">
                    <a:moveTo>
                      <a:pt x="108" y="13"/>
                    </a:moveTo>
                    <a:cubicBezTo>
                      <a:pt x="28" y="2"/>
                      <a:pt x="28" y="2"/>
                      <a:pt x="28" y="2"/>
                    </a:cubicBezTo>
                    <a:cubicBezTo>
                      <a:pt x="16" y="0"/>
                      <a:pt x="4" y="9"/>
                      <a:pt x="2" y="21"/>
                    </a:cubicBezTo>
                    <a:cubicBezTo>
                      <a:pt x="0" y="34"/>
                      <a:pt x="9" y="46"/>
                      <a:pt x="22" y="47"/>
                    </a:cubicBezTo>
                    <a:cubicBezTo>
                      <a:pt x="102" y="59"/>
                      <a:pt x="102" y="59"/>
                      <a:pt x="102" y="59"/>
                    </a:cubicBezTo>
                    <a:cubicBezTo>
                      <a:pt x="103" y="59"/>
                      <a:pt x="104" y="59"/>
                      <a:pt x="105" y="59"/>
                    </a:cubicBezTo>
                    <a:cubicBezTo>
                      <a:pt x="116" y="59"/>
                      <a:pt x="126" y="51"/>
                      <a:pt x="128" y="39"/>
                    </a:cubicBezTo>
                    <a:cubicBezTo>
                      <a:pt x="130" y="27"/>
                      <a:pt x="121" y="15"/>
                      <a:pt x="10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3" name="Freeform 56"/>
              <p:cNvSpPr>
                <a:spLocks/>
              </p:cNvSpPr>
              <p:nvPr/>
            </p:nvSpPr>
            <p:spPr bwMode="auto">
              <a:xfrm>
                <a:off x="4506912" y="-4525963"/>
                <a:ext cx="233363" cy="293688"/>
              </a:xfrm>
              <a:custGeom>
                <a:avLst/>
                <a:gdLst>
                  <a:gd name="T0" fmla="*/ 14 w 62"/>
                  <a:gd name="T1" fmla="*/ 63 h 78"/>
                  <a:gd name="T2" fmla="*/ 36 w 62"/>
                  <a:gd name="T3" fmla="*/ 78 h 78"/>
                  <a:gd name="T4" fmla="*/ 43 w 62"/>
                  <a:gd name="T5" fmla="*/ 77 h 78"/>
                  <a:gd name="T6" fmla="*/ 58 w 62"/>
                  <a:gd name="T7" fmla="*/ 48 h 78"/>
                  <a:gd name="T8" fmla="*/ 48 w 62"/>
                  <a:gd name="T9" fmla="*/ 19 h 78"/>
                  <a:gd name="T10" fmla="*/ 19 w 62"/>
                  <a:gd name="T11" fmla="*/ 4 h 78"/>
                  <a:gd name="T12" fmla="*/ 4 w 62"/>
                  <a:gd name="T13" fmla="*/ 33 h 78"/>
                  <a:gd name="T14" fmla="*/ 14 w 62"/>
                  <a:gd name="T15" fmla="*/ 63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8">
                    <a:moveTo>
                      <a:pt x="14" y="63"/>
                    </a:moveTo>
                    <a:cubicBezTo>
                      <a:pt x="17" y="72"/>
                      <a:pt x="26" y="78"/>
                      <a:pt x="36" y="78"/>
                    </a:cubicBezTo>
                    <a:cubicBezTo>
                      <a:pt x="38" y="78"/>
                      <a:pt x="41" y="78"/>
                      <a:pt x="43" y="77"/>
                    </a:cubicBezTo>
                    <a:cubicBezTo>
                      <a:pt x="55" y="73"/>
                      <a:pt x="62" y="60"/>
                      <a:pt x="58" y="48"/>
                    </a:cubicBezTo>
                    <a:cubicBezTo>
                      <a:pt x="48" y="19"/>
                      <a:pt x="48" y="19"/>
                      <a:pt x="48" y="19"/>
                    </a:cubicBezTo>
                    <a:cubicBezTo>
                      <a:pt x="44" y="7"/>
                      <a:pt x="31" y="0"/>
                      <a:pt x="19" y="4"/>
                    </a:cubicBezTo>
                    <a:cubicBezTo>
                      <a:pt x="7" y="8"/>
                      <a:pt x="0" y="21"/>
                      <a:pt x="4" y="33"/>
                    </a:cubicBezTo>
                    <a:lnTo>
                      <a:pt x="1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4" name="Freeform 57"/>
              <p:cNvSpPr>
                <a:spLocks/>
              </p:cNvSpPr>
              <p:nvPr/>
            </p:nvSpPr>
            <p:spPr bwMode="auto">
              <a:xfrm>
                <a:off x="5100637" y="-6696075"/>
                <a:ext cx="388938" cy="304800"/>
              </a:xfrm>
              <a:custGeom>
                <a:avLst/>
                <a:gdLst>
                  <a:gd name="T0" fmla="*/ 92 w 104"/>
                  <a:gd name="T1" fmla="*/ 6 h 81"/>
                  <a:gd name="T2" fmla="*/ 64 w 104"/>
                  <a:gd name="T3" fmla="*/ 7 h 81"/>
                  <a:gd name="T4" fmla="*/ 10 w 104"/>
                  <a:gd name="T5" fmla="*/ 51 h 81"/>
                  <a:gd name="T6" fmla="*/ 2 w 104"/>
                  <a:gd name="T7" fmla="*/ 75 h 81"/>
                  <a:gd name="T8" fmla="*/ 5 w 104"/>
                  <a:gd name="T9" fmla="*/ 81 h 81"/>
                  <a:gd name="T10" fmla="*/ 101 w 104"/>
                  <a:gd name="T11" fmla="*/ 81 h 81"/>
                  <a:gd name="T12" fmla="*/ 99 w 104"/>
                  <a:gd name="T13" fmla="*/ 70 h 81"/>
                  <a:gd name="T14" fmla="*/ 92 w 104"/>
                  <a:gd name="T15" fmla="*/ 52 h 81"/>
                  <a:gd name="T16" fmla="*/ 99 w 104"/>
                  <a:gd name="T17" fmla="*/ 34 h 81"/>
                  <a:gd name="T18" fmla="*/ 92 w 104"/>
                  <a:gd name="T19"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92" y="6"/>
                    </a:moveTo>
                    <a:cubicBezTo>
                      <a:pt x="84" y="0"/>
                      <a:pt x="72" y="0"/>
                      <a:pt x="64" y="7"/>
                    </a:cubicBezTo>
                    <a:cubicBezTo>
                      <a:pt x="10" y="51"/>
                      <a:pt x="10" y="51"/>
                      <a:pt x="10" y="51"/>
                    </a:cubicBezTo>
                    <a:cubicBezTo>
                      <a:pt x="3" y="57"/>
                      <a:pt x="0" y="66"/>
                      <a:pt x="2" y="75"/>
                    </a:cubicBezTo>
                    <a:cubicBezTo>
                      <a:pt x="3" y="77"/>
                      <a:pt x="4" y="79"/>
                      <a:pt x="5" y="81"/>
                    </a:cubicBezTo>
                    <a:cubicBezTo>
                      <a:pt x="101" y="81"/>
                      <a:pt x="101" y="81"/>
                      <a:pt x="101" y="81"/>
                    </a:cubicBezTo>
                    <a:cubicBezTo>
                      <a:pt x="102" y="77"/>
                      <a:pt x="101" y="73"/>
                      <a:pt x="99" y="70"/>
                    </a:cubicBezTo>
                    <a:cubicBezTo>
                      <a:pt x="92" y="52"/>
                      <a:pt x="92" y="52"/>
                      <a:pt x="92" y="52"/>
                    </a:cubicBezTo>
                    <a:cubicBezTo>
                      <a:pt x="99" y="34"/>
                      <a:pt x="99" y="34"/>
                      <a:pt x="99" y="34"/>
                    </a:cubicBezTo>
                    <a:cubicBezTo>
                      <a:pt x="104" y="24"/>
                      <a:pt x="101" y="13"/>
                      <a:pt x="9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26" name="Group 25"/>
            <p:cNvGrpSpPr/>
            <p:nvPr/>
          </p:nvGrpSpPr>
          <p:grpSpPr>
            <a:xfrm>
              <a:off x="310148" y="3601787"/>
              <a:ext cx="368714" cy="442663"/>
              <a:chOff x="159844" y="2901784"/>
              <a:chExt cx="368714" cy="442663"/>
            </a:xfrm>
            <a:grpFill/>
          </p:grpSpPr>
          <p:sp>
            <p:nvSpPr>
              <p:cNvPr id="25" name="Oval 24"/>
              <p:cNvSpPr/>
              <p:nvPr/>
            </p:nvSpPr>
            <p:spPr bwMode="auto">
              <a:xfrm>
                <a:off x="331679" y="3147568"/>
                <a:ext cx="196879" cy="19687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20855" y="3066893"/>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21956" y="2939825"/>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59844" y="2901784"/>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Rectangle 2"/>
          <p:cNvSpPr/>
          <p:nvPr/>
        </p:nvSpPr>
        <p:spPr bwMode="auto">
          <a:xfrm>
            <a:off x="7599938" y="731"/>
            <a:ext cx="1539246" cy="5142041"/>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725" name="TextBox 3724"/>
          <p:cNvSpPr txBox="1"/>
          <p:nvPr/>
        </p:nvSpPr>
        <p:spPr>
          <a:xfrm>
            <a:off x="7769659" y="985855"/>
            <a:ext cx="42639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Quincy</a:t>
            </a:r>
          </a:p>
        </p:txBody>
      </p:sp>
      <p:sp>
        <p:nvSpPr>
          <p:cNvPr id="3726" name="TextBox 3725"/>
          <p:cNvSpPr txBox="1"/>
          <p:nvPr/>
        </p:nvSpPr>
        <p:spPr>
          <a:xfrm>
            <a:off x="7769658" y="1453062"/>
            <a:ext cx="60593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Cheyenne</a:t>
            </a:r>
          </a:p>
        </p:txBody>
      </p:sp>
      <p:sp>
        <p:nvSpPr>
          <p:cNvPr id="3727" name="TextBox 3726"/>
          <p:cNvSpPr txBox="1"/>
          <p:nvPr/>
        </p:nvSpPr>
        <p:spPr>
          <a:xfrm>
            <a:off x="7769659" y="1219459"/>
            <a:ext cx="49693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Chicago</a:t>
            </a:r>
          </a:p>
        </p:txBody>
      </p:sp>
      <p:sp>
        <p:nvSpPr>
          <p:cNvPr id="3728" name="TextBox 3727"/>
          <p:cNvSpPr txBox="1"/>
          <p:nvPr/>
        </p:nvSpPr>
        <p:spPr>
          <a:xfrm>
            <a:off x="7769659" y="2153873"/>
            <a:ext cx="71013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Des Moines</a:t>
            </a:r>
          </a:p>
        </p:txBody>
      </p:sp>
      <p:sp>
        <p:nvSpPr>
          <p:cNvPr id="3729" name="TextBox 3728"/>
          <p:cNvSpPr txBox="1"/>
          <p:nvPr/>
        </p:nvSpPr>
        <p:spPr>
          <a:xfrm>
            <a:off x="7769658" y="1686666"/>
            <a:ext cx="74699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San Antonio</a:t>
            </a:r>
          </a:p>
        </p:txBody>
      </p:sp>
      <p:sp>
        <p:nvSpPr>
          <p:cNvPr id="3730" name="TextBox 3729"/>
          <p:cNvSpPr txBox="1"/>
          <p:nvPr/>
        </p:nvSpPr>
        <p:spPr>
          <a:xfrm>
            <a:off x="7769658" y="1920269"/>
            <a:ext cx="5097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Boynton</a:t>
            </a:r>
          </a:p>
        </p:txBody>
      </p:sp>
      <p:sp>
        <p:nvSpPr>
          <p:cNvPr id="3731" name="TextBox 3730"/>
          <p:cNvSpPr txBox="1"/>
          <p:nvPr/>
        </p:nvSpPr>
        <p:spPr>
          <a:xfrm>
            <a:off x="7769658" y="2387476"/>
            <a:ext cx="325410"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Brazil</a:t>
            </a:r>
          </a:p>
        </p:txBody>
      </p:sp>
      <p:sp>
        <p:nvSpPr>
          <p:cNvPr id="3732" name="TextBox 3731"/>
          <p:cNvSpPr txBox="1"/>
          <p:nvPr/>
        </p:nvSpPr>
        <p:spPr>
          <a:xfrm>
            <a:off x="7769658" y="2621080"/>
            <a:ext cx="40075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Dublin</a:t>
            </a:r>
          </a:p>
        </p:txBody>
      </p:sp>
      <p:sp>
        <p:nvSpPr>
          <p:cNvPr id="3733" name="TextBox 3732"/>
          <p:cNvSpPr txBox="1"/>
          <p:nvPr/>
        </p:nvSpPr>
        <p:spPr>
          <a:xfrm>
            <a:off x="7769659" y="2854683"/>
            <a:ext cx="70211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Amsterdam</a:t>
            </a:r>
          </a:p>
        </p:txBody>
      </p:sp>
      <p:sp>
        <p:nvSpPr>
          <p:cNvPr id="3734" name="TextBox 3733"/>
          <p:cNvSpPr txBox="1"/>
          <p:nvPr/>
        </p:nvSpPr>
        <p:spPr>
          <a:xfrm>
            <a:off x="7769660" y="3555493"/>
            <a:ext cx="5626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Shanghai</a:t>
            </a:r>
          </a:p>
        </p:txBody>
      </p:sp>
      <p:sp>
        <p:nvSpPr>
          <p:cNvPr id="3735" name="TextBox 3734"/>
          <p:cNvSpPr txBox="1"/>
          <p:nvPr/>
        </p:nvSpPr>
        <p:spPr>
          <a:xfrm>
            <a:off x="7769659" y="3321890"/>
            <a:ext cx="69890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Hong Kong</a:t>
            </a:r>
          </a:p>
        </p:txBody>
      </p:sp>
      <p:sp>
        <p:nvSpPr>
          <p:cNvPr id="3736" name="TextBox 3735"/>
          <p:cNvSpPr txBox="1"/>
          <p:nvPr/>
        </p:nvSpPr>
        <p:spPr>
          <a:xfrm>
            <a:off x="7769660" y="3789096"/>
            <a:ext cx="3494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Japan</a:t>
            </a:r>
          </a:p>
        </p:txBody>
      </p:sp>
      <p:sp>
        <p:nvSpPr>
          <p:cNvPr id="3737" name="TextBox 3736"/>
          <p:cNvSpPr txBox="1"/>
          <p:nvPr/>
        </p:nvSpPr>
        <p:spPr>
          <a:xfrm>
            <a:off x="7769658" y="3088286"/>
            <a:ext cx="61875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Singapore</a:t>
            </a:r>
          </a:p>
        </p:txBody>
      </p:sp>
      <p:sp>
        <p:nvSpPr>
          <p:cNvPr id="3738" name="TextBox 3737"/>
          <p:cNvSpPr txBox="1"/>
          <p:nvPr/>
        </p:nvSpPr>
        <p:spPr>
          <a:xfrm>
            <a:off x="7769659" y="4022704"/>
            <a:ext cx="524182"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Australia</a:t>
            </a:r>
          </a:p>
        </p:txBody>
      </p:sp>
      <p:sp>
        <p:nvSpPr>
          <p:cNvPr id="1264" name="Title 1"/>
          <p:cNvSpPr>
            <a:spLocks noGrp="1"/>
          </p:cNvSpPr>
          <p:nvPr>
            <p:ph type="title"/>
          </p:nvPr>
        </p:nvSpPr>
        <p:spPr/>
        <p:txBody>
          <a:bodyPr/>
          <a:lstStyle/>
          <a:p>
            <a:r>
              <a:rPr lang="en-US" dirty="0" smtClean="0">
                <a:solidFill>
                  <a:schemeClr val="bg1"/>
                </a:solidFill>
              </a:rPr>
              <a:t>Global scale</a:t>
            </a:r>
            <a:endParaRPr lang="en-US" dirty="0">
              <a:solidFill>
                <a:schemeClr val="bg1"/>
              </a:solidFill>
            </a:endParaRPr>
          </a:p>
        </p:txBody>
      </p:sp>
      <p:sp>
        <p:nvSpPr>
          <p:cNvPr id="2644" name="Oval 2643"/>
          <p:cNvSpPr/>
          <p:nvPr/>
        </p:nvSpPr>
        <p:spPr bwMode="auto">
          <a:xfrm>
            <a:off x="1941013" y="1784638"/>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5" name="Oval 2644"/>
          <p:cNvSpPr/>
          <p:nvPr/>
        </p:nvSpPr>
        <p:spPr bwMode="auto">
          <a:xfrm>
            <a:off x="1692729" y="2164021"/>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6" name="Oval 2645"/>
          <p:cNvSpPr/>
          <p:nvPr/>
        </p:nvSpPr>
        <p:spPr bwMode="auto">
          <a:xfrm>
            <a:off x="2275544" y="1619734"/>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7" name="Oval 2646"/>
          <p:cNvSpPr/>
          <p:nvPr/>
        </p:nvSpPr>
        <p:spPr bwMode="auto">
          <a:xfrm>
            <a:off x="2352304" y="194285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8" name="Oval 2647"/>
          <p:cNvSpPr/>
          <p:nvPr/>
        </p:nvSpPr>
        <p:spPr bwMode="auto">
          <a:xfrm>
            <a:off x="4258753" y="1519492"/>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9" name="Oval 2648"/>
          <p:cNvSpPr/>
          <p:nvPr/>
        </p:nvSpPr>
        <p:spPr bwMode="auto">
          <a:xfrm>
            <a:off x="4115139" y="1427376"/>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0" name="Oval 2649"/>
          <p:cNvSpPr/>
          <p:nvPr/>
        </p:nvSpPr>
        <p:spPr bwMode="auto">
          <a:xfrm>
            <a:off x="2959723" y="330313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1" name="Oval 2650"/>
          <p:cNvSpPr/>
          <p:nvPr/>
        </p:nvSpPr>
        <p:spPr bwMode="auto">
          <a:xfrm>
            <a:off x="6841280" y="222281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2" name="Oval 2651"/>
          <p:cNvSpPr/>
          <p:nvPr/>
        </p:nvSpPr>
        <p:spPr bwMode="auto">
          <a:xfrm>
            <a:off x="7220134" y="196811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3" name="Oval 2652"/>
          <p:cNvSpPr/>
          <p:nvPr/>
        </p:nvSpPr>
        <p:spPr bwMode="auto">
          <a:xfrm>
            <a:off x="6597583" y="2405653"/>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4" name="Oval 3743"/>
          <p:cNvSpPr/>
          <p:nvPr/>
        </p:nvSpPr>
        <p:spPr bwMode="auto">
          <a:xfrm>
            <a:off x="2480401" y="153112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5" name="Oval 3744"/>
          <p:cNvSpPr/>
          <p:nvPr/>
        </p:nvSpPr>
        <p:spPr bwMode="auto">
          <a:xfrm>
            <a:off x="1528014" y="157862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6" name="Oval 3745"/>
          <p:cNvSpPr/>
          <p:nvPr/>
        </p:nvSpPr>
        <p:spPr bwMode="auto">
          <a:xfrm>
            <a:off x="6506830" y="3138684"/>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5"/>
          <p:cNvSpPr>
            <a:spLocks/>
          </p:cNvSpPr>
          <p:nvPr/>
        </p:nvSpPr>
        <p:spPr bwMode="auto">
          <a:xfrm>
            <a:off x="1711401" y="488972"/>
            <a:ext cx="5824257" cy="1063524"/>
          </a:xfrm>
          <a:custGeom>
            <a:avLst/>
            <a:gdLst>
              <a:gd name="T0" fmla="*/ 10 w 9219"/>
              <a:gd name="T1" fmla="*/ 1683 h 1683"/>
              <a:gd name="T2" fmla="*/ 0 w 9219"/>
              <a:gd name="T3" fmla="*/ 1671 h 1683"/>
              <a:gd name="T4" fmla="*/ 2971 w 9219"/>
              <a:gd name="T5" fmla="*/ 274 h 1683"/>
              <a:gd name="T6" fmla="*/ 5970 w 9219"/>
              <a:gd name="T7" fmla="*/ 164 h 1683"/>
              <a:gd name="T8" fmla="*/ 9219 w 9219"/>
              <a:gd name="T9" fmla="*/ 937 h 1683"/>
              <a:gd name="T10" fmla="*/ 9213 w 9219"/>
              <a:gd name="T11" fmla="*/ 950 h 1683"/>
              <a:gd name="T12" fmla="*/ 5968 w 9219"/>
              <a:gd name="T13" fmla="*/ 179 h 1683"/>
              <a:gd name="T14" fmla="*/ 10 w 9219"/>
              <a:gd name="T15" fmla="*/ 1683 h 1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9" h="1683">
                <a:moveTo>
                  <a:pt x="10" y="1683"/>
                </a:moveTo>
                <a:cubicBezTo>
                  <a:pt x="0" y="1671"/>
                  <a:pt x="0" y="1671"/>
                  <a:pt x="0" y="1671"/>
                </a:cubicBezTo>
                <a:cubicBezTo>
                  <a:pt x="827" y="978"/>
                  <a:pt x="1827" y="508"/>
                  <a:pt x="2971" y="274"/>
                </a:cubicBezTo>
                <a:cubicBezTo>
                  <a:pt x="3886" y="87"/>
                  <a:pt x="4895" y="50"/>
                  <a:pt x="5970" y="164"/>
                </a:cubicBezTo>
                <a:cubicBezTo>
                  <a:pt x="7799" y="358"/>
                  <a:pt x="9205" y="931"/>
                  <a:pt x="9219" y="937"/>
                </a:cubicBezTo>
                <a:cubicBezTo>
                  <a:pt x="9213" y="950"/>
                  <a:pt x="9213" y="950"/>
                  <a:pt x="9213" y="950"/>
                </a:cubicBezTo>
                <a:cubicBezTo>
                  <a:pt x="9199" y="945"/>
                  <a:pt x="7795" y="373"/>
                  <a:pt x="5968" y="179"/>
                </a:cubicBezTo>
                <a:cubicBezTo>
                  <a:pt x="4281" y="0"/>
                  <a:pt x="1879" y="116"/>
                  <a:pt x="10" y="1683"/>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9" name="Freeform 6"/>
          <p:cNvSpPr>
            <a:spLocks/>
          </p:cNvSpPr>
          <p:nvPr/>
        </p:nvSpPr>
        <p:spPr bwMode="auto">
          <a:xfrm>
            <a:off x="2592058" y="794821"/>
            <a:ext cx="4943601" cy="729870"/>
          </a:xfrm>
          <a:custGeom>
            <a:avLst/>
            <a:gdLst>
              <a:gd name="T0" fmla="*/ 8 w 7825"/>
              <a:gd name="T1" fmla="*/ 1155 h 1155"/>
              <a:gd name="T2" fmla="*/ 0 w 7825"/>
              <a:gd name="T3" fmla="*/ 1143 h 1155"/>
              <a:gd name="T4" fmla="*/ 2648 w 7825"/>
              <a:gd name="T5" fmla="*/ 169 h 1155"/>
              <a:gd name="T6" fmla="*/ 5179 w 7825"/>
              <a:gd name="T7" fmla="*/ 161 h 1155"/>
              <a:gd name="T8" fmla="*/ 7825 w 7825"/>
              <a:gd name="T9" fmla="*/ 819 h 1155"/>
              <a:gd name="T10" fmla="*/ 7819 w 7825"/>
              <a:gd name="T11" fmla="*/ 833 h 1155"/>
              <a:gd name="T12" fmla="*/ 5177 w 7825"/>
              <a:gd name="T13" fmla="*/ 175 h 1155"/>
              <a:gd name="T14" fmla="*/ 8 w 7825"/>
              <a:gd name="T15" fmla="*/ 1155 h 1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5" h="1155">
                <a:moveTo>
                  <a:pt x="8" y="1155"/>
                </a:moveTo>
                <a:cubicBezTo>
                  <a:pt x="0" y="1143"/>
                  <a:pt x="0" y="1143"/>
                  <a:pt x="0" y="1143"/>
                </a:cubicBezTo>
                <a:cubicBezTo>
                  <a:pt x="771" y="644"/>
                  <a:pt x="1661" y="316"/>
                  <a:pt x="2648" y="169"/>
                </a:cubicBezTo>
                <a:cubicBezTo>
                  <a:pt x="3437" y="52"/>
                  <a:pt x="4288" y="49"/>
                  <a:pt x="5179" y="161"/>
                </a:cubicBezTo>
                <a:cubicBezTo>
                  <a:pt x="6695" y="351"/>
                  <a:pt x="7814" y="815"/>
                  <a:pt x="7825" y="819"/>
                </a:cubicBezTo>
                <a:cubicBezTo>
                  <a:pt x="7819" y="833"/>
                  <a:pt x="7819" y="833"/>
                  <a:pt x="7819" y="833"/>
                </a:cubicBezTo>
                <a:cubicBezTo>
                  <a:pt x="7808" y="828"/>
                  <a:pt x="6691" y="365"/>
                  <a:pt x="5177" y="175"/>
                </a:cubicBezTo>
                <a:cubicBezTo>
                  <a:pt x="3780" y="0"/>
                  <a:pt x="1749" y="27"/>
                  <a:pt x="8" y="1155"/>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 name="Freeform 7"/>
          <p:cNvSpPr>
            <a:spLocks/>
          </p:cNvSpPr>
          <p:nvPr/>
        </p:nvSpPr>
        <p:spPr bwMode="auto">
          <a:xfrm>
            <a:off x="2100399" y="676116"/>
            <a:ext cx="5435795" cy="1061387"/>
          </a:xfrm>
          <a:custGeom>
            <a:avLst/>
            <a:gdLst>
              <a:gd name="T0" fmla="*/ 10 w 8604"/>
              <a:gd name="T1" fmla="*/ 1680 h 1680"/>
              <a:gd name="T2" fmla="*/ 0 w 8604"/>
              <a:gd name="T3" fmla="*/ 1669 h 1680"/>
              <a:gd name="T4" fmla="*/ 2906 w 8604"/>
              <a:gd name="T5" fmla="*/ 248 h 1680"/>
              <a:gd name="T6" fmla="*/ 5690 w 8604"/>
              <a:gd name="T7" fmla="*/ 299 h 1680"/>
              <a:gd name="T8" fmla="*/ 8604 w 8604"/>
              <a:gd name="T9" fmla="*/ 1375 h 1680"/>
              <a:gd name="T10" fmla="*/ 8596 w 8604"/>
              <a:gd name="T11" fmla="*/ 1387 h 1680"/>
              <a:gd name="T12" fmla="*/ 5687 w 8604"/>
              <a:gd name="T13" fmla="*/ 314 h 1680"/>
              <a:gd name="T14" fmla="*/ 10 w 8604"/>
              <a:gd name="T15" fmla="*/ 1680 h 1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4" h="1680">
                <a:moveTo>
                  <a:pt x="10" y="1680"/>
                </a:moveTo>
                <a:cubicBezTo>
                  <a:pt x="0" y="1669"/>
                  <a:pt x="0" y="1669"/>
                  <a:pt x="0" y="1669"/>
                </a:cubicBezTo>
                <a:cubicBezTo>
                  <a:pt x="844" y="925"/>
                  <a:pt x="1822" y="447"/>
                  <a:pt x="2906" y="248"/>
                </a:cubicBezTo>
                <a:cubicBezTo>
                  <a:pt x="3773" y="88"/>
                  <a:pt x="4710" y="105"/>
                  <a:pt x="5690" y="299"/>
                </a:cubicBezTo>
                <a:cubicBezTo>
                  <a:pt x="7358" y="629"/>
                  <a:pt x="8591" y="1367"/>
                  <a:pt x="8604" y="1375"/>
                </a:cubicBezTo>
                <a:cubicBezTo>
                  <a:pt x="8596" y="1387"/>
                  <a:pt x="8596" y="1387"/>
                  <a:pt x="8596" y="1387"/>
                </a:cubicBezTo>
                <a:cubicBezTo>
                  <a:pt x="8584" y="1380"/>
                  <a:pt x="7353" y="643"/>
                  <a:pt x="5687" y="314"/>
                </a:cubicBezTo>
                <a:cubicBezTo>
                  <a:pt x="4149" y="10"/>
                  <a:pt x="1917" y="0"/>
                  <a:pt x="10" y="1680"/>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 name="Freeform 8"/>
          <p:cNvSpPr>
            <a:spLocks/>
          </p:cNvSpPr>
          <p:nvPr/>
        </p:nvSpPr>
        <p:spPr bwMode="auto">
          <a:xfrm>
            <a:off x="1859782" y="1141844"/>
            <a:ext cx="5675877" cy="1003906"/>
          </a:xfrm>
          <a:custGeom>
            <a:avLst/>
            <a:gdLst>
              <a:gd name="T0" fmla="*/ 9 w 8984"/>
              <a:gd name="T1" fmla="*/ 1589 h 1589"/>
              <a:gd name="T2" fmla="*/ 0 w 8984"/>
              <a:gd name="T3" fmla="*/ 1577 h 1589"/>
              <a:gd name="T4" fmla="*/ 3126 w 8984"/>
              <a:gd name="T5" fmla="*/ 248 h 1589"/>
              <a:gd name="T6" fmla="*/ 6023 w 8984"/>
              <a:gd name="T7" fmla="*/ 189 h 1589"/>
              <a:gd name="T8" fmla="*/ 8984 w 8984"/>
              <a:gd name="T9" fmla="*/ 1004 h 1589"/>
              <a:gd name="T10" fmla="*/ 8978 w 8984"/>
              <a:gd name="T11" fmla="*/ 1017 h 1589"/>
              <a:gd name="T12" fmla="*/ 6020 w 8984"/>
              <a:gd name="T13" fmla="*/ 204 h 1589"/>
              <a:gd name="T14" fmla="*/ 9 w 8984"/>
              <a:gd name="T15" fmla="*/ 1589 h 15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4" h="1589">
                <a:moveTo>
                  <a:pt x="9" y="1589"/>
                </a:moveTo>
                <a:cubicBezTo>
                  <a:pt x="0" y="1577"/>
                  <a:pt x="0" y="1577"/>
                  <a:pt x="0" y="1577"/>
                </a:cubicBezTo>
                <a:cubicBezTo>
                  <a:pt x="931" y="907"/>
                  <a:pt x="1983" y="460"/>
                  <a:pt x="3126" y="248"/>
                </a:cubicBezTo>
                <a:cubicBezTo>
                  <a:pt x="4040" y="79"/>
                  <a:pt x="5015" y="59"/>
                  <a:pt x="6023" y="189"/>
                </a:cubicBezTo>
                <a:cubicBezTo>
                  <a:pt x="7738" y="411"/>
                  <a:pt x="8972" y="998"/>
                  <a:pt x="8984" y="1004"/>
                </a:cubicBezTo>
                <a:cubicBezTo>
                  <a:pt x="8978" y="1017"/>
                  <a:pt x="8978" y="1017"/>
                  <a:pt x="8978" y="1017"/>
                </a:cubicBezTo>
                <a:cubicBezTo>
                  <a:pt x="8965" y="1011"/>
                  <a:pt x="7734" y="425"/>
                  <a:pt x="6020" y="204"/>
                </a:cubicBezTo>
                <a:cubicBezTo>
                  <a:pt x="4439" y="0"/>
                  <a:pt x="2113" y="75"/>
                  <a:pt x="9" y="1589"/>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2" name="Freeform 9"/>
          <p:cNvSpPr>
            <a:spLocks/>
          </p:cNvSpPr>
          <p:nvPr/>
        </p:nvSpPr>
        <p:spPr bwMode="auto">
          <a:xfrm>
            <a:off x="2491534" y="1200393"/>
            <a:ext cx="5044126" cy="806333"/>
          </a:xfrm>
          <a:custGeom>
            <a:avLst/>
            <a:gdLst>
              <a:gd name="T0" fmla="*/ 7977 w 7984"/>
              <a:gd name="T1" fmla="*/ 1276 h 1276"/>
              <a:gd name="T2" fmla="*/ 5229 w 7984"/>
              <a:gd name="T3" fmla="*/ 372 h 1276"/>
              <a:gd name="T4" fmla="*/ 9 w 7984"/>
              <a:gd name="T5" fmla="*/ 1178 h 1276"/>
              <a:gd name="T6" fmla="*/ 0 w 7984"/>
              <a:gd name="T7" fmla="*/ 1166 h 1276"/>
              <a:gd name="T8" fmla="*/ 2643 w 7984"/>
              <a:gd name="T9" fmla="*/ 217 h 1276"/>
              <a:gd name="T10" fmla="*/ 5233 w 7984"/>
              <a:gd name="T11" fmla="*/ 357 h 1276"/>
              <a:gd name="T12" fmla="*/ 7984 w 7984"/>
              <a:gd name="T13" fmla="*/ 1263 h 1276"/>
              <a:gd name="T14" fmla="*/ 7977 w 7984"/>
              <a:gd name="T15" fmla="*/ 1276 h 1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84" h="1276">
                <a:moveTo>
                  <a:pt x="7977" y="1276"/>
                </a:moveTo>
                <a:cubicBezTo>
                  <a:pt x="7966" y="1270"/>
                  <a:pt x="6792" y="678"/>
                  <a:pt x="5229" y="372"/>
                </a:cubicBezTo>
                <a:cubicBezTo>
                  <a:pt x="3788" y="90"/>
                  <a:pt x="1712" y="0"/>
                  <a:pt x="9" y="1178"/>
                </a:cubicBezTo>
                <a:cubicBezTo>
                  <a:pt x="0" y="1166"/>
                  <a:pt x="0" y="1166"/>
                  <a:pt x="0" y="1166"/>
                </a:cubicBezTo>
                <a:cubicBezTo>
                  <a:pt x="755" y="645"/>
                  <a:pt x="1644" y="325"/>
                  <a:pt x="2643" y="217"/>
                </a:cubicBezTo>
                <a:cubicBezTo>
                  <a:pt x="3443" y="130"/>
                  <a:pt x="4314" y="177"/>
                  <a:pt x="5233" y="357"/>
                </a:cubicBezTo>
                <a:cubicBezTo>
                  <a:pt x="6797" y="664"/>
                  <a:pt x="7972" y="1257"/>
                  <a:pt x="7984" y="1263"/>
                </a:cubicBezTo>
                <a:lnTo>
                  <a:pt x="7977" y="1276"/>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3" name="Freeform 10"/>
          <p:cNvSpPr>
            <a:spLocks/>
          </p:cNvSpPr>
          <p:nvPr/>
        </p:nvSpPr>
        <p:spPr bwMode="auto">
          <a:xfrm>
            <a:off x="2359117" y="365186"/>
            <a:ext cx="5178414" cy="1881087"/>
          </a:xfrm>
          <a:custGeom>
            <a:avLst/>
            <a:gdLst>
              <a:gd name="T0" fmla="*/ 8154 w 8166"/>
              <a:gd name="T1" fmla="*/ 2977 h 2977"/>
              <a:gd name="T2" fmla="*/ 6822 w 8166"/>
              <a:gd name="T3" fmla="*/ 1554 h 2977"/>
              <a:gd name="T4" fmla="*/ 3563 w 8166"/>
              <a:gd name="T5" fmla="*/ 61 h 2977"/>
              <a:gd name="T6" fmla="*/ 11 w 8166"/>
              <a:gd name="T7" fmla="*/ 1946 h 2977"/>
              <a:gd name="T8" fmla="*/ 0 w 8166"/>
              <a:gd name="T9" fmla="*/ 1936 h 2977"/>
              <a:gd name="T10" fmla="*/ 3564 w 8166"/>
              <a:gd name="T11" fmla="*/ 47 h 2977"/>
              <a:gd name="T12" fmla="*/ 5372 w 8166"/>
              <a:gd name="T13" fmla="*/ 544 h 2977"/>
              <a:gd name="T14" fmla="*/ 6832 w 8166"/>
              <a:gd name="T15" fmla="*/ 1544 h 2977"/>
              <a:gd name="T16" fmla="*/ 8166 w 8166"/>
              <a:gd name="T17" fmla="*/ 2969 h 2977"/>
              <a:gd name="T18" fmla="*/ 8154 w 8166"/>
              <a:gd name="T19" fmla="*/ 2977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6" h="2977">
                <a:moveTo>
                  <a:pt x="8154" y="2977"/>
                </a:moveTo>
                <a:cubicBezTo>
                  <a:pt x="8149" y="2970"/>
                  <a:pt x="7639" y="2264"/>
                  <a:pt x="6822" y="1554"/>
                </a:cubicBezTo>
                <a:cubicBezTo>
                  <a:pt x="6069" y="900"/>
                  <a:pt x="4891" y="110"/>
                  <a:pt x="3563" y="61"/>
                </a:cubicBezTo>
                <a:cubicBezTo>
                  <a:pt x="2287" y="14"/>
                  <a:pt x="1093" y="648"/>
                  <a:pt x="11" y="1946"/>
                </a:cubicBezTo>
                <a:cubicBezTo>
                  <a:pt x="0" y="1936"/>
                  <a:pt x="0" y="1936"/>
                  <a:pt x="0" y="1936"/>
                </a:cubicBezTo>
                <a:cubicBezTo>
                  <a:pt x="1084" y="635"/>
                  <a:pt x="2283" y="0"/>
                  <a:pt x="3564" y="47"/>
                </a:cubicBezTo>
                <a:cubicBezTo>
                  <a:pt x="4152" y="69"/>
                  <a:pt x="4761" y="236"/>
                  <a:pt x="5372" y="544"/>
                </a:cubicBezTo>
                <a:cubicBezTo>
                  <a:pt x="5860" y="790"/>
                  <a:pt x="6352" y="1126"/>
                  <a:pt x="6832" y="1544"/>
                </a:cubicBezTo>
                <a:cubicBezTo>
                  <a:pt x="7651" y="2254"/>
                  <a:pt x="8161" y="2962"/>
                  <a:pt x="8166" y="2969"/>
                </a:cubicBezTo>
                <a:lnTo>
                  <a:pt x="8154" y="2977"/>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4" name="Freeform 11"/>
          <p:cNvSpPr>
            <a:spLocks/>
          </p:cNvSpPr>
          <p:nvPr/>
        </p:nvSpPr>
        <p:spPr bwMode="auto">
          <a:xfrm>
            <a:off x="3101096" y="2264454"/>
            <a:ext cx="4433762" cy="1020482"/>
          </a:xfrm>
          <a:custGeom>
            <a:avLst/>
            <a:gdLst>
              <a:gd name="T0" fmla="*/ 10 w 7018"/>
              <a:gd name="T1" fmla="*/ 1615 h 1615"/>
              <a:gd name="T2" fmla="*/ 0 w 7018"/>
              <a:gd name="T3" fmla="*/ 1604 h 1615"/>
              <a:gd name="T4" fmla="*/ 2373 w 7018"/>
              <a:gd name="T5" fmla="*/ 324 h 1615"/>
              <a:gd name="T6" fmla="*/ 4643 w 7018"/>
              <a:gd name="T7" fmla="*/ 0 h 1615"/>
              <a:gd name="T8" fmla="*/ 4667 w 7018"/>
              <a:gd name="T9" fmla="*/ 0 h 1615"/>
              <a:gd name="T10" fmla="*/ 7018 w 7018"/>
              <a:gd name="T11" fmla="*/ 312 h 1615"/>
              <a:gd name="T12" fmla="*/ 7014 w 7018"/>
              <a:gd name="T13" fmla="*/ 326 h 1615"/>
              <a:gd name="T14" fmla="*/ 4667 w 7018"/>
              <a:gd name="T15" fmla="*/ 15 h 1615"/>
              <a:gd name="T16" fmla="*/ 4643 w 7018"/>
              <a:gd name="T17" fmla="*/ 15 h 1615"/>
              <a:gd name="T18" fmla="*/ 10 w 7018"/>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8" h="1615">
                <a:moveTo>
                  <a:pt x="10" y="1615"/>
                </a:moveTo>
                <a:cubicBezTo>
                  <a:pt x="0" y="1604"/>
                  <a:pt x="0" y="1604"/>
                  <a:pt x="0" y="1604"/>
                </a:cubicBezTo>
                <a:cubicBezTo>
                  <a:pt x="690" y="1021"/>
                  <a:pt x="1488" y="591"/>
                  <a:pt x="2373" y="324"/>
                </a:cubicBezTo>
                <a:cubicBezTo>
                  <a:pt x="3080" y="111"/>
                  <a:pt x="3844" y="2"/>
                  <a:pt x="4643" y="0"/>
                </a:cubicBezTo>
                <a:cubicBezTo>
                  <a:pt x="4651" y="0"/>
                  <a:pt x="4659" y="0"/>
                  <a:pt x="4667" y="0"/>
                </a:cubicBezTo>
                <a:cubicBezTo>
                  <a:pt x="6015" y="0"/>
                  <a:pt x="7008" y="309"/>
                  <a:pt x="7018" y="312"/>
                </a:cubicBezTo>
                <a:cubicBezTo>
                  <a:pt x="7014" y="326"/>
                  <a:pt x="7014" y="326"/>
                  <a:pt x="7014" y="326"/>
                </a:cubicBezTo>
                <a:cubicBezTo>
                  <a:pt x="7004" y="323"/>
                  <a:pt x="6013" y="15"/>
                  <a:pt x="4667" y="15"/>
                </a:cubicBezTo>
                <a:cubicBezTo>
                  <a:pt x="4659" y="15"/>
                  <a:pt x="4651" y="15"/>
                  <a:pt x="4643" y="15"/>
                </a:cubicBezTo>
                <a:cubicBezTo>
                  <a:pt x="3390" y="18"/>
                  <a:pt x="1569" y="298"/>
                  <a:pt x="10" y="1615"/>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5" name="Freeform 12"/>
          <p:cNvSpPr>
            <a:spLocks/>
          </p:cNvSpPr>
          <p:nvPr/>
        </p:nvSpPr>
        <p:spPr bwMode="auto">
          <a:xfrm>
            <a:off x="4212478" y="943201"/>
            <a:ext cx="3325053" cy="1766928"/>
          </a:xfrm>
          <a:custGeom>
            <a:avLst/>
            <a:gdLst>
              <a:gd name="T0" fmla="*/ 5251 w 5263"/>
              <a:gd name="T1" fmla="*/ 2796 h 2796"/>
              <a:gd name="T2" fmla="*/ 3998 w 5263"/>
              <a:gd name="T3" fmla="*/ 1421 h 2796"/>
              <a:gd name="T4" fmla="*/ 1392 w 5263"/>
              <a:gd name="T5" fmla="*/ 24 h 2796"/>
              <a:gd name="T6" fmla="*/ 12 w 5263"/>
              <a:gd name="T7" fmla="*/ 720 h 2796"/>
              <a:gd name="T8" fmla="*/ 0 w 5263"/>
              <a:gd name="T9" fmla="*/ 711 h 2796"/>
              <a:gd name="T10" fmla="*/ 1392 w 5263"/>
              <a:gd name="T11" fmla="*/ 9 h 2796"/>
              <a:gd name="T12" fmla="*/ 2763 w 5263"/>
              <a:gd name="T13" fmla="*/ 457 h 2796"/>
              <a:gd name="T14" fmla="*/ 4008 w 5263"/>
              <a:gd name="T15" fmla="*/ 1410 h 2796"/>
              <a:gd name="T16" fmla="*/ 5263 w 5263"/>
              <a:gd name="T17" fmla="*/ 2787 h 2796"/>
              <a:gd name="T18" fmla="*/ 5251 w 5263"/>
              <a:gd name="T19"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3" h="2796">
                <a:moveTo>
                  <a:pt x="5251" y="2796"/>
                </a:moveTo>
                <a:cubicBezTo>
                  <a:pt x="5246" y="2789"/>
                  <a:pt x="4729" y="2102"/>
                  <a:pt x="3998" y="1421"/>
                </a:cubicBezTo>
                <a:cubicBezTo>
                  <a:pt x="3324" y="792"/>
                  <a:pt x="2324" y="40"/>
                  <a:pt x="1392" y="24"/>
                </a:cubicBezTo>
                <a:cubicBezTo>
                  <a:pt x="855" y="15"/>
                  <a:pt x="391" y="249"/>
                  <a:pt x="12" y="720"/>
                </a:cubicBezTo>
                <a:cubicBezTo>
                  <a:pt x="0" y="711"/>
                  <a:pt x="0" y="711"/>
                  <a:pt x="0" y="711"/>
                </a:cubicBezTo>
                <a:cubicBezTo>
                  <a:pt x="382" y="236"/>
                  <a:pt x="850" y="0"/>
                  <a:pt x="1392" y="9"/>
                </a:cubicBezTo>
                <a:cubicBezTo>
                  <a:pt x="1806" y="16"/>
                  <a:pt x="2267" y="167"/>
                  <a:pt x="2763" y="457"/>
                </a:cubicBezTo>
                <a:cubicBezTo>
                  <a:pt x="3159" y="688"/>
                  <a:pt x="3578" y="1009"/>
                  <a:pt x="4008" y="1410"/>
                </a:cubicBezTo>
                <a:cubicBezTo>
                  <a:pt x="4740" y="2093"/>
                  <a:pt x="5258" y="2780"/>
                  <a:pt x="5263" y="2787"/>
                </a:cubicBezTo>
                <a:lnTo>
                  <a:pt x="5251" y="2796"/>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6" name="Freeform 13"/>
          <p:cNvSpPr>
            <a:spLocks/>
          </p:cNvSpPr>
          <p:nvPr/>
        </p:nvSpPr>
        <p:spPr bwMode="auto">
          <a:xfrm>
            <a:off x="4376631" y="1108959"/>
            <a:ext cx="3160900" cy="1832428"/>
          </a:xfrm>
          <a:custGeom>
            <a:avLst/>
            <a:gdLst>
              <a:gd name="T0" fmla="*/ 4991 w 5003"/>
              <a:gd name="T1" fmla="*/ 2900 h 2900"/>
              <a:gd name="T2" fmla="*/ 3821 w 5003"/>
              <a:gd name="T3" fmla="*/ 1519 h 2900"/>
              <a:gd name="T4" fmla="*/ 1339 w 5003"/>
              <a:gd name="T5" fmla="*/ 49 h 2900"/>
              <a:gd name="T6" fmla="*/ 10 w 5003"/>
              <a:gd name="T7" fmla="*/ 613 h 2900"/>
              <a:gd name="T8" fmla="*/ 0 w 5003"/>
              <a:gd name="T9" fmla="*/ 603 h 2900"/>
              <a:gd name="T10" fmla="*/ 1340 w 5003"/>
              <a:gd name="T11" fmla="*/ 35 h 2900"/>
              <a:gd name="T12" fmla="*/ 2655 w 5003"/>
              <a:gd name="T13" fmla="*/ 532 h 2900"/>
              <a:gd name="T14" fmla="*/ 3831 w 5003"/>
              <a:gd name="T15" fmla="*/ 1509 h 2900"/>
              <a:gd name="T16" fmla="*/ 5003 w 5003"/>
              <a:gd name="T17" fmla="*/ 2892 h 2900"/>
              <a:gd name="T18" fmla="*/ 4991 w 5003"/>
              <a:gd name="T19" fmla="*/ 290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3" h="2900">
                <a:moveTo>
                  <a:pt x="4991" y="2900"/>
                </a:moveTo>
                <a:cubicBezTo>
                  <a:pt x="4986" y="2893"/>
                  <a:pt x="4507" y="2209"/>
                  <a:pt x="3821" y="1519"/>
                </a:cubicBezTo>
                <a:cubicBezTo>
                  <a:pt x="3187" y="882"/>
                  <a:pt x="2243" y="111"/>
                  <a:pt x="1339" y="49"/>
                </a:cubicBezTo>
                <a:cubicBezTo>
                  <a:pt x="834" y="15"/>
                  <a:pt x="387" y="204"/>
                  <a:pt x="10" y="613"/>
                </a:cubicBezTo>
                <a:cubicBezTo>
                  <a:pt x="0" y="603"/>
                  <a:pt x="0" y="603"/>
                  <a:pt x="0" y="603"/>
                </a:cubicBezTo>
                <a:cubicBezTo>
                  <a:pt x="379" y="191"/>
                  <a:pt x="830" y="0"/>
                  <a:pt x="1340" y="35"/>
                </a:cubicBezTo>
                <a:cubicBezTo>
                  <a:pt x="1742" y="62"/>
                  <a:pt x="2184" y="229"/>
                  <a:pt x="2655" y="532"/>
                </a:cubicBezTo>
                <a:cubicBezTo>
                  <a:pt x="3032" y="774"/>
                  <a:pt x="3427" y="1103"/>
                  <a:pt x="3831" y="1509"/>
                </a:cubicBezTo>
                <a:cubicBezTo>
                  <a:pt x="4519" y="2200"/>
                  <a:pt x="4998" y="2885"/>
                  <a:pt x="5003" y="2892"/>
                </a:cubicBezTo>
                <a:lnTo>
                  <a:pt x="4991" y="2900"/>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7" name="Freeform 14"/>
          <p:cNvSpPr>
            <a:spLocks/>
          </p:cNvSpPr>
          <p:nvPr/>
        </p:nvSpPr>
        <p:spPr bwMode="auto">
          <a:xfrm>
            <a:off x="6951229" y="2307498"/>
            <a:ext cx="581758" cy="857397"/>
          </a:xfrm>
          <a:custGeom>
            <a:avLst/>
            <a:gdLst>
              <a:gd name="T0" fmla="*/ 913 w 921"/>
              <a:gd name="T1" fmla="*/ 1357 h 1357"/>
              <a:gd name="T2" fmla="*/ 0 w 921"/>
              <a:gd name="T3" fmla="*/ 3 h 1357"/>
              <a:gd name="T4" fmla="*/ 15 w 921"/>
              <a:gd name="T5" fmla="*/ 0 h 1357"/>
              <a:gd name="T6" fmla="*/ 921 w 921"/>
              <a:gd name="T7" fmla="*/ 1345 h 1357"/>
              <a:gd name="T8" fmla="*/ 913 w 921"/>
              <a:gd name="T9" fmla="*/ 1357 h 1357"/>
            </a:gdLst>
            <a:ahLst/>
            <a:cxnLst>
              <a:cxn ang="0">
                <a:pos x="T0" y="T1"/>
              </a:cxn>
              <a:cxn ang="0">
                <a:pos x="T2" y="T3"/>
              </a:cxn>
              <a:cxn ang="0">
                <a:pos x="T4" y="T5"/>
              </a:cxn>
              <a:cxn ang="0">
                <a:pos x="T6" y="T7"/>
              </a:cxn>
              <a:cxn ang="0">
                <a:pos x="T8" y="T9"/>
              </a:cxn>
            </a:cxnLst>
            <a:rect l="0" t="0" r="r" b="b"/>
            <a:pathLst>
              <a:path w="921" h="1357">
                <a:moveTo>
                  <a:pt x="913" y="1357"/>
                </a:moveTo>
                <a:cubicBezTo>
                  <a:pt x="905" y="1352"/>
                  <a:pt x="185" y="837"/>
                  <a:pt x="0" y="3"/>
                </a:cubicBezTo>
                <a:cubicBezTo>
                  <a:pt x="15" y="0"/>
                  <a:pt x="15" y="0"/>
                  <a:pt x="15" y="0"/>
                </a:cubicBezTo>
                <a:cubicBezTo>
                  <a:pt x="198" y="829"/>
                  <a:pt x="914" y="1340"/>
                  <a:pt x="921" y="1345"/>
                </a:cubicBezTo>
                <a:lnTo>
                  <a:pt x="913" y="1357"/>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8" name="Freeform 15"/>
          <p:cNvSpPr>
            <a:spLocks/>
          </p:cNvSpPr>
          <p:nvPr/>
        </p:nvSpPr>
        <p:spPr bwMode="auto">
          <a:xfrm>
            <a:off x="6679599" y="2516565"/>
            <a:ext cx="857931" cy="896163"/>
          </a:xfrm>
          <a:custGeom>
            <a:avLst/>
            <a:gdLst>
              <a:gd name="T0" fmla="*/ 1355 w 1358"/>
              <a:gd name="T1" fmla="*/ 1418 h 1418"/>
              <a:gd name="T2" fmla="*/ 846 w 1358"/>
              <a:gd name="T3" fmla="*/ 1160 h 1418"/>
              <a:gd name="T4" fmla="*/ 0 w 1358"/>
              <a:gd name="T5" fmla="*/ 6 h 1418"/>
              <a:gd name="T6" fmla="*/ 14 w 1358"/>
              <a:gd name="T7" fmla="*/ 0 h 1418"/>
              <a:gd name="T8" fmla="*/ 855 w 1358"/>
              <a:gd name="T9" fmla="*/ 1148 h 1418"/>
              <a:gd name="T10" fmla="*/ 1358 w 1358"/>
              <a:gd name="T11" fmla="*/ 1404 h 1418"/>
              <a:gd name="T12" fmla="*/ 1355 w 1358"/>
              <a:gd name="T13" fmla="*/ 1418 h 1418"/>
            </a:gdLst>
            <a:ahLst/>
            <a:cxnLst>
              <a:cxn ang="0">
                <a:pos x="T0" y="T1"/>
              </a:cxn>
              <a:cxn ang="0">
                <a:pos x="T2" y="T3"/>
              </a:cxn>
              <a:cxn ang="0">
                <a:pos x="T4" y="T5"/>
              </a:cxn>
              <a:cxn ang="0">
                <a:pos x="T6" y="T7"/>
              </a:cxn>
              <a:cxn ang="0">
                <a:pos x="T8" y="T9"/>
              </a:cxn>
              <a:cxn ang="0">
                <a:pos x="T10" y="T11"/>
              </a:cxn>
              <a:cxn ang="0">
                <a:pos x="T12" y="T13"/>
              </a:cxn>
            </a:cxnLst>
            <a:rect l="0" t="0" r="r" b="b"/>
            <a:pathLst>
              <a:path w="1358" h="1418">
                <a:moveTo>
                  <a:pt x="1355" y="1418"/>
                </a:moveTo>
                <a:cubicBezTo>
                  <a:pt x="1353" y="1418"/>
                  <a:pt x="1125" y="1362"/>
                  <a:pt x="846" y="1160"/>
                </a:cubicBezTo>
                <a:cubicBezTo>
                  <a:pt x="589" y="975"/>
                  <a:pt x="233" y="624"/>
                  <a:pt x="0" y="6"/>
                </a:cubicBezTo>
                <a:cubicBezTo>
                  <a:pt x="14" y="0"/>
                  <a:pt x="14" y="0"/>
                  <a:pt x="14" y="0"/>
                </a:cubicBezTo>
                <a:cubicBezTo>
                  <a:pt x="246" y="615"/>
                  <a:pt x="599" y="964"/>
                  <a:pt x="855" y="1148"/>
                </a:cubicBezTo>
                <a:cubicBezTo>
                  <a:pt x="1132" y="1348"/>
                  <a:pt x="1356" y="1403"/>
                  <a:pt x="1358" y="1404"/>
                </a:cubicBezTo>
                <a:lnTo>
                  <a:pt x="1355" y="1418"/>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9" name="Freeform 16"/>
          <p:cNvSpPr>
            <a:spLocks/>
          </p:cNvSpPr>
          <p:nvPr/>
        </p:nvSpPr>
        <p:spPr bwMode="auto">
          <a:xfrm>
            <a:off x="6600462" y="3254724"/>
            <a:ext cx="930117" cy="386591"/>
          </a:xfrm>
          <a:custGeom>
            <a:avLst/>
            <a:gdLst>
              <a:gd name="T0" fmla="*/ 1472 w 1472"/>
              <a:gd name="T1" fmla="*/ 612 h 612"/>
              <a:gd name="T2" fmla="*/ 0 w 1472"/>
              <a:gd name="T3" fmla="*/ 11 h 612"/>
              <a:gd name="T4" fmla="*/ 10 w 1472"/>
              <a:gd name="T5" fmla="*/ 0 h 612"/>
              <a:gd name="T6" fmla="*/ 1472 w 1472"/>
              <a:gd name="T7" fmla="*/ 598 h 612"/>
              <a:gd name="T8" fmla="*/ 1472 w 1472"/>
              <a:gd name="T9" fmla="*/ 612 h 612"/>
            </a:gdLst>
            <a:ahLst/>
            <a:cxnLst>
              <a:cxn ang="0">
                <a:pos x="T0" y="T1"/>
              </a:cxn>
              <a:cxn ang="0">
                <a:pos x="T2" y="T3"/>
              </a:cxn>
              <a:cxn ang="0">
                <a:pos x="T4" y="T5"/>
              </a:cxn>
              <a:cxn ang="0">
                <a:pos x="T6" y="T7"/>
              </a:cxn>
              <a:cxn ang="0">
                <a:pos x="T8" y="T9"/>
              </a:cxn>
            </a:cxnLst>
            <a:rect l="0" t="0" r="r" b="b"/>
            <a:pathLst>
              <a:path w="1472" h="612">
                <a:moveTo>
                  <a:pt x="1472" y="612"/>
                </a:moveTo>
                <a:cubicBezTo>
                  <a:pt x="1463" y="612"/>
                  <a:pt x="571" y="560"/>
                  <a:pt x="0" y="11"/>
                </a:cubicBezTo>
                <a:cubicBezTo>
                  <a:pt x="10" y="0"/>
                  <a:pt x="10" y="0"/>
                  <a:pt x="10" y="0"/>
                </a:cubicBezTo>
                <a:cubicBezTo>
                  <a:pt x="578" y="546"/>
                  <a:pt x="1463" y="597"/>
                  <a:pt x="1472" y="598"/>
                </a:cubicBezTo>
                <a:lnTo>
                  <a:pt x="1472" y="612"/>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20" name="Freeform 17"/>
          <p:cNvSpPr>
            <a:spLocks/>
          </p:cNvSpPr>
          <p:nvPr/>
        </p:nvSpPr>
        <p:spPr bwMode="auto">
          <a:xfrm>
            <a:off x="7260020" y="2104576"/>
            <a:ext cx="274837" cy="1762917"/>
          </a:xfrm>
          <a:custGeom>
            <a:avLst/>
            <a:gdLst>
              <a:gd name="T0" fmla="*/ 421 w 435"/>
              <a:gd name="T1" fmla="*/ 2790 h 2790"/>
              <a:gd name="T2" fmla="*/ 0 w 435"/>
              <a:gd name="T3" fmla="*/ 0 h 2790"/>
              <a:gd name="T4" fmla="*/ 15 w 435"/>
              <a:gd name="T5" fmla="*/ 0 h 2790"/>
              <a:gd name="T6" fmla="*/ 435 w 435"/>
              <a:gd name="T7" fmla="*/ 2784 h 2790"/>
              <a:gd name="T8" fmla="*/ 421 w 435"/>
              <a:gd name="T9" fmla="*/ 2790 h 2790"/>
            </a:gdLst>
            <a:ahLst/>
            <a:cxnLst>
              <a:cxn ang="0">
                <a:pos x="T0" y="T1"/>
              </a:cxn>
              <a:cxn ang="0">
                <a:pos x="T2" y="T3"/>
              </a:cxn>
              <a:cxn ang="0">
                <a:pos x="T4" y="T5"/>
              </a:cxn>
              <a:cxn ang="0">
                <a:pos x="T6" y="T7"/>
              </a:cxn>
              <a:cxn ang="0">
                <a:pos x="T8" y="T9"/>
              </a:cxn>
            </a:cxnLst>
            <a:rect l="0" t="0" r="r" b="b"/>
            <a:pathLst>
              <a:path w="435" h="2790">
                <a:moveTo>
                  <a:pt x="421" y="2790"/>
                </a:moveTo>
                <a:cubicBezTo>
                  <a:pt x="417" y="2780"/>
                  <a:pt x="0" y="1819"/>
                  <a:pt x="0" y="0"/>
                </a:cubicBezTo>
                <a:cubicBezTo>
                  <a:pt x="15" y="0"/>
                  <a:pt x="15" y="0"/>
                  <a:pt x="15" y="0"/>
                </a:cubicBezTo>
                <a:cubicBezTo>
                  <a:pt x="15" y="1816"/>
                  <a:pt x="430" y="2774"/>
                  <a:pt x="435" y="2784"/>
                </a:cubicBezTo>
                <a:lnTo>
                  <a:pt x="421" y="2790"/>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21" name="Freeform 18"/>
          <p:cNvSpPr>
            <a:spLocks/>
          </p:cNvSpPr>
          <p:nvPr/>
        </p:nvSpPr>
        <p:spPr bwMode="auto">
          <a:xfrm>
            <a:off x="7181151" y="3837818"/>
            <a:ext cx="356380" cy="254786"/>
          </a:xfrm>
          <a:custGeom>
            <a:avLst/>
            <a:gdLst>
              <a:gd name="T0" fmla="*/ 561 w 564"/>
              <a:gd name="T1" fmla="*/ 403 h 403"/>
              <a:gd name="T2" fmla="*/ 0 w 564"/>
              <a:gd name="T3" fmla="*/ 9 h 403"/>
              <a:gd name="T4" fmla="*/ 11 w 564"/>
              <a:gd name="T5" fmla="*/ 0 h 403"/>
              <a:gd name="T6" fmla="*/ 564 w 564"/>
              <a:gd name="T7" fmla="*/ 389 h 403"/>
              <a:gd name="T8" fmla="*/ 561 w 564"/>
              <a:gd name="T9" fmla="*/ 403 h 403"/>
            </a:gdLst>
            <a:ahLst/>
            <a:cxnLst>
              <a:cxn ang="0">
                <a:pos x="T0" y="T1"/>
              </a:cxn>
              <a:cxn ang="0">
                <a:pos x="T2" y="T3"/>
              </a:cxn>
              <a:cxn ang="0">
                <a:pos x="T4" y="T5"/>
              </a:cxn>
              <a:cxn ang="0">
                <a:pos x="T6" y="T7"/>
              </a:cxn>
              <a:cxn ang="0">
                <a:pos x="T8" y="T9"/>
              </a:cxn>
            </a:cxnLst>
            <a:rect l="0" t="0" r="r" b="b"/>
            <a:pathLst>
              <a:path w="564" h="403">
                <a:moveTo>
                  <a:pt x="561" y="403"/>
                </a:moveTo>
                <a:cubicBezTo>
                  <a:pt x="558" y="402"/>
                  <a:pt x="272" y="340"/>
                  <a:pt x="0" y="9"/>
                </a:cubicBezTo>
                <a:cubicBezTo>
                  <a:pt x="11" y="0"/>
                  <a:pt x="11" y="0"/>
                  <a:pt x="11" y="0"/>
                </a:cubicBezTo>
                <a:cubicBezTo>
                  <a:pt x="280" y="327"/>
                  <a:pt x="561" y="388"/>
                  <a:pt x="564" y="389"/>
                </a:cubicBezTo>
                <a:lnTo>
                  <a:pt x="561" y="403"/>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4" name="TextBox 103"/>
          <p:cNvSpPr txBox="1"/>
          <p:nvPr/>
        </p:nvSpPr>
        <p:spPr>
          <a:xfrm>
            <a:off x="202549" y="3784727"/>
            <a:ext cx="2852871" cy="1114127"/>
          </a:xfrm>
          <a:prstGeom prst="rect">
            <a:avLst/>
          </a:prstGeom>
          <a:noFill/>
          <a:ln>
            <a:noFill/>
          </a:ln>
        </p:spPr>
        <p:txBody>
          <a:bodyPr wrap="square" lIns="134445" tIns="100834" rIns="134445" bIns="34270" rtlCol="0">
            <a:spAutoFit/>
          </a:bodyPr>
          <a:lstStyle/>
          <a:p>
            <a:pPr defTabSz="658949" fontAlgn="base">
              <a:lnSpc>
                <a:spcPct val="90000"/>
              </a:lnSpc>
              <a:spcBef>
                <a:spcPct val="0"/>
              </a:spcBef>
              <a:spcAft>
                <a:spcPts val="425"/>
              </a:spcAft>
              <a:defRPr/>
            </a:pPr>
            <a:r>
              <a:rPr lang="en-US" sz="1765" dirty="0">
                <a:solidFill>
                  <a:srgbClr val="FFFFFF"/>
                </a:solidFill>
                <a:latin typeface="Segoe UI Light" panose="020B0502040204020203" pitchFamily="34" charset="0"/>
                <a:ea typeface="Ryo Display PlusN B" panose="02020800000000000000" pitchFamily="18" charset="-128"/>
              </a:rPr>
              <a:t>Worldwide reach and </a:t>
            </a:r>
            <a:r>
              <a:rPr lang="en-US" sz="1765" dirty="0" err="1">
                <a:solidFill>
                  <a:srgbClr val="FFFFFF"/>
                </a:solidFill>
                <a:latin typeface="Segoe UI Light" panose="020B0502040204020203" pitchFamily="34" charset="0"/>
                <a:ea typeface="Ryo Display PlusN B" panose="02020800000000000000" pitchFamily="18" charset="-128"/>
              </a:rPr>
              <a:t>hyperscale</a:t>
            </a:r>
            <a:r>
              <a:rPr lang="en-US" sz="1765" dirty="0">
                <a:solidFill>
                  <a:srgbClr val="FFFFFF"/>
                </a:solidFill>
                <a:latin typeface="Segoe UI Light" panose="020B0502040204020203" pitchFamily="34" charset="0"/>
                <a:ea typeface="Ryo Display PlusN B" panose="02020800000000000000" pitchFamily="18" charset="-128"/>
              </a:rPr>
              <a:t> required to bring cloud economic benefits to every business</a:t>
            </a:r>
          </a:p>
        </p:txBody>
      </p:sp>
      <p:sp>
        <p:nvSpPr>
          <p:cNvPr id="3747" name="Oval 3746"/>
          <p:cNvSpPr/>
          <p:nvPr/>
        </p:nvSpPr>
        <p:spPr bwMode="auto">
          <a:xfrm>
            <a:off x="7077456" y="3752847"/>
            <a:ext cx="79317" cy="793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05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190506" y="3745920"/>
            <a:ext cx="2688893" cy="979193"/>
            <a:chOff x="4941333" y="5425277"/>
            <a:chExt cx="3657600" cy="1331959"/>
          </a:xfrm>
        </p:grpSpPr>
        <p:sp>
          <p:nvSpPr>
            <p:cNvPr id="101" name="Rectangle 100"/>
            <p:cNvSpPr/>
            <p:nvPr/>
          </p:nvSpPr>
          <p:spPr bwMode="auto">
            <a:xfrm>
              <a:off x="4941333" y="5425277"/>
              <a:ext cx="3657600" cy="1331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2" tIns="107556" rIns="134445" bIns="107556" numCol="1" spcCol="0" rtlCol="0" fromWordArt="0" anchor="t" anchorCtr="0" forceAA="0" compatLnSpc="1">
              <a:prstTxWarp prst="textNoShape">
                <a:avLst/>
              </a:prstTxWarp>
              <a:noAutofit/>
            </a:bodyPr>
            <a:lstStyle/>
            <a:p>
              <a:pPr defTabSz="913738" fontAlgn="base">
                <a:lnSpc>
                  <a:spcPct val="90000"/>
                </a:lnSpc>
                <a:spcBef>
                  <a:spcPct val="0"/>
                </a:spcBef>
                <a:spcAft>
                  <a:spcPts val="441"/>
                </a:spcAft>
              </a:pPr>
              <a:r>
                <a:rPr lang="en-US" sz="2646" dirty="0">
                  <a:solidFill>
                    <a:srgbClr val="FFFFFF"/>
                  </a:solidFill>
                  <a:latin typeface="Segoe UI Light"/>
                </a:rPr>
                <a:t>100+ </a:t>
              </a:r>
              <a:r>
                <a:rPr lang="en-US" sz="1471" dirty="0">
                  <a:solidFill>
                    <a:srgbClr val="FFFFFF"/>
                  </a:solidFill>
                  <a:latin typeface="Segoe UI Light"/>
                </a:rPr>
                <a:t>datacenters </a:t>
              </a:r>
              <a:br>
                <a:rPr lang="en-US" sz="1471" dirty="0">
                  <a:solidFill>
                    <a:srgbClr val="FFFFFF"/>
                  </a:solidFill>
                  <a:latin typeface="Segoe UI Light"/>
                </a:rPr>
              </a:br>
              <a:r>
                <a:rPr lang="en-US" sz="1471" dirty="0">
                  <a:solidFill>
                    <a:srgbClr val="FFFFFF"/>
                  </a:solidFill>
                  <a:latin typeface="Segoe UI Light"/>
                </a:rPr>
                <a:t>in more than 40 countries</a:t>
              </a:r>
            </a:p>
          </p:txBody>
        </p:sp>
        <p:sp>
          <p:nvSpPr>
            <p:cNvPr id="102" name="Freeform 101"/>
            <p:cNvSpPr>
              <a:spLocks/>
            </p:cNvSpPr>
            <p:nvPr/>
          </p:nvSpPr>
          <p:spPr bwMode="black">
            <a:xfrm rot="10800000">
              <a:off x="5091238" y="5684306"/>
              <a:ext cx="130414" cy="1956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67213" tIns="33606" rIns="67213" bIns="33606" numCol="1" anchor="t" anchorCtr="0" compatLnSpc="1">
              <a:prstTxWarp prst="textNoShape">
                <a:avLst/>
              </a:prstTxWarp>
            </a:bodyPr>
            <a:lstStyle/>
            <a:p>
              <a:pPr defTabSz="672100" fontAlgn="base">
                <a:spcBef>
                  <a:spcPct val="0"/>
                </a:spcBef>
                <a:spcAft>
                  <a:spcPct val="0"/>
                </a:spcAft>
                <a:defRPr/>
              </a:pPr>
              <a:endParaRPr lang="en-US" sz="1324" kern="0">
                <a:solidFill>
                  <a:srgbClr val="FFFFFF"/>
                </a:solidFill>
                <a:latin typeface="Segoe UI Light" panose="020B0502040204020203" pitchFamily="34" charset="0"/>
                <a:ea typeface="ＭＳ Ｐゴシック" charset="0"/>
              </a:endParaRPr>
            </a:p>
          </p:txBody>
        </p:sp>
      </p:grpSp>
      <p:grpSp>
        <p:nvGrpSpPr>
          <p:cNvPr id="7" name="Group 6"/>
          <p:cNvGrpSpPr/>
          <p:nvPr/>
        </p:nvGrpSpPr>
        <p:grpSpPr>
          <a:xfrm>
            <a:off x="3186673" y="4407967"/>
            <a:ext cx="2688893" cy="672223"/>
            <a:chOff x="4941333" y="4605482"/>
            <a:chExt cx="3657600" cy="914400"/>
          </a:xfrm>
        </p:grpSpPr>
        <p:sp>
          <p:nvSpPr>
            <p:cNvPr id="100" name="Rectangle 99"/>
            <p:cNvSpPr/>
            <p:nvPr/>
          </p:nvSpPr>
          <p:spPr bwMode="auto">
            <a:xfrm>
              <a:off x="4941333" y="4605482"/>
              <a:ext cx="36576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2" tIns="107556" rIns="134445" bIns="107556" numCol="1" spcCol="0" rtlCol="0" fromWordArt="0" anchor="t" anchorCtr="0" forceAA="0" compatLnSpc="1">
              <a:prstTxWarp prst="textNoShape">
                <a:avLst/>
              </a:prstTxWarp>
              <a:noAutofit/>
            </a:bodyPr>
            <a:lstStyle/>
            <a:p>
              <a:pPr defTabSz="913738" fontAlgn="base">
                <a:lnSpc>
                  <a:spcPct val="90000"/>
                </a:lnSpc>
                <a:spcBef>
                  <a:spcPct val="0"/>
                </a:spcBef>
                <a:spcAft>
                  <a:spcPts val="441"/>
                </a:spcAft>
              </a:pPr>
              <a:r>
                <a:rPr lang="en-US" sz="2646" dirty="0">
                  <a:solidFill>
                    <a:srgbClr val="FFFFFF"/>
                  </a:solidFill>
                  <a:latin typeface="Segoe UI Light"/>
                </a:rPr>
                <a:t>1M+ </a:t>
              </a:r>
              <a:r>
                <a:rPr lang="en-US" sz="1471" dirty="0">
                  <a:solidFill>
                    <a:srgbClr val="FFFFFF"/>
                  </a:solidFill>
                  <a:latin typeface="Segoe UI Light"/>
                </a:rPr>
                <a:t>servers</a:t>
              </a:r>
            </a:p>
          </p:txBody>
        </p:sp>
        <p:sp>
          <p:nvSpPr>
            <p:cNvPr id="103" name="Freeform 101"/>
            <p:cNvSpPr>
              <a:spLocks/>
            </p:cNvSpPr>
            <p:nvPr/>
          </p:nvSpPr>
          <p:spPr bwMode="black">
            <a:xfrm rot="10800000">
              <a:off x="5091238" y="4874401"/>
              <a:ext cx="130414" cy="1956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67213" tIns="33606" rIns="67213" bIns="33606" numCol="1" anchor="t" anchorCtr="0" compatLnSpc="1">
              <a:prstTxWarp prst="textNoShape">
                <a:avLst/>
              </a:prstTxWarp>
            </a:bodyPr>
            <a:lstStyle/>
            <a:p>
              <a:pPr defTabSz="672100" fontAlgn="base">
                <a:spcBef>
                  <a:spcPct val="0"/>
                </a:spcBef>
                <a:spcAft>
                  <a:spcPct val="0"/>
                </a:spcAft>
                <a:defRPr/>
              </a:pPr>
              <a:endParaRPr lang="en-US" sz="1324" kern="0">
                <a:solidFill>
                  <a:srgbClr val="FFFFFF"/>
                </a:solidFill>
                <a:latin typeface="Segoe UI Light" panose="020B0502040204020203" pitchFamily="34" charset="0"/>
                <a:ea typeface="ＭＳ Ｐゴシック" charset="0"/>
              </a:endParaRPr>
            </a:p>
          </p:txBody>
        </p:sp>
      </p:grpSp>
    </p:spTree>
    <p:extLst>
      <p:ext uri="{BB962C8B-B14F-4D97-AF65-F5344CB8AC3E}">
        <p14:creationId xmlns:p14="http://schemas.microsoft.com/office/powerpoint/2010/main" val="33690565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37859" y="965447"/>
          <a:ext cx="8334941" cy="3747576"/>
        </p:xfrm>
        <a:graphic>
          <a:graphicData uri="http://schemas.openxmlformats.org/drawingml/2006/table">
            <a:tbl>
              <a:tblPr firstRow="1" bandRow="1">
                <a:tableStyleId>{5C22544A-7EE6-4342-B048-85BDC9FD1C3A}</a:tableStyleId>
              </a:tblPr>
              <a:tblGrid>
                <a:gridCol w="1165577">
                  <a:extLst>
                    <a:ext uri="{9D8B030D-6E8A-4147-A177-3AD203B41FA5}">
                      <a16:colId xmlns="" xmlns:a16="http://schemas.microsoft.com/office/drawing/2014/main" val="20000"/>
                    </a:ext>
                  </a:extLst>
                </a:gridCol>
                <a:gridCol w="1792341">
                  <a:extLst>
                    <a:ext uri="{9D8B030D-6E8A-4147-A177-3AD203B41FA5}">
                      <a16:colId xmlns="" xmlns:a16="http://schemas.microsoft.com/office/drawing/2014/main" val="20001"/>
                    </a:ext>
                  </a:extLst>
                </a:gridCol>
                <a:gridCol w="1792341">
                  <a:extLst>
                    <a:ext uri="{9D8B030D-6E8A-4147-A177-3AD203B41FA5}">
                      <a16:colId xmlns="" xmlns:a16="http://schemas.microsoft.com/office/drawing/2014/main" val="20002"/>
                    </a:ext>
                  </a:extLst>
                </a:gridCol>
                <a:gridCol w="1792341">
                  <a:extLst>
                    <a:ext uri="{9D8B030D-6E8A-4147-A177-3AD203B41FA5}">
                      <a16:colId xmlns="" xmlns:a16="http://schemas.microsoft.com/office/drawing/2014/main" val="20003"/>
                    </a:ext>
                  </a:extLst>
                </a:gridCol>
                <a:gridCol w="1792341">
                  <a:extLst>
                    <a:ext uri="{9D8B030D-6E8A-4147-A177-3AD203B41FA5}">
                      <a16:colId xmlns="" xmlns:a16="http://schemas.microsoft.com/office/drawing/2014/main" val="20004"/>
                    </a:ext>
                  </a:extLst>
                </a:gridCol>
              </a:tblGrid>
              <a:tr h="374070">
                <a:tc>
                  <a:txBody>
                    <a:bodyPr/>
                    <a:lstStyle/>
                    <a:p>
                      <a:r>
                        <a:rPr lang="en-GB" sz="1300" b="1" dirty="0" smtClean="0">
                          <a:solidFill>
                            <a:srgbClr val="FFFFFF"/>
                          </a:solidFill>
                          <a:latin typeface="+mj-lt"/>
                        </a:rPr>
                        <a:t>Producers</a:t>
                      </a:r>
                      <a:endParaRPr lang="en-US" sz="1300" dirty="0">
                        <a:latin typeface="+mj-lt"/>
                      </a:endParaRPr>
                    </a:p>
                  </a:txBody>
                  <a:tcPr marL="67213" marR="67213" marT="33606" marB="336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300" b="1" dirty="0" smtClean="0">
                          <a:solidFill>
                            <a:srgbClr val="FFFFFF"/>
                          </a:solidFill>
                          <a:latin typeface="+mj-lt"/>
                        </a:rPr>
                        <a:t>Data Transport</a:t>
                      </a: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300" b="1" dirty="0" smtClean="0">
                          <a:solidFill>
                            <a:srgbClr val="FFFFFF"/>
                          </a:solidFill>
                          <a:latin typeface="+mj-lt"/>
                        </a:rPr>
                        <a:t>Storage</a:t>
                      </a:r>
                      <a:endParaRPr lang="en-US" sz="1300" dirty="0">
                        <a:latin typeface="+mj-lt"/>
                      </a:endParaRP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300" b="1" dirty="0" smtClean="0">
                          <a:solidFill>
                            <a:srgbClr val="FFFFFF"/>
                          </a:solidFill>
                          <a:latin typeface="+mj-lt"/>
                        </a:rPr>
                        <a:t>Analytics</a:t>
                      </a:r>
                      <a:endParaRPr lang="en-US" sz="1300" dirty="0">
                        <a:latin typeface="+mj-lt"/>
                      </a:endParaRP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300" b="1" dirty="0" smtClean="0">
                          <a:solidFill>
                            <a:srgbClr val="FFFFFF"/>
                          </a:solidFill>
                          <a:latin typeface="+mj-lt"/>
                        </a:rPr>
                        <a:t>Presentation &amp; action</a:t>
                      </a:r>
                    </a:p>
                  </a:txBody>
                  <a:tcPr marL="67213" marR="67213"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Event Hubs </a:t>
                      </a:r>
                      <a:br>
                        <a:rPr lang="en-US" sz="1000" kern="0" dirty="0" smtClean="0">
                          <a:solidFill>
                            <a:srgbClr val="FFFFFF"/>
                          </a:solidFill>
                        </a:rPr>
                      </a:br>
                      <a:r>
                        <a:rPr lang="en-US" sz="1000" kern="0" dirty="0" smtClean="0">
                          <a:solidFill>
                            <a:srgbClr val="FFFFFF"/>
                          </a:solidFill>
                        </a:rPr>
                        <a:t>(Service Bus)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SQL Database</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Machine Learning</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Azure Websites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1"/>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Heterogeneous</a:t>
                      </a:r>
                      <a:r>
                        <a:rPr lang="en-US" sz="1000" kern="0" baseline="0" dirty="0" smtClean="0">
                          <a:solidFill>
                            <a:srgbClr val="FFFFFF"/>
                          </a:solidFill>
                        </a:rPr>
                        <a:t> client agents</a:t>
                      </a:r>
                      <a:endParaRPr lang="en-US" sz="1000" kern="0" dirty="0" smtClean="0">
                        <a:solidFill>
                          <a:srgbClr val="FFFFFF"/>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Table/Blob Storage</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HD Insight</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Mobile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2"/>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dirty="0" smtClean="0">
                          <a:solidFill>
                            <a:schemeClr val="bg1"/>
                          </a:solidFill>
                        </a:rPr>
                        <a:t>External Data Sources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DocumentDB</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Stream</a:t>
                      </a:r>
                      <a:r>
                        <a:rPr lang="en-US" sz="1000" kern="0" baseline="0" dirty="0" smtClean="0">
                          <a:solidFill>
                            <a:srgbClr val="FFFFFF"/>
                          </a:solidFill>
                        </a:rPr>
                        <a:t> Analytics</a:t>
                      </a:r>
                      <a:endParaRPr lang="en-US" sz="1000" kern="0" dirty="0" smtClean="0">
                        <a:solidFill>
                          <a:srgbClr val="FFFFFF"/>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Notification Hubs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3"/>
                  </a:ext>
                </a:extLst>
              </a:tr>
              <a:tr h="747118">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 </a:t>
                      </a:r>
                      <a:endParaRPr lang="en-US" sz="1000" dirty="0" smtClean="0">
                        <a:solidFill>
                          <a:schemeClr val="bg1"/>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External Data Sources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Cloud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Power BI</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4"/>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External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 xmlns:a16="http://schemas.microsoft.com/office/drawing/2014/main" val="10005"/>
                  </a:ext>
                </a:extLst>
              </a:tr>
            </a:tbl>
          </a:graphicData>
        </a:graphic>
      </p:graphicFrame>
      <p:sp>
        <p:nvSpPr>
          <p:cNvPr id="124" name="Title 1"/>
          <p:cNvSpPr>
            <a:spLocks noGrp="1"/>
          </p:cNvSpPr>
          <p:nvPr>
            <p:ph type="title"/>
          </p:nvPr>
        </p:nvSpPr>
        <p:spPr/>
        <p:txBody>
          <a:bodyPr>
            <a:normAutofit/>
          </a:bodyPr>
          <a:lstStyle/>
          <a:p>
            <a:r>
              <a:rPr lang="en-US" sz="3234" dirty="0">
                <a:solidFill>
                  <a:schemeClr val="accent6"/>
                </a:solidFill>
              </a:rPr>
              <a:t>Microsoft Azure IoT services</a:t>
            </a:r>
          </a:p>
        </p:txBody>
      </p:sp>
      <p:grpSp>
        <p:nvGrpSpPr>
          <p:cNvPr id="144" name="Group 143"/>
          <p:cNvGrpSpPr/>
          <p:nvPr/>
        </p:nvGrpSpPr>
        <p:grpSpPr>
          <a:xfrm>
            <a:off x="675548" y="2809072"/>
            <a:ext cx="541425" cy="329081"/>
            <a:chOff x="2012636" y="-279971"/>
            <a:chExt cx="734842" cy="447764"/>
          </a:xfrm>
        </p:grpSpPr>
        <p:sp>
          <p:nvSpPr>
            <p:cNvPr id="165"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4" fontAlgn="base">
                <a:spcBef>
                  <a:spcPct val="0"/>
                </a:spcBef>
                <a:spcAft>
                  <a:spcPct val="0"/>
                </a:spcAft>
                <a:defRPr/>
              </a:pPr>
              <a:endParaRPr lang="en-US" sz="1324" kern="0" spc="-37" dirty="0" err="1">
                <a:solidFill>
                  <a:srgbClr val="000000"/>
                </a:solidFill>
                <a:ea typeface="Segoe UI" pitchFamily="34" charset="0"/>
                <a:cs typeface="Segoe UI" pitchFamily="34" charset="0"/>
              </a:endParaRPr>
            </a:p>
          </p:txBody>
        </p:sp>
        <p:sp>
          <p:nvSpPr>
            <p:cNvPr id="166"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44" tIns="40322" rIns="40322" bIns="80644" numCol="1" spcCol="0" rtlCol="0" fromWordArt="0" anchor="b" anchorCtr="0" forceAA="0" compatLnSpc="1">
              <a:prstTxWarp prst="textNoShape">
                <a:avLst/>
              </a:prstTxWarp>
              <a:noAutofit/>
            </a:bodyPr>
            <a:lstStyle/>
            <a:p>
              <a:pPr algn="ctr" defTabSz="805627" fontAlgn="base">
                <a:spcBef>
                  <a:spcPct val="0"/>
                </a:spcBef>
                <a:spcAft>
                  <a:spcPct val="0"/>
                </a:spcAft>
                <a:defRPr/>
              </a:pPr>
              <a:endParaRPr lang="en-US" sz="1765" kern="0" spc="-44" dirty="0" err="1">
                <a:solidFill>
                  <a:srgbClr val="000000"/>
                </a:solidFill>
                <a:ea typeface="Segoe UI" pitchFamily="34" charset="0"/>
                <a:cs typeface="Segoe UI" pitchFamily="34" charset="0"/>
              </a:endParaRPr>
            </a:p>
          </p:txBody>
        </p:sp>
      </p:grpSp>
      <p:grpSp>
        <p:nvGrpSpPr>
          <p:cNvPr id="145" name="Group 144"/>
          <p:cNvGrpSpPr>
            <a:grpSpLocks noChangeAspect="1"/>
          </p:cNvGrpSpPr>
          <p:nvPr/>
        </p:nvGrpSpPr>
        <p:grpSpPr>
          <a:xfrm>
            <a:off x="609531" y="1426279"/>
            <a:ext cx="672102" cy="485406"/>
            <a:chOff x="5893817" y="-2363993"/>
            <a:chExt cx="1589176" cy="1147736"/>
          </a:xfrm>
        </p:grpSpPr>
        <p:pic>
          <p:nvPicPr>
            <p:cNvPr id="156" name="Picture 15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157" name="Group 156"/>
            <p:cNvGrpSpPr>
              <a:grpSpLocks noChangeAspect="1"/>
            </p:cNvGrpSpPr>
            <p:nvPr/>
          </p:nvGrpSpPr>
          <p:grpSpPr>
            <a:xfrm>
              <a:off x="6051365" y="-2363988"/>
              <a:ext cx="1149652" cy="1147731"/>
              <a:chOff x="2475317" y="-6877877"/>
              <a:chExt cx="1493848" cy="1490961"/>
            </a:xfrm>
          </p:grpSpPr>
          <p:sp>
            <p:nvSpPr>
              <p:cNvPr id="162"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sp>
            <p:nvSpPr>
              <p:cNvPr id="163"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sp>
            <p:nvSpPr>
              <p:cNvPr id="164" name="Rectangle 163"/>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grpSp>
        <p:sp>
          <p:nvSpPr>
            <p:cNvPr id="158"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00" tIns="33600" rIns="67200" bIns="33600" numCol="1" rtlCol="0" anchor="ctr" anchorCtr="0" compatLnSpc="1">
              <a:prstTxWarp prst="textNoShape">
                <a:avLst/>
              </a:prstTxWarp>
            </a:bodyPr>
            <a:lstStyle/>
            <a:p>
              <a:pPr algn="ctr" defTabSz="604414">
                <a:defRPr/>
              </a:pPr>
              <a:endParaRPr lang="en-US" sz="1324" kern="0" dirty="0">
                <a:solidFill>
                  <a:srgbClr val="000000"/>
                </a:solidFill>
                <a:latin typeface="Segoe UI Light" panose="020B0502040204020203" pitchFamily="34" charset="0"/>
                <a:sym typeface="Segoe UI Light" panose="020B0502040204020203" pitchFamily="34" charset="0"/>
              </a:endParaRPr>
            </a:p>
          </p:txBody>
        </p:sp>
        <p:pic>
          <p:nvPicPr>
            <p:cNvPr id="159" name="Picture 2" descr="\\MAGNUM\Projects\Microsoft\Cloud Power FY12\Design\ICONS_PNG\Next_Gen_Application.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160" name="Picture 24" descr="E:\Eric Suchiang FD\Icons\Metro Icon\Metro icons ALL WHITE\cctv.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161" name="Freeform 160"/>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79" tIns="32939" rIns="65879" bIns="32939" numCol="1" rtlCol="0" anchor="ctr" anchorCtr="0" compatLnSpc="1">
              <a:prstTxWarp prst="textNoShape">
                <a:avLst/>
              </a:prstTxWarp>
            </a:bodyPr>
            <a:lstStyle/>
            <a:p>
              <a:pPr algn="ctr" defTabSz="658130" fontAlgn="base">
                <a:spcBef>
                  <a:spcPct val="0"/>
                </a:spcBef>
                <a:spcAft>
                  <a:spcPct val="0"/>
                </a:spcAft>
                <a:defRPr/>
              </a:pPr>
              <a:endParaRPr lang="en-US" sz="1250" kern="0" dirty="0">
                <a:solidFill>
                  <a:srgbClr val="000000"/>
                </a:solidFill>
              </a:endParaRPr>
            </a:p>
          </p:txBody>
        </p:sp>
      </p:grpSp>
      <p:grpSp>
        <p:nvGrpSpPr>
          <p:cNvPr id="146" name="Group 145"/>
          <p:cNvGrpSpPr>
            <a:grpSpLocks noChangeAspect="1"/>
          </p:cNvGrpSpPr>
          <p:nvPr/>
        </p:nvGrpSpPr>
        <p:grpSpPr>
          <a:xfrm>
            <a:off x="674191" y="2095476"/>
            <a:ext cx="542782" cy="403217"/>
            <a:chOff x="5630249" y="-855090"/>
            <a:chExt cx="1258953" cy="935238"/>
          </a:xfrm>
        </p:grpSpPr>
        <p:sp>
          <p:nvSpPr>
            <p:cNvPr id="147"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67203" tIns="33601" rIns="67203" bIns="33601" numCol="1" anchor="t" anchorCtr="0" compatLnSpc="1">
              <a:prstTxWarp prst="textNoShape">
                <a:avLst/>
              </a:prstTxWarp>
            </a:bodyPr>
            <a:lstStyle/>
            <a:p>
              <a:pPr algn="ctr" defTabSz="685072">
                <a:defRPr/>
              </a:pPr>
              <a:endParaRPr lang="en-US" sz="1324" kern="0" dirty="0">
                <a:solidFill>
                  <a:srgbClr val="000000"/>
                </a:solidFill>
              </a:endParaRPr>
            </a:p>
          </p:txBody>
        </p:sp>
        <p:sp>
          <p:nvSpPr>
            <p:cNvPr id="148"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4"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149" name="Picture 3" descr="C:\Users\chrisw\Desktop\Kinect Han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65881" tIns="32941" rIns="65881" bIns="32941" numCol="1" anchor="t" anchorCtr="0" compatLnSpc="1">
              <a:prstTxWarp prst="textNoShape">
                <a:avLst/>
              </a:prstTxWarp>
            </a:bodyPr>
            <a:lstStyle/>
            <a:p>
              <a:pPr algn="ctr" defTabSz="658346">
                <a:defRPr/>
              </a:pPr>
              <a:endParaRPr lang="en-US" sz="1250" kern="0">
                <a:solidFill>
                  <a:srgbClr val="000000"/>
                </a:solidFill>
              </a:endParaRPr>
            </a:p>
          </p:txBody>
        </p:sp>
        <p:sp>
          <p:nvSpPr>
            <p:cNvPr id="151"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1" rIns="806440" bIns="33601" numCol="1" spcCol="0" rtlCol="0" fromWordArt="0" anchor="b" anchorCtr="0" forceAA="0" compatLnSpc="1">
              <a:prstTxWarp prst="textNoShape">
                <a:avLst/>
              </a:prstTxWarp>
              <a:noAutofit/>
            </a:bodyPr>
            <a:lstStyle/>
            <a:p>
              <a:pPr defTabSz="671354" fontAlgn="base">
                <a:spcBef>
                  <a:spcPct val="0"/>
                </a:spcBef>
                <a:spcAft>
                  <a:spcPct val="0"/>
                </a:spcAft>
                <a:defRPr/>
              </a:pPr>
              <a:endParaRPr lang="en-US" sz="1618" kern="0" spc="-37" dirty="0" err="1">
                <a:solidFill>
                  <a:srgbClr val="000000"/>
                </a:solidFill>
                <a:latin typeface="Segoe UI Light"/>
                <a:ea typeface="Segoe UI" pitchFamily="34" charset="0"/>
                <a:cs typeface="Segoe UI" pitchFamily="34" charset="0"/>
              </a:endParaRPr>
            </a:p>
          </p:txBody>
        </p:sp>
        <p:sp>
          <p:nvSpPr>
            <p:cNvPr id="153"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047"/>
              <a:endParaRPr lang="en-US" sz="1544">
                <a:solidFill>
                  <a:srgbClr val="000000"/>
                </a:solidFill>
              </a:endParaRPr>
            </a:p>
          </p:txBody>
        </p:sp>
      </p:grpSp>
      <p:pic>
        <p:nvPicPr>
          <p:cNvPr id="184"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3478874" y="3408185"/>
            <a:ext cx="463145" cy="463145"/>
          </a:xfrm>
          <a:prstGeom prst="rect">
            <a:avLst/>
          </a:prstGeom>
          <a:noFill/>
        </p:spPr>
      </p:pic>
      <p:sp>
        <p:nvSpPr>
          <p:cNvPr id="74" name="Donut 59"/>
          <p:cNvSpPr>
            <a:spLocks noChangeAspect="1"/>
          </p:cNvSpPr>
          <p:nvPr/>
        </p:nvSpPr>
        <p:spPr bwMode="auto">
          <a:xfrm>
            <a:off x="1764450" y="2108936"/>
            <a:ext cx="347539" cy="376298"/>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66997" tIns="33497" rIns="33497" bIns="6699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9677" fontAlgn="base">
              <a:spcBef>
                <a:spcPct val="0"/>
              </a:spcBef>
              <a:spcAft>
                <a:spcPct val="0"/>
              </a:spcAft>
              <a:defRPr/>
            </a:pPr>
            <a:endParaRPr lang="en-US" sz="1175" spc="-37"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rotWithShape="1">
          <a:blip r:embed="rId9" cstate="print">
            <a:extLst>
              <a:ext uri="{28A0092B-C50C-407E-A947-70E740481C1C}">
                <a14:useLocalDpi xmlns:a14="http://schemas.microsoft.com/office/drawing/2010/main" val="0"/>
              </a:ext>
            </a:extLst>
          </a:blip>
          <a:srcRect t="-1" r="-9452" b="-4026"/>
          <a:stretch/>
        </p:blipFill>
        <p:spPr>
          <a:xfrm>
            <a:off x="7093966" y="3486433"/>
            <a:ext cx="385127" cy="373746"/>
          </a:xfrm>
          <a:prstGeom prst="rect">
            <a:avLst/>
          </a:prstGeom>
        </p:spPr>
      </p:pic>
      <p:pic>
        <p:nvPicPr>
          <p:cNvPr id="50"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1706646" y="2744509"/>
            <a:ext cx="463145" cy="463145"/>
          </a:xfrm>
          <a:prstGeom prst="rect">
            <a:avLst/>
          </a:prstGeom>
          <a:noFill/>
        </p:spPr>
      </p:pic>
      <p:sp>
        <p:nvSpPr>
          <p:cNvPr id="2" name="TextBox 1"/>
          <p:cNvSpPr txBox="1"/>
          <p:nvPr/>
        </p:nvSpPr>
        <p:spPr>
          <a:xfrm>
            <a:off x="1601006" y="4363674"/>
            <a:ext cx="65" cy="230832"/>
          </a:xfrm>
          <a:prstGeom prst="rect">
            <a:avLst/>
          </a:prstGeom>
          <a:noFill/>
          <a:ln>
            <a:noFill/>
            <a:headEnd type="none" w="med" len="med"/>
            <a:tailEnd type="none" w="med" len="med"/>
          </a:ln>
        </p:spPr>
        <p:txBody>
          <a:bodyPr wrap="none" lIns="0" tIns="0" rIns="0" bIns="0" rtlCol="0">
            <a:spAutoFit/>
          </a:bodyPr>
          <a:lstStyle/>
          <a:p>
            <a:pPr defTabSz="685607"/>
            <a:endParaRPr lang="en-US" sz="1500" spc="-2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1581" y="2746936"/>
            <a:ext cx="558261" cy="453353"/>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22071" y="2585237"/>
            <a:ext cx="776750" cy="776750"/>
          </a:xfrm>
          <a:prstGeom prst="rect">
            <a:avLst/>
          </a:prstGeom>
        </p:spPr>
      </p:pic>
      <p:sp>
        <p:nvSpPr>
          <p:cNvPr id="64" name="TextBox 63"/>
          <p:cNvSpPr txBox="1"/>
          <p:nvPr/>
        </p:nvSpPr>
        <p:spPr>
          <a:xfrm>
            <a:off x="3531608" y="2875113"/>
            <a:ext cx="357677" cy="230832"/>
          </a:xfrm>
          <a:prstGeom prst="rect">
            <a:avLst/>
          </a:prstGeom>
          <a:noFill/>
          <a:ln>
            <a:noFill/>
            <a:headEnd type="none" w="med" len="med"/>
            <a:tailEnd type="none" w="med" len="med"/>
          </a:ln>
        </p:spPr>
        <p:txBody>
          <a:bodyPr wrap="square" lIns="0" tIns="0" rIns="0" bIns="0" rtlCol="0">
            <a:spAutoFit/>
          </a:bodyPr>
          <a:lstStyle/>
          <a:p>
            <a:pPr algn="ctr" defTabSz="685607"/>
            <a:r>
              <a:rPr lang="en-US" sz="1500" spc="-29" dirty="0">
                <a:solidFill>
                  <a:srgbClr val="4668C5"/>
                </a:solidFill>
                <a:ea typeface="Segoe UI" pitchFamily="34" charset="0"/>
                <a:cs typeface="Segoe UI" pitchFamily="34" charset="0"/>
              </a:rPr>
              <a:t>{  }</a:t>
            </a:r>
          </a:p>
        </p:txBody>
      </p:sp>
      <p:pic>
        <p:nvPicPr>
          <p:cNvPr id="67" name="Picture 2" descr="image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6763" y="2152951"/>
            <a:ext cx="547898" cy="4068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51196" y="1299467"/>
            <a:ext cx="739031" cy="739031"/>
          </a:xfrm>
          <a:prstGeom prst="rect">
            <a:avLst/>
          </a:prstGeom>
        </p:spPr>
      </p:pic>
      <p:pic>
        <p:nvPicPr>
          <p:cNvPr id="14" name="Picture 13"/>
          <p:cNvPicPr>
            <a:picLocks noChangeAspect="1"/>
          </p:cNvPicPr>
          <p:nvPr/>
        </p:nvPicPr>
        <p:blipFill>
          <a:blip r:embed="rId14"/>
          <a:stretch>
            <a:fillRect/>
          </a:stretch>
        </p:blipFill>
        <p:spPr>
          <a:xfrm>
            <a:off x="1769034" y="1473893"/>
            <a:ext cx="338371" cy="390179"/>
          </a:xfrm>
          <a:prstGeom prst="rect">
            <a:avLst/>
          </a:prstGeom>
        </p:spPr>
      </p:pic>
      <p:pic>
        <p:nvPicPr>
          <p:cNvPr id="79" name="Picture 73"/>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7150241" y="2124170"/>
            <a:ext cx="272575" cy="44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502741" y="1468144"/>
            <a:ext cx="415410" cy="43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1"/>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7075847" y="1501484"/>
            <a:ext cx="421362" cy="41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0"/>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283846" y="3470869"/>
            <a:ext cx="473734" cy="39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6"/>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3489053" y="2164147"/>
            <a:ext cx="442787" cy="3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descr="\\MAGNUM\Projects\Microsoft\Cloud Power FY12\Design\Icons\PNGs\Web Service.png"/>
          <p:cNvPicPr>
            <a:picLocks noChangeAspect="1" noChangeArrowheads="1"/>
          </p:cNvPicPr>
          <p:nvPr/>
        </p:nvPicPr>
        <p:blipFill>
          <a:blip r:embed="rId20" cstate="print">
            <a:lum bright="100000"/>
          </a:blip>
          <a:srcRect/>
          <a:stretch>
            <a:fillRect/>
          </a:stretch>
        </p:blipFill>
        <p:spPr bwMode="auto">
          <a:xfrm>
            <a:off x="6945078" y="4029472"/>
            <a:ext cx="682903" cy="682902"/>
          </a:xfrm>
          <a:prstGeom prst="rect">
            <a:avLst/>
          </a:prstGeom>
          <a:noFill/>
        </p:spPr>
      </p:pic>
      <p:pic>
        <p:nvPicPr>
          <p:cNvPr id="3" name="Picture 2"/>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7103267" y="2841129"/>
            <a:ext cx="366525" cy="366525"/>
          </a:xfrm>
          <a:prstGeom prst="rect">
            <a:avLst/>
          </a:prstGeom>
        </p:spPr>
      </p:pic>
    </p:spTree>
    <p:extLst>
      <p:ext uri="{BB962C8B-B14F-4D97-AF65-F5344CB8AC3E}">
        <p14:creationId xmlns:p14="http://schemas.microsoft.com/office/powerpoint/2010/main" val="1934899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407222" y="1901004"/>
            <a:ext cx="976288" cy="760207"/>
          </a:xfrm>
          <a:prstGeom prst="line">
            <a:avLst/>
          </a:prstGeom>
          <a:noFill/>
          <a:ln w="203200" cap="rnd" cmpd="sng" algn="ctr">
            <a:solidFill>
              <a:srgbClr val="009900"/>
            </a:solidFill>
            <a:prstDash val="solid"/>
            <a:headEnd type="none"/>
            <a:tailEnd type="none"/>
          </a:ln>
          <a:effectLst/>
        </p:spPr>
      </p:cxnSp>
      <p:sp>
        <p:nvSpPr>
          <p:cNvPr id="3" name="Title 2"/>
          <p:cNvSpPr>
            <a:spLocks noGrp="1"/>
          </p:cNvSpPr>
          <p:nvPr>
            <p:ph type="title"/>
          </p:nvPr>
        </p:nvSpPr>
        <p:spPr/>
        <p:txBody>
          <a:bodyPr/>
          <a:lstStyle/>
          <a:p>
            <a:r>
              <a:rPr lang="en-US" dirty="0" smtClean="0"/>
              <a:t>Platform Convergence Journey</a:t>
            </a:r>
            <a:endParaRPr lang="en-US" dirty="0"/>
          </a:p>
        </p:txBody>
      </p:sp>
      <p:sp>
        <p:nvSpPr>
          <p:cNvPr id="48" name="Rectangle 47"/>
          <p:cNvSpPr/>
          <p:nvPr/>
        </p:nvSpPr>
        <p:spPr bwMode="auto">
          <a:xfrm>
            <a:off x="7009625" y="2644679"/>
            <a:ext cx="2132432" cy="137014"/>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17830" y="2629817"/>
            <a:ext cx="2010731" cy="157645"/>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1785192" y="2629818"/>
            <a:ext cx="3721786" cy="154390"/>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595" y="1281878"/>
            <a:ext cx="923324" cy="143936"/>
          </a:xfrm>
          <a:prstGeom prst="rect">
            <a:avLst/>
          </a:prstGeom>
          <a:solidFill>
            <a:srgbClr val="009900"/>
          </a:solidFill>
          <a:ln w="9525" cap="flat" cmpd="sng" algn="ctr">
            <a:solidFill>
              <a:srgbClr val="00990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12222" y="4055304"/>
            <a:ext cx="964118" cy="14393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5419622" y="2629817"/>
            <a:ext cx="1782069" cy="144443"/>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p:cNvCxnSpPr/>
          <p:nvPr/>
        </p:nvCxnSpPr>
        <p:spPr>
          <a:xfrm>
            <a:off x="925920" y="1346249"/>
            <a:ext cx="920435" cy="554755"/>
          </a:xfrm>
          <a:prstGeom prst="line">
            <a:avLst/>
          </a:prstGeom>
          <a:noFill/>
          <a:ln w="203200" cap="rnd" cmpd="sng" algn="ctr">
            <a:solidFill>
              <a:srgbClr val="009900"/>
            </a:solidFill>
            <a:prstDash val="solid"/>
            <a:headEnd type="none"/>
            <a:tailEnd type="none"/>
          </a:ln>
          <a:effectLst/>
        </p:spPr>
      </p:cxnSp>
      <p:cxnSp>
        <p:nvCxnSpPr>
          <p:cNvPr id="55" name="Straight Connector 54"/>
          <p:cNvCxnSpPr/>
          <p:nvPr/>
        </p:nvCxnSpPr>
        <p:spPr>
          <a:xfrm flipV="1">
            <a:off x="5004562" y="3157641"/>
            <a:ext cx="419104" cy="310499"/>
          </a:xfrm>
          <a:prstGeom prst="line">
            <a:avLst/>
          </a:prstGeom>
          <a:noFill/>
          <a:ln w="203200" cap="rnd" cmpd="sng" algn="ctr">
            <a:solidFill>
              <a:srgbClr val="002050"/>
            </a:solidFill>
            <a:prstDash val="solid"/>
            <a:headEnd type="none"/>
            <a:tailEnd type="none"/>
          </a:ln>
          <a:effectLst/>
        </p:spPr>
      </p:cxnSp>
      <p:cxnSp>
        <p:nvCxnSpPr>
          <p:cNvPr id="56" name="Straight Connector 55"/>
          <p:cNvCxnSpPr/>
          <p:nvPr/>
        </p:nvCxnSpPr>
        <p:spPr>
          <a:xfrm flipV="1">
            <a:off x="1858061" y="1901005"/>
            <a:ext cx="2549160" cy="2737"/>
          </a:xfrm>
          <a:prstGeom prst="line">
            <a:avLst/>
          </a:prstGeom>
          <a:noFill/>
          <a:ln w="209550" cap="rnd" cmpd="sng" algn="ctr">
            <a:solidFill>
              <a:srgbClr val="009900"/>
            </a:solidFill>
            <a:prstDash val="solid"/>
            <a:headEnd type="none"/>
            <a:tailEnd type="none"/>
          </a:ln>
          <a:effectLst/>
        </p:spPr>
      </p:cxnSp>
      <p:cxnSp>
        <p:nvCxnSpPr>
          <p:cNvPr id="57" name="Straight Connector 56"/>
          <p:cNvCxnSpPr/>
          <p:nvPr/>
        </p:nvCxnSpPr>
        <p:spPr>
          <a:xfrm flipV="1">
            <a:off x="1829541" y="3471879"/>
            <a:ext cx="3155786" cy="8505"/>
          </a:xfrm>
          <a:prstGeom prst="line">
            <a:avLst/>
          </a:prstGeom>
          <a:noFill/>
          <a:ln w="203200" cap="rnd" cmpd="sng" algn="ctr">
            <a:solidFill>
              <a:srgbClr val="002050"/>
            </a:solidFill>
            <a:prstDash val="solid"/>
            <a:headEnd type="none"/>
            <a:tailEnd type="none"/>
          </a:ln>
          <a:effectLst/>
        </p:spPr>
      </p:cxnSp>
      <p:sp>
        <p:nvSpPr>
          <p:cNvPr id="58" name="TextBox 57"/>
          <p:cNvSpPr txBox="1"/>
          <p:nvPr/>
        </p:nvSpPr>
        <p:spPr>
          <a:xfrm>
            <a:off x="1117382" y="3972414"/>
            <a:ext cx="3342565"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Handheld 6.5</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59" name="TextBox 58"/>
          <p:cNvSpPr txBox="1"/>
          <p:nvPr/>
        </p:nvSpPr>
        <p:spPr>
          <a:xfrm>
            <a:off x="1912470" y="3483302"/>
            <a:ext cx="3222358" cy="408448"/>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 Handheld</a:t>
            </a:r>
            <a:endParaRPr lang="en-US" sz="1500" kern="0" dirty="0">
              <a:gradFill>
                <a:gsLst>
                  <a:gs pos="2917">
                    <a:srgbClr val="000000"/>
                  </a:gs>
                  <a:gs pos="30000">
                    <a:srgbClr val="000000"/>
                  </a:gs>
                </a:gsLst>
                <a:lin ang="5400000" scaled="0"/>
              </a:gradFill>
            </a:endParaRPr>
          </a:p>
        </p:txBody>
      </p:sp>
      <p:sp>
        <p:nvSpPr>
          <p:cNvPr id="60" name="TextBox 59"/>
          <p:cNvSpPr txBox="1"/>
          <p:nvPr/>
        </p:nvSpPr>
        <p:spPr>
          <a:xfrm>
            <a:off x="5428457" y="3201650"/>
            <a:ext cx="1316359" cy="782397"/>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8.1 Handheld</a:t>
            </a:r>
            <a:endParaRPr lang="en-US" sz="1500" kern="0" dirty="0">
              <a:gradFill>
                <a:gsLst>
                  <a:gs pos="2917">
                    <a:srgbClr val="000000"/>
                  </a:gs>
                  <a:gs pos="30000">
                    <a:srgbClr val="000000"/>
                  </a:gs>
                </a:gsLst>
                <a:lin ang="5400000" scaled="0"/>
              </a:gradFill>
            </a:endParaRPr>
          </a:p>
        </p:txBody>
      </p:sp>
      <p:sp>
        <p:nvSpPr>
          <p:cNvPr id="61" name="TextBox 60"/>
          <p:cNvSpPr txBox="1"/>
          <p:nvPr/>
        </p:nvSpPr>
        <p:spPr>
          <a:xfrm>
            <a:off x="1918578" y="2285533"/>
            <a:ext cx="2116171" cy="408448"/>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a:t>
            </a:r>
            <a:endParaRPr lang="en-US" sz="1500" kern="0" dirty="0">
              <a:gradFill>
                <a:gsLst>
                  <a:gs pos="2917">
                    <a:srgbClr val="000000"/>
                  </a:gs>
                  <a:gs pos="30000">
                    <a:srgbClr val="000000"/>
                  </a:gs>
                </a:gsLst>
                <a:lin ang="5400000" scaled="0"/>
              </a:gradFill>
            </a:endParaRPr>
          </a:p>
        </p:txBody>
      </p:sp>
      <p:sp>
        <p:nvSpPr>
          <p:cNvPr id="63" name="TextBox 62"/>
          <p:cNvSpPr txBox="1"/>
          <p:nvPr/>
        </p:nvSpPr>
        <p:spPr>
          <a:xfrm>
            <a:off x="6835314" y="4055254"/>
            <a:ext cx="1997347" cy="429223"/>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500" kern="0" dirty="0">
                <a:gradFill>
                  <a:gsLst>
                    <a:gs pos="2917">
                      <a:srgbClr val="000000"/>
                    </a:gs>
                    <a:gs pos="30000">
                      <a:srgbClr val="000000"/>
                    </a:gs>
                  </a:gsLst>
                  <a:lin ang="5400000" scaled="0"/>
                </a:gradFill>
                <a:latin typeface="Segoe UI Light" panose="020B0502040204020203" pitchFamily="34" charset="0"/>
              </a:rPr>
              <a:t>Windows on Devices</a:t>
            </a:r>
            <a:endParaRPr lang="en-US" kern="0" dirty="0">
              <a:gradFill>
                <a:gsLst>
                  <a:gs pos="2917">
                    <a:srgbClr val="000000"/>
                  </a:gs>
                  <a:gs pos="30000">
                    <a:srgbClr val="000000"/>
                  </a:gs>
                </a:gsLst>
                <a:lin ang="5400000" scaled="0"/>
              </a:gradFill>
            </a:endParaRPr>
          </a:p>
        </p:txBody>
      </p:sp>
      <p:sp>
        <p:nvSpPr>
          <p:cNvPr id="64" name="TextBox 63"/>
          <p:cNvSpPr txBox="1"/>
          <p:nvPr/>
        </p:nvSpPr>
        <p:spPr>
          <a:xfrm>
            <a:off x="1912470" y="1408584"/>
            <a:ext cx="3626621"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Standard 8</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65" name="Oval 64"/>
          <p:cNvSpPr/>
          <p:nvPr/>
        </p:nvSpPr>
        <p:spPr>
          <a:xfrm>
            <a:off x="819188" y="1244318"/>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67" name="Rectangle 66"/>
          <p:cNvSpPr/>
          <p:nvPr/>
        </p:nvSpPr>
        <p:spPr bwMode="auto">
          <a:xfrm>
            <a:off x="7009625" y="2502125"/>
            <a:ext cx="2132432" cy="14237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7009625" y="2781870"/>
            <a:ext cx="2132432"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7205217" y="2925982"/>
            <a:ext cx="1936840"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p:cNvCxnSpPr>
            <a:endCxn id="68" idx="1"/>
          </p:cNvCxnSpPr>
          <p:nvPr/>
        </p:nvCxnSpPr>
        <p:spPr>
          <a:xfrm flipV="1">
            <a:off x="6369037" y="2853837"/>
            <a:ext cx="640588" cy="300724"/>
          </a:xfrm>
          <a:prstGeom prst="line">
            <a:avLst/>
          </a:prstGeom>
          <a:noFill/>
          <a:ln w="203200" cap="rnd" cmpd="sng" algn="ctr">
            <a:solidFill>
              <a:srgbClr val="002050"/>
            </a:solidFill>
            <a:prstDash val="solid"/>
            <a:headEnd type="none"/>
            <a:tailEnd type="none"/>
          </a:ln>
          <a:effectLst/>
        </p:spPr>
      </p:cxnSp>
      <p:cxnSp>
        <p:nvCxnSpPr>
          <p:cNvPr id="71" name="Straight Connector 70"/>
          <p:cNvCxnSpPr/>
          <p:nvPr/>
        </p:nvCxnSpPr>
        <p:spPr>
          <a:xfrm flipV="1">
            <a:off x="5419622" y="3154561"/>
            <a:ext cx="949415" cy="2566"/>
          </a:xfrm>
          <a:prstGeom prst="line">
            <a:avLst/>
          </a:prstGeom>
          <a:noFill/>
          <a:ln w="203200" cap="rnd" cmpd="sng" algn="ctr">
            <a:solidFill>
              <a:srgbClr val="002050"/>
            </a:solidFill>
            <a:prstDash val="solid"/>
            <a:headEnd type="none"/>
            <a:tailEnd type="none"/>
          </a:ln>
          <a:effectLst/>
        </p:spPr>
      </p:cxnSp>
      <p:cxnSp>
        <p:nvCxnSpPr>
          <p:cNvPr id="72" name="Straight Connector 71"/>
          <p:cNvCxnSpPr/>
          <p:nvPr/>
        </p:nvCxnSpPr>
        <p:spPr>
          <a:xfrm flipV="1">
            <a:off x="966711" y="3488032"/>
            <a:ext cx="862829" cy="639240"/>
          </a:xfrm>
          <a:prstGeom prst="line">
            <a:avLst/>
          </a:prstGeom>
          <a:noFill/>
          <a:ln w="203200" cap="rnd" cmpd="sng" algn="ctr">
            <a:solidFill>
              <a:srgbClr val="002050"/>
            </a:solidFill>
            <a:prstDash val="solid"/>
            <a:headEnd type="none"/>
            <a:tailEnd type="none"/>
          </a:ln>
          <a:effectLst/>
        </p:spPr>
      </p:cxnSp>
      <p:sp>
        <p:nvSpPr>
          <p:cNvPr id="73" name="Oval 72"/>
          <p:cNvSpPr/>
          <p:nvPr/>
        </p:nvSpPr>
        <p:spPr>
          <a:xfrm>
            <a:off x="819188" y="4025476"/>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4" name="Rounded Rectangle 73"/>
          <p:cNvSpPr/>
          <p:nvPr/>
        </p:nvSpPr>
        <p:spPr bwMode="auto">
          <a:xfrm>
            <a:off x="1764083" y="1760606"/>
            <a:ext cx="262995" cy="1873224"/>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a:xfrm>
            <a:off x="1797678" y="1809747"/>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6" name="Oval 75"/>
          <p:cNvSpPr/>
          <p:nvPr/>
        </p:nvSpPr>
        <p:spPr>
          <a:xfrm>
            <a:off x="1797678"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7" name="Oval 76"/>
          <p:cNvSpPr/>
          <p:nvPr/>
        </p:nvSpPr>
        <p:spPr>
          <a:xfrm>
            <a:off x="1797097" y="3378231"/>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81" name="TextBox 80"/>
          <p:cNvSpPr txBox="1"/>
          <p:nvPr/>
        </p:nvSpPr>
        <p:spPr>
          <a:xfrm>
            <a:off x="5303892" y="2028415"/>
            <a:ext cx="1440923" cy="595422"/>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8.1</a:t>
            </a:r>
            <a:endParaRPr lang="en-US" sz="1500" kern="0" dirty="0">
              <a:gradFill>
                <a:gsLst>
                  <a:gs pos="2917">
                    <a:srgbClr val="000000"/>
                  </a:gs>
                  <a:gs pos="30000">
                    <a:srgbClr val="000000"/>
                  </a:gs>
                </a:gsLst>
                <a:lin ang="5400000" scaled="0"/>
              </a:gradFill>
            </a:endParaRPr>
          </a:p>
        </p:txBody>
      </p:sp>
      <p:cxnSp>
        <p:nvCxnSpPr>
          <p:cNvPr id="82" name="Straight Connector 81"/>
          <p:cNvCxnSpPr/>
          <p:nvPr/>
        </p:nvCxnSpPr>
        <p:spPr>
          <a:xfrm flipH="1" flipV="1">
            <a:off x="7373328" y="3106766"/>
            <a:ext cx="12624" cy="899350"/>
          </a:xfrm>
          <a:prstGeom prst="line">
            <a:avLst/>
          </a:prstGeom>
          <a:noFill/>
          <a:ln w="203200" cap="rnd" cmpd="sng" algn="ctr">
            <a:solidFill>
              <a:srgbClr val="FFC000"/>
            </a:solidFill>
            <a:prstDash val="solid"/>
            <a:headEnd type="none"/>
            <a:tailEnd type="none"/>
          </a:ln>
          <a:effectLst/>
        </p:spPr>
      </p:cxnSp>
      <p:sp>
        <p:nvSpPr>
          <p:cNvPr id="88" name="Oval 87"/>
          <p:cNvSpPr/>
          <p:nvPr/>
        </p:nvSpPr>
        <p:spPr>
          <a:xfrm>
            <a:off x="7269678" y="3855940"/>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89" name="Line Callout 1 (Accent Bar) 88"/>
          <p:cNvSpPr/>
          <p:nvPr/>
        </p:nvSpPr>
        <p:spPr bwMode="auto">
          <a:xfrm>
            <a:off x="362369" y="1907647"/>
            <a:ext cx="1053196" cy="419327"/>
          </a:xfrm>
          <a:prstGeom prst="accentCallout1">
            <a:avLst>
              <a:gd name="adj1" fmla="val 45693"/>
              <a:gd name="adj2" fmla="val 102517"/>
              <a:gd name="adj3" fmla="val 71188"/>
              <a:gd name="adj4" fmla="val 132589"/>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Converged</a:t>
            </a:r>
          </a:p>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OS kernel</a:t>
            </a:r>
          </a:p>
        </p:txBody>
      </p:sp>
      <p:sp>
        <p:nvSpPr>
          <p:cNvPr id="90" name="Line Callout 1 (Accent Bar) 89"/>
          <p:cNvSpPr/>
          <p:nvPr/>
        </p:nvSpPr>
        <p:spPr bwMode="auto">
          <a:xfrm>
            <a:off x="3872991" y="2857834"/>
            <a:ext cx="1053196" cy="32177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Converged</a:t>
            </a:r>
          </a:p>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app model</a:t>
            </a:r>
          </a:p>
        </p:txBody>
      </p:sp>
      <p:sp>
        <p:nvSpPr>
          <p:cNvPr id="91" name="TextBox 90"/>
          <p:cNvSpPr txBox="1"/>
          <p:nvPr/>
        </p:nvSpPr>
        <p:spPr>
          <a:xfrm>
            <a:off x="-49229" y="904369"/>
            <a:ext cx="3626621"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Standard 7</a:t>
            </a:r>
            <a:endParaRPr lang="en-US" sz="1500" dirty="0">
              <a:gradFill>
                <a:gsLst>
                  <a:gs pos="2917">
                    <a:srgbClr val="000000"/>
                  </a:gs>
                  <a:gs pos="30000">
                    <a:srgbClr val="000000"/>
                  </a:gs>
                </a:gsLst>
                <a:lin ang="5400000" scaled="0"/>
              </a:gradFill>
              <a:latin typeface="Segoe UI Light" panose="020B0502040204020203" pitchFamily="34" charset="0"/>
            </a:endParaRPr>
          </a:p>
        </p:txBody>
      </p:sp>
      <p:cxnSp>
        <p:nvCxnSpPr>
          <p:cNvPr id="46" name="Straight Connector 45"/>
          <p:cNvCxnSpPr/>
          <p:nvPr/>
        </p:nvCxnSpPr>
        <p:spPr>
          <a:xfrm flipV="1">
            <a:off x="58475" y="4644733"/>
            <a:ext cx="8995649" cy="18328"/>
          </a:xfrm>
          <a:prstGeom prst="line">
            <a:avLst/>
          </a:prstGeom>
          <a:noFill/>
          <a:ln w="203200" cap="rnd" cmpd="sng" algn="ctr">
            <a:solidFill>
              <a:schemeClr val="bg1">
                <a:lumMod val="75000"/>
              </a:schemeClr>
            </a:solidFill>
            <a:prstDash val="solid"/>
            <a:headEnd type="none"/>
            <a:tailEnd type="none"/>
          </a:ln>
          <a:effectLst/>
        </p:spPr>
      </p:cxnSp>
      <p:sp>
        <p:nvSpPr>
          <p:cNvPr id="62" name="TextBox 61"/>
          <p:cNvSpPr txBox="1"/>
          <p:nvPr/>
        </p:nvSpPr>
        <p:spPr>
          <a:xfrm>
            <a:off x="1957780" y="4644732"/>
            <a:ext cx="2222034" cy="595422"/>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a:t>
            </a:r>
            <a:br>
              <a:rPr lang="en-US" sz="1350" dirty="0">
                <a:gradFill>
                  <a:gsLst>
                    <a:gs pos="2917">
                      <a:srgbClr val="000000"/>
                    </a:gs>
                    <a:gs pos="30000">
                      <a:srgbClr val="000000"/>
                    </a:gs>
                  </a:gsLst>
                  <a:lin ang="5400000" scaled="0"/>
                </a:gradFill>
                <a:latin typeface="Segoe UI Light" panose="020B0502040204020203" pitchFamily="34" charset="0"/>
              </a:rPr>
            </a:br>
            <a:r>
              <a:rPr lang="en-US" sz="1350" dirty="0">
                <a:gradFill>
                  <a:gsLst>
                    <a:gs pos="2917">
                      <a:srgbClr val="000000"/>
                    </a:gs>
                    <a:gs pos="30000">
                      <a:srgbClr val="000000"/>
                    </a:gs>
                  </a:gsLst>
                  <a:lin ang="5400000" scaled="0"/>
                </a:gradFill>
                <a:latin typeface="Segoe UI Light" panose="020B0502040204020203" pitchFamily="34" charset="0"/>
              </a:rPr>
              <a:t>Compact 7</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92" name="Rounded Rectangle 91"/>
          <p:cNvSpPr/>
          <p:nvPr/>
        </p:nvSpPr>
        <p:spPr bwMode="auto">
          <a:xfrm rot="1013638">
            <a:off x="6667306" y="3066014"/>
            <a:ext cx="262995" cy="172177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ed Rectangle 77"/>
          <p:cNvSpPr/>
          <p:nvPr/>
        </p:nvSpPr>
        <p:spPr bwMode="auto">
          <a:xfrm>
            <a:off x="5311404" y="2583552"/>
            <a:ext cx="262995" cy="71786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a:xfrm>
            <a:off x="5344421" y="3068416"/>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9" name="Oval 78"/>
          <p:cNvSpPr/>
          <p:nvPr/>
        </p:nvSpPr>
        <p:spPr>
          <a:xfrm>
            <a:off x="5344999"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3" name="Oval 92"/>
          <p:cNvSpPr/>
          <p:nvPr/>
        </p:nvSpPr>
        <p:spPr>
          <a:xfrm>
            <a:off x="6483797" y="4508360"/>
            <a:ext cx="217212" cy="2172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grpSp>
        <p:nvGrpSpPr>
          <p:cNvPr id="83" name="Group 30"/>
          <p:cNvGrpSpPr/>
          <p:nvPr/>
        </p:nvGrpSpPr>
        <p:grpSpPr>
          <a:xfrm>
            <a:off x="6516149" y="2180215"/>
            <a:ext cx="1565189" cy="1355238"/>
            <a:chOff x="9983396" y="3917289"/>
            <a:chExt cx="2702585" cy="2340067"/>
          </a:xfrm>
        </p:grpSpPr>
        <p:grpSp>
          <p:nvGrpSpPr>
            <p:cNvPr id="84" name="Group 31"/>
            <p:cNvGrpSpPr/>
            <p:nvPr/>
          </p:nvGrpSpPr>
          <p:grpSpPr>
            <a:xfrm>
              <a:off x="9983396" y="3917289"/>
              <a:ext cx="2702585" cy="2340067"/>
              <a:chOff x="7084195" y="1381850"/>
              <a:chExt cx="2026939" cy="1755050"/>
            </a:xfrm>
          </p:grpSpPr>
          <p:sp>
            <p:nvSpPr>
              <p:cNvPr id="86" name="Oval 33"/>
              <p:cNvSpPr/>
              <p:nvPr/>
            </p:nvSpPr>
            <p:spPr>
              <a:xfrm>
                <a:off x="7206195" y="1381850"/>
                <a:ext cx="1755050" cy="1755050"/>
              </a:xfrm>
              <a:prstGeom prst="ellipse">
                <a:avLst/>
              </a:prstGeom>
              <a:solidFill>
                <a:srgbClr val="FFFFFF"/>
              </a:solidFill>
              <a:ln w="88900" cap="flat" cmpd="thickThin" algn="ctr">
                <a:solidFill>
                  <a:srgbClr val="D2D2D2">
                    <a:lumMod val="10000"/>
                  </a:srgbClr>
                </a:solidFill>
                <a:prstDash val="solid"/>
              </a:ln>
              <a:effectLst/>
            </p:spPr>
            <p:txBody>
              <a:bodyPr rtlCol="0" anchor="ctr"/>
              <a:lstStyle/>
              <a:p>
                <a:pPr algn="ctr" defTabSz="685669">
                  <a:defRPr/>
                </a:pPr>
                <a:endParaRPr lang="en-US" kern="0" dirty="0">
                  <a:solidFill>
                    <a:srgbClr val="FFFFFF"/>
                  </a:solidFill>
                </a:endParaRPr>
              </a:p>
            </p:txBody>
          </p:sp>
          <p:sp>
            <p:nvSpPr>
              <p:cNvPr id="87" name="TextBox 35"/>
              <p:cNvSpPr txBox="1"/>
              <p:nvPr/>
            </p:nvSpPr>
            <p:spPr>
              <a:xfrm>
                <a:off x="7084195" y="2488391"/>
                <a:ext cx="2026939" cy="269038"/>
              </a:xfrm>
              <a:prstGeom prst="rect">
                <a:avLst/>
              </a:prstGeom>
              <a:noFill/>
            </p:spPr>
            <p:txBody>
              <a:bodyPr wrap="square" lIns="0" tIns="0" rIns="0" bIns="0" rtlCol="0">
                <a:spAutoFit/>
              </a:bodyPr>
              <a:lstStyle/>
              <a:p>
                <a:pPr algn="ctr" defTabSz="685669">
                  <a:lnSpc>
                    <a:spcPct val="90000"/>
                  </a:lnSpc>
                  <a:defRPr/>
                </a:pPr>
                <a:r>
                  <a:rPr lang="en-US" sz="1500" kern="0" dirty="0">
                    <a:solidFill>
                      <a:srgbClr val="505050"/>
                    </a:solidFill>
                    <a:latin typeface="Segoe UI Semibold" panose="020B0702040204020203" pitchFamily="34" charset="0"/>
                    <a:cs typeface="Segoe UI Semibold" panose="020B0702040204020203" pitchFamily="34" charset="0"/>
                  </a:rPr>
                  <a:t>Windows 10</a:t>
                </a:r>
              </a:p>
            </p:txBody>
          </p:sp>
        </p:grpSp>
        <p:pic>
          <p:nvPicPr>
            <p:cNvPr id="85"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p:cNvSpPr/>
          <p:nvPr/>
        </p:nvSpPr>
        <p:spPr>
          <a:xfrm>
            <a:off x="1776673" y="4544741"/>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5" name="Oval 94"/>
          <p:cNvSpPr/>
          <p:nvPr/>
        </p:nvSpPr>
        <p:spPr>
          <a:xfrm>
            <a:off x="4234828" y="4541083"/>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6" name="TextBox 95"/>
          <p:cNvSpPr txBox="1"/>
          <p:nvPr/>
        </p:nvSpPr>
        <p:spPr>
          <a:xfrm>
            <a:off x="4459947" y="4659495"/>
            <a:ext cx="2222034" cy="595422"/>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a:t>
            </a:r>
            <a:br>
              <a:rPr lang="en-US" sz="1350" dirty="0">
                <a:gradFill>
                  <a:gsLst>
                    <a:gs pos="2917">
                      <a:srgbClr val="000000"/>
                    </a:gs>
                    <a:gs pos="30000">
                      <a:srgbClr val="000000"/>
                    </a:gs>
                  </a:gsLst>
                  <a:lin ang="5400000" scaled="0"/>
                </a:gradFill>
                <a:latin typeface="Segoe UI Light" panose="020B0502040204020203" pitchFamily="34" charset="0"/>
              </a:rPr>
            </a:br>
            <a:r>
              <a:rPr lang="en-US" sz="1350" dirty="0">
                <a:gradFill>
                  <a:gsLst>
                    <a:gs pos="2917">
                      <a:srgbClr val="000000"/>
                    </a:gs>
                    <a:gs pos="30000">
                      <a:srgbClr val="000000"/>
                    </a:gs>
                  </a:gsLst>
                  <a:lin ang="5400000" scaled="0"/>
                </a:gradFill>
                <a:latin typeface="Segoe UI Light" panose="020B0502040204020203" pitchFamily="34" charset="0"/>
              </a:rPr>
              <a:t>Compact 2013</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97" name="Line Callout 1 (Accent Bar) 96"/>
          <p:cNvSpPr/>
          <p:nvPr/>
        </p:nvSpPr>
        <p:spPr bwMode="auto">
          <a:xfrm>
            <a:off x="5138335" y="4113981"/>
            <a:ext cx="1053196" cy="32177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Porting Tools</a:t>
            </a:r>
          </a:p>
        </p:txBody>
      </p:sp>
    </p:spTree>
    <p:extLst>
      <p:ext uri="{BB962C8B-B14F-4D97-AF65-F5344CB8AC3E}">
        <p14:creationId xmlns:p14="http://schemas.microsoft.com/office/powerpoint/2010/main" val="2877208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6"/>
                                        </p:tgtEl>
                                        <p:attrNameLst>
                                          <p:attrName>style.visibility</p:attrName>
                                        </p:attrNameLst>
                                      </p:cBhvr>
                                      <p:to>
                                        <p:strVal val="visible"/>
                                      </p:to>
                                    </p:set>
                                    <p:anim calcmode="lin" valueType="num">
                                      <p:cBhvr additive="base">
                                        <p:cTn id="118" dur="500" fill="hold"/>
                                        <p:tgtEl>
                                          <p:spTgt spid="46"/>
                                        </p:tgtEl>
                                        <p:attrNameLst>
                                          <p:attrName>ppt_x</p:attrName>
                                        </p:attrNameLst>
                                      </p:cBhvr>
                                      <p:tavLst>
                                        <p:tav tm="0">
                                          <p:val>
                                            <p:strVal val="#ppt_x"/>
                                          </p:val>
                                        </p:tav>
                                        <p:tav tm="100000">
                                          <p:val>
                                            <p:strVal val="#ppt_x"/>
                                          </p:val>
                                        </p:tav>
                                      </p:tavLst>
                                    </p:anim>
                                    <p:anim calcmode="lin" valueType="num">
                                      <p:cBhvr additive="base">
                                        <p:cTn id="119" dur="500" fill="hold"/>
                                        <p:tgtEl>
                                          <p:spTgt spid="46"/>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 calcmode="lin" valueType="num">
                                      <p:cBhvr additive="base">
                                        <p:cTn id="122" dur="500" fill="hold"/>
                                        <p:tgtEl>
                                          <p:spTgt spid="62"/>
                                        </p:tgtEl>
                                        <p:attrNameLst>
                                          <p:attrName>ppt_x</p:attrName>
                                        </p:attrNameLst>
                                      </p:cBhvr>
                                      <p:tavLst>
                                        <p:tav tm="0">
                                          <p:val>
                                            <p:strVal val="#ppt_x"/>
                                          </p:val>
                                        </p:tav>
                                        <p:tav tm="100000">
                                          <p:val>
                                            <p:strVal val="#ppt_x"/>
                                          </p:val>
                                        </p:tav>
                                      </p:tavLst>
                                    </p:anim>
                                    <p:anim calcmode="lin" valueType="num">
                                      <p:cBhvr additive="base">
                                        <p:cTn id="123" dur="500" fill="hold"/>
                                        <p:tgtEl>
                                          <p:spTgt spid="62"/>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 calcmode="lin" valueType="num">
                                      <p:cBhvr additive="base">
                                        <p:cTn id="126" dur="500" fill="hold"/>
                                        <p:tgtEl>
                                          <p:spTgt spid="92"/>
                                        </p:tgtEl>
                                        <p:attrNameLst>
                                          <p:attrName>ppt_x</p:attrName>
                                        </p:attrNameLst>
                                      </p:cBhvr>
                                      <p:tavLst>
                                        <p:tav tm="0">
                                          <p:val>
                                            <p:strVal val="#ppt_x"/>
                                          </p:val>
                                        </p:tav>
                                        <p:tav tm="100000">
                                          <p:val>
                                            <p:strVal val="#ppt_x"/>
                                          </p:val>
                                        </p:tav>
                                      </p:tavLst>
                                    </p:anim>
                                    <p:anim calcmode="lin" valueType="num">
                                      <p:cBhvr additive="base">
                                        <p:cTn id="127" dur="500" fill="hold"/>
                                        <p:tgtEl>
                                          <p:spTgt spid="92"/>
                                        </p:tgtEl>
                                        <p:attrNameLst>
                                          <p:attrName>ppt_y</p:attrName>
                                        </p:attrNameLst>
                                      </p:cBhvr>
                                      <p:tavLst>
                                        <p:tav tm="0">
                                          <p:val>
                                            <p:strVal val="1+#ppt_h/2"/>
                                          </p:val>
                                        </p:tav>
                                        <p:tav tm="100000">
                                          <p:val>
                                            <p:strVal val="#ppt_y"/>
                                          </p:val>
                                        </p:tav>
                                      </p:tavLst>
                                    </p:anim>
                                  </p:childTnLst>
                                </p:cTn>
                              </p:par>
                              <p:par>
                                <p:cTn id="128" presetID="10" presetClass="entr" presetSubtype="0" fill="hold" grpId="0" nodeType="withEffect">
                                  <p:stCondLst>
                                    <p:cond delay="0"/>
                                  </p:stCondLst>
                                  <p:childTnLst>
                                    <p:set>
                                      <p:cBhvr>
                                        <p:cTn id="129" dur="1" fill="hold">
                                          <p:stCondLst>
                                            <p:cond delay="0"/>
                                          </p:stCondLst>
                                        </p:cTn>
                                        <p:tgtEl>
                                          <p:spTgt spid="93"/>
                                        </p:tgtEl>
                                        <p:attrNameLst>
                                          <p:attrName>style.visibility</p:attrName>
                                        </p:attrNameLst>
                                      </p:cBhvr>
                                      <p:to>
                                        <p:strVal val="visible"/>
                                      </p:to>
                                    </p:set>
                                    <p:animEffect transition="in" filter="fade">
                                      <p:cBhvr>
                                        <p:cTn id="130" dur="500"/>
                                        <p:tgtEl>
                                          <p:spTgt spid="93"/>
                                        </p:tgtEl>
                                      </p:cBhvr>
                                    </p:animEffect>
                                  </p:childTnLst>
                                </p:cTn>
                              </p:par>
                              <p:par>
                                <p:cTn id="131" presetID="2" presetClass="entr" presetSubtype="4" fill="hold" grpId="0" nodeType="with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additive="base">
                                        <p:cTn id="133" dur="500" fill="hold"/>
                                        <p:tgtEl>
                                          <p:spTgt spid="94"/>
                                        </p:tgtEl>
                                        <p:attrNameLst>
                                          <p:attrName>ppt_x</p:attrName>
                                        </p:attrNameLst>
                                      </p:cBhvr>
                                      <p:tavLst>
                                        <p:tav tm="0">
                                          <p:val>
                                            <p:strVal val="#ppt_x"/>
                                          </p:val>
                                        </p:tav>
                                        <p:tav tm="100000">
                                          <p:val>
                                            <p:strVal val="#ppt_x"/>
                                          </p:val>
                                        </p:tav>
                                      </p:tavLst>
                                    </p:anim>
                                    <p:anim calcmode="lin" valueType="num">
                                      <p:cBhvr additive="base">
                                        <p:cTn id="134" dur="500" fill="hold"/>
                                        <p:tgtEl>
                                          <p:spTgt spid="94"/>
                                        </p:tgtEl>
                                        <p:attrNameLst>
                                          <p:attrName>ppt_y</p:attrName>
                                        </p:attrNameLst>
                                      </p:cBhvr>
                                      <p:tavLst>
                                        <p:tav tm="0">
                                          <p:val>
                                            <p:strVal val="1+#ppt_h/2"/>
                                          </p:val>
                                        </p:tav>
                                        <p:tav tm="100000">
                                          <p:val>
                                            <p:strVal val="#ppt_y"/>
                                          </p:val>
                                        </p:tav>
                                      </p:tavLst>
                                    </p:anim>
                                  </p:childTnLst>
                                </p:cTn>
                              </p:par>
                              <p:par>
                                <p:cTn id="135" presetID="10"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fade">
                                      <p:cBhvr>
                                        <p:cTn id="137" dur="500"/>
                                        <p:tgtEl>
                                          <p:spTgt spid="95"/>
                                        </p:tgtEl>
                                      </p:cBhvr>
                                    </p:animEffect>
                                  </p:childTnLst>
                                </p:cTn>
                              </p:par>
                              <p:par>
                                <p:cTn id="138" presetID="2" presetClass="entr" presetSubtype="4"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 calcmode="lin" valueType="num">
                                      <p:cBhvr additive="base">
                                        <p:cTn id="140" dur="500" fill="hold"/>
                                        <p:tgtEl>
                                          <p:spTgt spid="96"/>
                                        </p:tgtEl>
                                        <p:attrNameLst>
                                          <p:attrName>ppt_x</p:attrName>
                                        </p:attrNameLst>
                                      </p:cBhvr>
                                      <p:tavLst>
                                        <p:tav tm="0">
                                          <p:val>
                                            <p:strVal val="#ppt_x"/>
                                          </p:val>
                                        </p:tav>
                                        <p:tav tm="100000">
                                          <p:val>
                                            <p:strVal val="#ppt_x"/>
                                          </p:val>
                                        </p:tav>
                                      </p:tavLst>
                                    </p:anim>
                                    <p:anim calcmode="lin" valueType="num">
                                      <p:cBhvr additive="base">
                                        <p:cTn id="141" dur="500" fill="hold"/>
                                        <p:tgtEl>
                                          <p:spTgt spid="96"/>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97"/>
                                        </p:tgtEl>
                                        <p:attrNameLst>
                                          <p:attrName>style.visibility</p:attrName>
                                        </p:attrNameLst>
                                      </p:cBhvr>
                                      <p:to>
                                        <p:strVal val="visible"/>
                                      </p:to>
                                    </p:set>
                                    <p:anim calcmode="lin" valueType="num">
                                      <p:cBhvr additive="base">
                                        <p:cTn id="144" dur="500" fill="hold"/>
                                        <p:tgtEl>
                                          <p:spTgt spid="97"/>
                                        </p:tgtEl>
                                        <p:attrNameLst>
                                          <p:attrName>ppt_x</p:attrName>
                                        </p:attrNameLst>
                                      </p:cBhvr>
                                      <p:tavLst>
                                        <p:tav tm="0">
                                          <p:val>
                                            <p:strVal val="#ppt_x"/>
                                          </p:val>
                                        </p:tav>
                                        <p:tav tm="100000">
                                          <p:val>
                                            <p:strVal val="#ppt_x"/>
                                          </p:val>
                                        </p:tav>
                                      </p:tavLst>
                                    </p:anim>
                                    <p:anim calcmode="lin" valueType="num">
                                      <p:cBhvr additive="base">
                                        <p:cTn id="14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3"/>
                                        </p:tgtEl>
                                        <p:attrNameLst>
                                          <p:attrName>style.visibility</p:attrName>
                                        </p:attrNameLst>
                                      </p:cBhvr>
                                      <p:to>
                                        <p:strVal val="visible"/>
                                      </p:to>
                                    </p:set>
                                    <p:anim calcmode="lin" valueType="num">
                                      <p:cBhvr additive="base">
                                        <p:cTn id="150" dur="500" fill="hold"/>
                                        <p:tgtEl>
                                          <p:spTgt spid="63"/>
                                        </p:tgtEl>
                                        <p:attrNameLst>
                                          <p:attrName>ppt_x</p:attrName>
                                        </p:attrNameLst>
                                      </p:cBhvr>
                                      <p:tavLst>
                                        <p:tav tm="0">
                                          <p:val>
                                            <p:strVal val="#ppt_x"/>
                                          </p:val>
                                        </p:tav>
                                        <p:tav tm="100000">
                                          <p:val>
                                            <p:strVal val="#ppt_x"/>
                                          </p:val>
                                        </p:tav>
                                      </p:tavLst>
                                    </p:anim>
                                    <p:anim calcmode="lin" valueType="num">
                                      <p:cBhvr additive="base">
                                        <p:cTn id="151" dur="500" fill="hold"/>
                                        <p:tgtEl>
                                          <p:spTgt spid="63"/>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anim calcmode="lin" valueType="num">
                                      <p:cBhvr additive="base">
                                        <p:cTn id="154" dur="500" fill="hold"/>
                                        <p:tgtEl>
                                          <p:spTgt spid="88"/>
                                        </p:tgtEl>
                                        <p:attrNameLst>
                                          <p:attrName>ppt_x</p:attrName>
                                        </p:attrNameLst>
                                      </p:cBhvr>
                                      <p:tavLst>
                                        <p:tav tm="0">
                                          <p:val>
                                            <p:strVal val="#ppt_x"/>
                                          </p:val>
                                        </p:tav>
                                        <p:tav tm="100000">
                                          <p:val>
                                            <p:strVal val="#ppt_x"/>
                                          </p:val>
                                        </p:tav>
                                      </p:tavLst>
                                    </p:anim>
                                    <p:anim calcmode="lin" valueType="num">
                                      <p:cBhvr additive="base">
                                        <p:cTn id="155" dur="500" fill="hold"/>
                                        <p:tgtEl>
                                          <p:spTgt spid="88"/>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82"/>
                                        </p:tgtEl>
                                        <p:attrNameLst>
                                          <p:attrName>style.visibility</p:attrName>
                                        </p:attrNameLst>
                                      </p:cBhvr>
                                      <p:to>
                                        <p:strVal val="visible"/>
                                      </p:to>
                                    </p:set>
                                    <p:anim calcmode="lin" valueType="num">
                                      <p:cBhvr additive="base">
                                        <p:cTn id="158" dur="500" fill="hold"/>
                                        <p:tgtEl>
                                          <p:spTgt spid="82"/>
                                        </p:tgtEl>
                                        <p:attrNameLst>
                                          <p:attrName>ppt_x</p:attrName>
                                        </p:attrNameLst>
                                      </p:cBhvr>
                                      <p:tavLst>
                                        <p:tav tm="0">
                                          <p:val>
                                            <p:strVal val="#ppt_x"/>
                                          </p:val>
                                        </p:tav>
                                        <p:tav tm="100000">
                                          <p:val>
                                            <p:strVal val="#ppt_x"/>
                                          </p:val>
                                        </p:tav>
                                      </p:tavLst>
                                    </p:anim>
                                    <p:anim calcmode="lin" valueType="num">
                                      <p:cBhvr additive="base">
                                        <p:cTn id="159" dur="500" fill="hold"/>
                                        <p:tgtEl>
                                          <p:spTgt spid="82"/>
                                        </p:tgtEl>
                                        <p:attrNameLst>
                                          <p:attrName>ppt_y</p:attrName>
                                        </p:attrNameLst>
                                      </p:cBhvr>
                                      <p:tavLst>
                                        <p:tav tm="0">
                                          <p:val>
                                            <p:strVal val="1+#ppt_h/2"/>
                                          </p:val>
                                        </p:tav>
                                        <p:tav tm="100000">
                                          <p:val>
                                            <p:strVal val="#ppt_y"/>
                                          </p:val>
                                        </p:tav>
                                      </p:tavLst>
                                    </p:anim>
                                  </p:childTnLst>
                                </p:cTn>
                              </p:par>
                              <p:par>
                                <p:cTn id="160" presetID="10" presetClass="entr" presetSubtype="0" fill="hold" grpId="0" nodeType="with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fade">
                                      <p:cBhvr>
                                        <p:cTn id="1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8" grpId="0"/>
      <p:bldP spid="59" grpId="0"/>
      <p:bldP spid="60" grpId="0"/>
      <p:bldP spid="61" grpId="0"/>
      <p:bldP spid="63" grpId="0"/>
      <p:bldP spid="64" grpId="0"/>
      <p:bldP spid="65" grpId="0" animBg="1"/>
      <p:bldP spid="67" grpId="0" animBg="1"/>
      <p:bldP spid="68" grpId="0" animBg="1"/>
      <p:bldP spid="69" grpId="0" animBg="1"/>
      <p:bldP spid="73" grpId="0" animBg="1"/>
      <p:bldP spid="74" grpId="0" animBg="1"/>
      <p:bldP spid="75" grpId="0" animBg="1"/>
      <p:bldP spid="76" grpId="0" animBg="1"/>
      <p:bldP spid="77" grpId="0" animBg="1"/>
      <p:bldP spid="81" grpId="0"/>
      <p:bldP spid="88" grpId="0" animBg="1"/>
      <p:bldP spid="89" grpId="0" animBg="1"/>
      <p:bldP spid="90" grpId="0" animBg="1"/>
      <p:bldP spid="91" grpId="0"/>
      <p:bldP spid="62" grpId="0"/>
      <p:bldP spid="92" grpId="0" animBg="1"/>
      <p:bldP spid="78" grpId="0" animBg="1"/>
      <p:bldP spid="80" grpId="0" animBg="1"/>
      <p:bldP spid="79" grpId="0" animBg="1"/>
      <p:bldP spid="93" grpId="0" animBg="1"/>
      <p:bldP spid="94" grpId="0" animBg="1"/>
      <p:bldP spid="95" grpId="0" animBg="1"/>
      <p:bldP spid="96" grpId="0"/>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72" y="41698"/>
            <a:ext cx="8741880" cy="674653"/>
          </a:xfrm>
        </p:spPr>
        <p:txBody>
          <a:bodyPr/>
          <a:lstStyle/>
          <a:p>
            <a:r>
              <a:rPr lang="en-US" dirty="0"/>
              <a:t>Windows </a:t>
            </a:r>
            <a:r>
              <a:rPr lang="en-US" dirty="0" smtClean="0"/>
              <a:t>10 for IoT </a:t>
            </a:r>
            <a:r>
              <a:rPr lang="en-US" dirty="0"/>
              <a:t>Devices</a:t>
            </a:r>
            <a:br>
              <a:rPr lang="en-US" dirty="0"/>
            </a:br>
            <a:r>
              <a:rPr lang="en-US" sz="1618" dirty="0"/>
              <a:t>The power of Windows and the Windows ecosystem on my embedded devices gets me to value faster</a:t>
            </a:r>
          </a:p>
        </p:txBody>
      </p:sp>
      <p:sp>
        <p:nvSpPr>
          <p:cNvPr id="9" name="Rectangle 8"/>
          <p:cNvSpPr/>
          <p:nvPr/>
        </p:nvSpPr>
        <p:spPr bwMode="auto">
          <a:xfrm>
            <a:off x="1800619" y="1229239"/>
            <a:ext cx="6796933" cy="3653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ctr" anchorCtr="0" forceAA="0" compatLnSpc="1">
            <a:prstTxWarp prst="textNoShape">
              <a:avLst/>
            </a:prstTxWarp>
            <a:noAutofit/>
          </a:bodyPr>
          <a:lstStyle/>
          <a:p>
            <a:pPr defTabSz="685845"/>
            <a:r>
              <a:rPr lang="en-US"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392133" y="2831886"/>
            <a:ext cx="3653508" cy="448213"/>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One Windows Platform</a:t>
            </a:r>
          </a:p>
        </p:txBody>
      </p:sp>
      <p:sp>
        <p:nvSpPr>
          <p:cNvPr id="28" name="Flowchart: Process 27"/>
          <p:cNvSpPr/>
          <p:nvPr/>
        </p:nvSpPr>
        <p:spPr bwMode="auto">
          <a:xfrm rot="16200000">
            <a:off x="2773457" y="2825362"/>
            <a:ext cx="3659835" cy="467587"/>
          </a:xfrm>
          <a:prstGeom prst="flowChartProcess">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Secure</a:t>
            </a:r>
          </a:p>
        </p:txBody>
      </p:sp>
      <p:sp>
        <p:nvSpPr>
          <p:cNvPr id="29" name="Flowchart: Process 28"/>
          <p:cNvSpPr/>
          <p:nvPr/>
        </p:nvSpPr>
        <p:spPr bwMode="auto">
          <a:xfrm rot="16200000">
            <a:off x="5214516" y="2835987"/>
            <a:ext cx="3653509" cy="440008"/>
          </a:xfrm>
          <a:prstGeom prst="flowChartProcess">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Connected</a:t>
            </a:r>
          </a:p>
        </p:txBody>
      </p:sp>
      <p:sp>
        <p:nvSpPr>
          <p:cNvPr id="30" name="TextBox 29"/>
          <p:cNvSpPr txBox="1"/>
          <p:nvPr/>
        </p:nvSpPr>
        <p:spPr>
          <a:xfrm>
            <a:off x="2546443" y="1675326"/>
            <a:ext cx="1799970" cy="2769989"/>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One Windows core scalable across devices</a:t>
            </a:r>
          </a:p>
          <a:p>
            <a:pPr defTabSz="914340"/>
            <a:endParaRPr lang="en-US" kern="4000" spc="-100" dirty="0">
              <a:solidFill>
                <a:srgbClr val="505050"/>
              </a:solidFill>
            </a:endParaRPr>
          </a:p>
          <a:p>
            <a:pPr defTabSz="914340"/>
            <a:r>
              <a:rPr lang="en-US" kern="4000" spc="-100" dirty="0">
                <a:solidFill>
                  <a:srgbClr val="505050"/>
                </a:solidFill>
              </a:rPr>
              <a:t>One universal app and driver platform</a:t>
            </a:r>
          </a:p>
          <a:p>
            <a:pPr defTabSz="914340"/>
            <a:endParaRPr lang="en-US" kern="4000" spc="-100" dirty="0">
              <a:solidFill>
                <a:srgbClr val="505050"/>
              </a:solidFill>
            </a:endParaRPr>
          </a:p>
          <a:p>
            <a:pPr defTabSz="914340"/>
            <a:r>
              <a:rPr lang="en-US" kern="4000" spc="-100" dirty="0">
                <a:solidFill>
                  <a:srgbClr val="505050"/>
                </a:solidFill>
              </a:rPr>
              <a:t>One management and deployment approach</a:t>
            </a:r>
          </a:p>
        </p:txBody>
      </p:sp>
      <p:sp>
        <p:nvSpPr>
          <p:cNvPr id="31" name="TextBox 30"/>
          <p:cNvSpPr txBox="1"/>
          <p:nvPr/>
        </p:nvSpPr>
        <p:spPr>
          <a:xfrm>
            <a:off x="4941615" y="1706802"/>
            <a:ext cx="1753896" cy="3046988"/>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Enterprise-grade security</a:t>
            </a:r>
          </a:p>
          <a:p>
            <a:pPr defTabSz="914340"/>
            <a:endParaRPr lang="en-US" kern="4000" spc="-100" dirty="0">
              <a:solidFill>
                <a:srgbClr val="505050"/>
              </a:solidFill>
            </a:endParaRPr>
          </a:p>
          <a:p>
            <a:pPr defTabSz="914340"/>
            <a:r>
              <a:rPr lang="en-US" kern="4000" spc="-100" dirty="0">
                <a:solidFill>
                  <a:srgbClr val="505050"/>
                </a:solidFill>
              </a:rPr>
              <a:t>Advanced Customization and lockdown capabilities</a:t>
            </a:r>
          </a:p>
          <a:p>
            <a:pPr defTabSz="914340"/>
            <a:endParaRPr lang="en-US" kern="4000" spc="-100" dirty="0">
              <a:solidFill>
                <a:srgbClr val="505050"/>
              </a:solidFill>
            </a:endParaRPr>
          </a:p>
          <a:p>
            <a:pPr defTabSz="914340"/>
            <a:r>
              <a:rPr lang="en-US" kern="4000" spc="-100" dirty="0">
                <a:solidFill>
                  <a:srgbClr val="505050"/>
                </a:solidFill>
              </a:rPr>
              <a:t>Continued innovation and support</a:t>
            </a:r>
          </a:p>
        </p:txBody>
      </p:sp>
      <p:sp>
        <p:nvSpPr>
          <p:cNvPr id="26" name="TextBox 25"/>
          <p:cNvSpPr txBox="1"/>
          <p:nvPr/>
        </p:nvSpPr>
        <p:spPr>
          <a:xfrm>
            <a:off x="7369588" y="1707969"/>
            <a:ext cx="1272442" cy="2215991"/>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Local connectivity</a:t>
            </a:r>
          </a:p>
          <a:p>
            <a:pPr defTabSz="914340"/>
            <a:endParaRPr lang="en-US" kern="4000" spc="-100" dirty="0">
              <a:solidFill>
                <a:srgbClr val="505050"/>
              </a:solidFill>
            </a:endParaRPr>
          </a:p>
          <a:p>
            <a:pPr defTabSz="914340"/>
            <a:r>
              <a:rPr lang="en-US" kern="4000" spc="-100" dirty="0">
                <a:solidFill>
                  <a:srgbClr val="505050"/>
                </a:solidFill>
              </a:rPr>
              <a:t>Cloud connectivity</a:t>
            </a:r>
          </a:p>
          <a:p>
            <a:pPr defTabSz="914340"/>
            <a:endParaRPr lang="en-US" kern="4000" spc="-100" dirty="0">
              <a:solidFill>
                <a:srgbClr val="505050"/>
              </a:solidFill>
            </a:endParaRPr>
          </a:p>
          <a:p>
            <a:pPr defTabSz="914340"/>
            <a:r>
              <a:rPr lang="en-US" kern="4000" spc="-100" dirty="0">
                <a:solidFill>
                  <a:srgbClr val="505050"/>
                </a:solidFill>
              </a:rPr>
              <a:t>Device services</a:t>
            </a:r>
          </a:p>
        </p:txBody>
      </p:sp>
      <p:sp>
        <p:nvSpPr>
          <p:cNvPr id="13" name="Rectangle 12"/>
          <p:cNvSpPr/>
          <p:nvPr/>
        </p:nvSpPr>
        <p:spPr bwMode="auto">
          <a:xfrm>
            <a:off x="218972" y="1229239"/>
            <a:ext cx="1650053" cy="36598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2" tIns="109697" rIns="137122" bIns="109697" numCol="1" spcCol="0" rtlCol="0" fromWordArt="0" anchor="ctr" anchorCtr="0" forceAA="0" compatLnSpc="1">
            <a:prstTxWarp prst="textNoShape">
              <a:avLst/>
            </a:prstTxWarp>
            <a:noAutofit/>
          </a:bodyPr>
          <a:lstStyle/>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Industry Devices</a:t>
            </a: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Mobile Devices</a:t>
            </a: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Small Devices</a:t>
            </a:r>
          </a:p>
        </p:txBody>
      </p:sp>
    </p:spTree>
    <p:extLst>
      <p:ext uri="{BB962C8B-B14F-4D97-AF65-F5344CB8AC3E}">
        <p14:creationId xmlns:p14="http://schemas.microsoft.com/office/powerpoint/2010/main" val="31024283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738802" y="834927"/>
            <a:ext cx="6259295" cy="3872321"/>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350">
              <a:solidFill>
                <a:srgbClr val="FFFFFF"/>
              </a:solidFill>
            </a:endParaRPr>
          </a:p>
        </p:txBody>
      </p:sp>
      <p:sp>
        <p:nvSpPr>
          <p:cNvPr id="6" name="Title 5"/>
          <p:cNvSpPr>
            <a:spLocks noGrp="1"/>
          </p:cNvSpPr>
          <p:nvPr>
            <p:ph type="title"/>
          </p:nvPr>
        </p:nvSpPr>
        <p:spPr/>
        <p:txBody>
          <a:bodyPr/>
          <a:lstStyle/>
          <a:p>
            <a:r>
              <a:rPr lang="en-US" sz="3529" dirty="0">
                <a:solidFill>
                  <a:srgbClr val="525252"/>
                </a:solidFill>
              </a:rPr>
              <a:t>Windows 10 IoT Editions</a:t>
            </a:r>
          </a:p>
        </p:txBody>
      </p:sp>
      <p:sp>
        <p:nvSpPr>
          <p:cNvPr id="25" name="Oval 24"/>
          <p:cNvSpPr/>
          <p:nvPr/>
        </p:nvSpPr>
        <p:spPr>
          <a:xfrm>
            <a:off x="2801494" y="883954"/>
            <a:ext cx="3774268" cy="3774268"/>
          </a:xfrm>
          <a:prstGeom prst="ellipse">
            <a:avLst/>
          </a:prstGeom>
          <a:solidFill>
            <a:srgbClr val="5B9BD5"/>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6" name="Oval 25"/>
          <p:cNvSpPr/>
          <p:nvPr/>
        </p:nvSpPr>
        <p:spPr>
          <a:xfrm>
            <a:off x="3352739" y="1987895"/>
            <a:ext cx="2670327" cy="2670327"/>
          </a:xfrm>
          <a:prstGeom prst="ellipse">
            <a:avLst/>
          </a:prstGeom>
          <a:solidFill>
            <a:srgbClr val="5B9BD5">
              <a:lumMod val="75000"/>
            </a:srgbClr>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7" name="Oval 26"/>
          <p:cNvSpPr/>
          <p:nvPr/>
        </p:nvSpPr>
        <p:spPr>
          <a:xfrm>
            <a:off x="3893496" y="3077979"/>
            <a:ext cx="1580244" cy="1580244"/>
          </a:xfrm>
          <a:prstGeom prst="ellipse">
            <a:avLst/>
          </a:prstGeom>
          <a:solidFill>
            <a:srgbClr val="5B9BD5">
              <a:lumMod val="50000"/>
            </a:srgbClr>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8" name="Rectangle 27"/>
          <p:cNvSpPr/>
          <p:nvPr/>
        </p:nvSpPr>
        <p:spPr>
          <a:xfrm>
            <a:off x="4103092" y="1187746"/>
            <a:ext cx="1433339" cy="518155"/>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Industry Devices</a:t>
            </a:r>
          </a:p>
          <a:p>
            <a:pPr defTabSz="685739">
              <a:spcAft>
                <a:spcPts val="300"/>
              </a:spcAft>
              <a:defRPr/>
            </a:pPr>
            <a:r>
              <a:rPr lang="en-US" sz="882" kern="0" dirty="0">
                <a:solidFill>
                  <a:prstClr val="white"/>
                </a:solidFill>
              </a:rPr>
              <a:t>Desktop Shell, Win32 apps</a:t>
            </a:r>
          </a:p>
          <a:p>
            <a:pPr defTabSz="685739">
              <a:spcAft>
                <a:spcPts val="300"/>
              </a:spcAft>
              <a:defRPr/>
            </a:pPr>
            <a:r>
              <a:rPr lang="en-US" sz="882" kern="0" dirty="0">
                <a:solidFill>
                  <a:prstClr val="white"/>
                </a:solidFill>
              </a:rPr>
              <a:t>1 GB RAM, 16 GB Storage</a:t>
            </a:r>
          </a:p>
        </p:txBody>
      </p:sp>
      <p:sp>
        <p:nvSpPr>
          <p:cNvPr id="29" name="Rectangle 28"/>
          <p:cNvSpPr/>
          <p:nvPr/>
        </p:nvSpPr>
        <p:spPr>
          <a:xfrm>
            <a:off x="4067762" y="2291688"/>
            <a:ext cx="1433339" cy="692369"/>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Mobile Devices</a:t>
            </a:r>
          </a:p>
          <a:p>
            <a:pPr defTabSz="685739">
              <a:spcAft>
                <a:spcPts val="300"/>
              </a:spcAft>
              <a:defRPr/>
            </a:pPr>
            <a:r>
              <a:rPr lang="en-US" sz="882" kern="0" dirty="0">
                <a:solidFill>
                  <a:prstClr val="white"/>
                </a:solidFill>
              </a:rPr>
              <a:t>Modern Shell</a:t>
            </a:r>
          </a:p>
          <a:p>
            <a:pPr defTabSz="685739">
              <a:spcAft>
                <a:spcPts val="300"/>
              </a:spcAft>
              <a:defRPr/>
            </a:pPr>
            <a:r>
              <a:rPr lang="en-US" sz="882" kern="0" dirty="0">
                <a:solidFill>
                  <a:prstClr val="white"/>
                </a:solidFill>
              </a:rPr>
              <a:t>Mobile Chassis requirement</a:t>
            </a:r>
          </a:p>
          <a:p>
            <a:pPr defTabSz="685739">
              <a:spcAft>
                <a:spcPts val="300"/>
              </a:spcAft>
              <a:defRPr/>
            </a:pPr>
            <a:r>
              <a:rPr lang="en-US" sz="882" kern="0" dirty="0">
                <a:solidFill>
                  <a:prstClr val="white"/>
                </a:solidFill>
              </a:rPr>
              <a:t>512 MB RAM, 4 GB storage</a:t>
            </a:r>
          </a:p>
        </p:txBody>
      </p:sp>
      <p:sp>
        <p:nvSpPr>
          <p:cNvPr id="30" name="Rectangle 29"/>
          <p:cNvSpPr/>
          <p:nvPr/>
        </p:nvSpPr>
        <p:spPr>
          <a:xfrm>
            <a:off x="4067762" y="3389609"/>
            <a:ext cx="1279216" cy="1020472"/>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Small Devices</a:t>
            </a:r>
          </a:p>
          <a:p>
            <a:pPr defTabSz="685739">
              <a:spcAft>
                <a:spcPts val="300"/>
              </a:spcAft>
              <a:defRPr/>
            </a:pPr>
            <a:r>
              <a:rPr lang="en-US" sz="882" kern="0" dirty="0">
                <a:solidFill>
                  <a:prstClr val="white"/>
                </a:solidFill>
              </a:rPr>
              <a:t>Dedicated devices</a:t>
            </a:r>
          </a:p>
          <a:p>
            <a:pPr defTabSz="685739">
              <a:spcAft>
                <a:spcPts val="300"/>
              </a:spcAft>
              <a:defRPr/>
            </a:pPr>
            <a:r>
              <a:rPr lang="en-US" sz="882" kern="0" dirty="0">
                <a:solidFill>
                  <a:prstClr val="white"/>
                </a:solidFill>
              </a:rPr>
              <a:t>No Shell/Store/MS Apps</a:t>
            </a:r>
          </a:p>
          <a:p>
            <a:pPr defTabSz="685739">
              <a:spcAft>
                <a:spcPts val="300"/>
              </a:spcAft>
              <a:defRPr/>
            </a:pPr>
            <a:r>
              <a:rPr lang="en-US" sz="882" kern="0" dirty="0">
                <a:solidFill>
                  <a:prstClr val="white"/>
                </a:solidFill>
              </a:rPr>
              <a:t>256MB RAM, 2GB storage</a:t>
            </a:r>
          </a:p>
          <a:p>
            <a:pPr defTabSz="685739">
              <a:spcAft>
                <a:spcPts val="300"/>
              </a:spcAft>
              <a:defRPr/>
            </a:pPr>
            <a:r>
              <a:rPr lang="en-US" sz="882" kern="0" dirty="0">
                <a:solidFill>
                  <a:prstClr val="white"/>
                </a:solidFill>
              </a:rPr>
              <a:t>Universal Apps</a:t>
            </a:r>
          </a:p>
          <a:p>
            <a:pPr defTabSz="685739">
              <a:spcAft>
                <a:spcPts val="300"/>
              </a:spcAft>
              <a:defRPr/>
            </a:pPr>
            <a:endParaRPr lang="en-US" sz="750" kern="0" dirty="0">
              <a:solidFill>
                <a:prstClr val="white"/>
              </a:solidFill>
            </a:endParaRPr>
          </a:p>
        </p:txBody>
      </p:sp>
      <p:sp>
        <p:nvSpPr>
          <p:cNvPr id="13" name="Rectangle 12"/>
          <p:cNvSpPr/>
          <p:nvPr/>
        </p:nvSpPr>
        <p:spPr>
          <a:xfrm>
            <a:off x="6639549" y="2208897"/>
            <a:ext cx="2113939" cy="1150636"/>
          </a:xfrm>
          <a:prstGeom prst="rect">
            <a:avLst/>
          </a:prstGeom>
        </p:spPr>
        <p:txBody>
          <a:bodyPr wrap="square" lIns="0" tIns="0" rIns="0" bIns="0">
            <a:spAutoFit/>
          </a:bodyPr>
          <a:lstStyle/>
          <a:p>
            <a:pPr defTabSz="685739">
              <a:spcAft>
                <a:spcPts val="300"/>
              </a:spcAft>
              <a:defRPr/>
            </a:pPr>
            <a:r>
              <a:rPr lang="en-US" sz="900" b="1" kern="0" dirty="0">
                <a:solidFill>
                  <a:srgbClr val="FFFFFF"/>
                </a:solidFill>
              </a:rPr>
              <a:t>Windows Device Services</a:t>
            </a:r>
            <a:endParaRPr lang="en-US" sz="900" b="1" kern="0" dirty="0">
              <a:solidFill>
                <a:srgbClr val="505050"/>
              </a:solidFill>
            </a:endParaRPr>
          </a:p>
          <a:p>
            <a:pPr marL="126067" indent="-126067" defTabSz="685739">
              <a:spcBef>
                <a:spcPts val="450"/>
              </a:spcBef>
              <a:spcAft>
                <a:spcPts val="300"/>
              </a:spcAft>
              <a:buFont typeface="Arial" panose="020B0604020202020204" pitchFamily="34" charset="0"/>
              <a:buChar char="•"/>
              <a:defRPr/>
            </a:pPr>
            <a:r>
              <a:rPr lang="en-US" sz="882" kern="0" dirty="0">
                <a:solidFill>
                  <a:srgbClr val="FFFFFF"/>
                </a:solidFill>
              </a:rPr>
              <a:t>On all Windows IoT clients</a:t>
            </a:r>
            <a:endParaRPr lang="en-US" sz="882" kern="0" dirty="0">
              <a:solidFill>
                <a:srgbClr val="505050"/>
              </a:solidFill>
            </a:endParaRPr>
          </a:p>
          <a:p>
            <a:pPr marL="126067" indent="-126067" defTabSz="685845">
              <a:spcBef>
                <a:spcPts val="450"/>
              </a:spcBef>
              <a:buFont typeface="Arial" panose="020B0604020202020204" pitchFamily="34" charset="0"/>
              <a:buChar char="•"/>
            </a:pPr>
            <a:r>
              <a:rPr lang="en-US" sz="882" kern="0" dirty="0">
                <a:solidFill>
                  <a:srgbClr val="FFFFFF"/>
                </a:solidFill>
              </a:rPr>
              <a:t>Extends value of Windows for OEMs</a:t>
            </a:r>
            <a:endParaRPr lang="en-US" sz="882" kern="0" dirty="0">
              <a:solidFill>
                <a:srgbClr val="505050"/>
              </a:solidFill>
            </a:endParaRPr>
          </a:p>
          <a:p>
            <a:pPr marL="126067" indent="-126067" defTabSz="685845">
              <a:spcBef>
                <a:spcPts val="450"/>
              </a:spcBef>
              <a:buFont typeface="Arial" panose="020B0604020202020204" pitchFamily="34" charset="0"/>
              <a:buChar char="•"/>
            </a:pPr>
            <a:r>
              <a:rPr lang="en-US" sz="882" kern="0" dirty="0">
                <a:solidFill>
                  <a:srgbClr val="FFFFFF"/>
                </a:solidFill>
              </a:rPr>
              <a:t>OS telemetry, update management, interoperability</a:t>
            </a:r>
          </a:p>
          <a:p>
            <a:pPr marL="126067" indent="-126067" defTabSz="685845">
              <a:spcBef>
                <a:spcPts val="450"/>
              </a:spcBef>
              <a:buFont typeface="Arial" panose="020B0604020202020204" pitchFamily="34" charset="0"/>
              <a:buChar char="•"/>
            </a:pPr>
            <a:r>
              <a:rPr lang="en-US" sz="882" kern="0" dirty="0">
                <a:solidFill>
                  <a:srgbClr val="FFFFFF"/>
                </a:solidFill>
              </a:rPr>
              <a:t>Azure IoT-ready</a:t>
            </a:r>
            <a:endParaRPr lang="en-US" sz="882" kern="0" dirty="0">
              <a:solidFill>
                <a:srgbClr val="505050"/>
              </a:solidFill>
            </a:endParaRPr>
          </a:p>
        </p:txBody>
      </p:sp>
      <p:sp>
        <p:nvSpPr>
          <p:cNvPr id="2" name="Notched Right Arrow 1"/>
          <p:cNvSpPr/>
          <p:nvPr/>
        </p:nvSpPr>
        <p:spPr bwMode="auto">
          <a:xfrm>
            <a:off x="124875" y="778901"/>
            <a:ext cx="2612832" cy="1058594"/>
          </a:xfrm>
          <a:prstGeom prst="notchedRightArrow">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Requires desktop or desktop apps– Win32, .NET, WPF, etc. ?</a:t>
            </a:r>
          </a:p>
        </p:txBody>
      </p:sp>
      <p:sp>
        <p:nvSpPr>
          <p:cNvPr id="14" name="Notched Right Arrow 13"/>
          <p:cNvSpPr/>
          <p:nvPr/>
        </p:nvSpPr>
        <p:spPr bwMode="auto">
          <a:xfrm>
            <a:off x="56343" y="1855774"/>
            <a:ext cx="2681364" cy="1080887"/>
          </a:xfrm>
          <a:prstGeom prst="notchedRightArrow">
            <a:avLst/>
          </a:prstGeom>
          <a:solidFill>
            <a:srgbClr val="2E75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Requires a Shell experience, multiple applications, Windows first-party applications, or mobile voice?</a:t>
            </a:r>
          </a:p>
        </p:txBody>
      </p:sp>
      <p:sp>
        <p:nvSpPr>
          <p:cNvPr id="15" name="Notched Right Arrow 14"/>
          <p:cNvSpPr/>
          <p:nvPr/>
        </p:nvSpPr>
        <p:spPr bwMode="auto">
          <a:xfrm>
            <a:off x="25086" y="2936493"/>
            <a:ext cx="2712620" cy="1078139"/>
          </a:xfrm>
          <a:prstGeom prst="notchedRightArrow">
            <a:avLst/>
          </a:prstGeom>
          <a:solidFill>
            <a:srgbClr val="1F4E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Otherwise</a:t>
            </a:r>
            <a:endParaRPr lang="en-US" sz="1029" dirty="0">
              <a:solidFill>
                <a:srgbClr val="FFFFFF"/>
              </a:solidFill>
              <a:cs typeface="Segoe UI" panose="020B0502040204020203" pitchFamily="34" charset="0"/>
            </a:endParaRPr>
          </a:p>
        </p:txBody>
      </p:sp>
      <p:cxnSp>
        <p:nvCxnSpPr>
          <p:cNvPr id="4" name="Straight Connector 3"/>
          <p:cNvCxnSpPr/>
          <p:nvPr/>
        </p:nvCxnSpPr>
        <p:spPr>
          <a:xfrm>
            <a:off x="2779151" y="1283139"/>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738" y="2396217"/>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37706" y="3468175"/>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01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522" y="2280449"/>
            <a:ext cx="2233280" cy="1674960"/>
          </a:xfrm>
          <a:prstGeom prst="rect">
            <a:avLst/>
          </a:prstGeom>
        </p:spPr>
      </p:pic>
      <p:sp>
        <p:nvSpPr>
          <p:cNvPr id="4" name="Title 3"/>
          <p:cNvSpPr>
            <a:spLocks noGrp="1"/>
          </p:cNvSpPr>
          <p:nvPr>
            <p:ph type="title"/>
          </p:nvPr>
        </p:nvSpPr>
        <p:spPr/>
        <p:txBody>
          <a:bodyPr/>
          <a:lstStyle/>
          <a:p>
            <a:r>
              <a:rPr lang="en-US" dirty="0" smtClean="0"/>
              <a:t>My Dream Home Theater (2010)</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478" y="1003007"/>
            <a:ext cx="2831630" cy="211492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56372" y="3486851"/>
            <a:ext cx="3473646" cy="140018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1469" y="3916084"/>
            <a:ext cx="1434513" cy="495695"/>
          </a:xfrm>
          <a:prstGeom prst="rect">
            <a:avLst/>
          </a:prstGeom>
        </p:spPr>
      </p:pic>
      <p:cxnSp>
        <p:nvCxnSpPr>
          <p:cNvPr id="12" name="Elbow Connector 11"/>
          <p:cNvCxnSpPr>
            <a:stCxn id="3" idx="2"/>
          </p:cNvCxnSpPr>
          <p:nvPr/>
        </p:nvCxnSpPr>
        <p:spPr>
          <a:xfrm rot="5400000">
            <a:off x="6027394" y="3469779"/>
            <a:ext cx="1320751" cy="617049"/>
          </a:xfrm>
          <a:prstGeom prst="bentConnector3">
            <a:avLst/>
          </a:prstGeom>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885982" y="3117927"/>
            <a:ext cx="1493262" cy="660377"/>
          </a:xfrm>
          <a:prstGeom prst="bentConnector3">
            <a:avLst/>
          </a:prstGeom>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rot="383042">
            <a:off x="284822" y="2422387"/>
            <a:ext cx="2270223" cy="1101814"/>
            <a:chOff x="387376" y="3294118"/>
            <a:chExt cx="3087661" cy="1498544"/>
          </a:xfrm>
        </p:grpSpPr>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rot="3900000">
              <a:off x="1024168" y="3245875"/>
              <a:ext cx="714869" cy="1988453"/>
            </a:xfrm>
            <a:prstGeom prst="rect">
              <a:avLst/>
            </a:prstGeom>
          </p:spPr>
        </p:pic>
        <p:grpSp>
          <p:nvGrpSpPr>
            <p:cNvPr id="22" name="Group 21"/>
            <p:cNvGrpSpPr/>
            <p:nvPr/>
          </p:nvGrpSpPr>
          <p:grpSpPr>
            <a:xfrm rot="589003">
              <a:off x="2147886" y="3294118"/>
              <a:ext cx="1327151" cy="1498544"/>
              <a:chOff x="2605086" y="3452812"/>
              <a:chExt cx="670641" cy="757250"/>
            </a:xfrm>
          </p:grpSpPr>
          <p:sp>
            <p:nvSpPr>
              <p:cNvPr id="16" name="Arc 15"/>
              <p:cNvSpPr/>
              <p:nvPr/>
            </p:nvSpPr>
            <p:spPr>
              <a:xfrm>
                <a:off x="2636837" y="3649662"/>
                <a:ext cx="304800" cy="3810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7" name="Arc 16"/>
              <p:cNvSpPr/>
              <p:nvPr/>
            </p:nvSpPr>
            <p:spPr>
              <a:xfrm>
                <a:off x="2636837" y="3611562"/>
                <a:ext cx="365760" cy="4572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8" name="Arc 17"/>
              <p:cNvSpPr/>
              <p:nvPr/>
            </p:nvSpPr>
            <p:spPr>
              <a:xfrm>
                <a:off x="2628899" y="3567249"/>
                <a:ext cx="436661" cy="545826"/>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9" name="Arc 18"/>
              <p:cNvSpPr/>
              <p:nvPr/>
            </p:nvSpPr>
            <p:spPr>
              <a:xfrm>
                <a:off x="2605086" y="3534537"/>
                <a:ext cx="541338" cy="61124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0" name="Arc 19"/>
              <p:cNvSpPr/>
              <p:nvPr/>
            </p:nvSpPr>
            <p:spPr>
              <a:xfrm>
                <a:off x="2605086" y="3497423"/>
                <a:ext cx="607220" cy="68563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1" name="Arc 20"/>
              <p:cNvSpPr/>
              <p:nvPr/>
            </p:nvSpPr>
            <p:spPr>
              <a:xfrm>
                <a:off x="2605086" y="3452812"/>
                <a:ext cx="670641" cy="757250"/>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grpSp>
      </p:grpSp>
    </p:spTree>
    <p:extLst>
      <p:ext uri="{BB962C8B-B14F-4D97-AF65-F5344CB8AC3E}">
        <p14:creationId xmlns:p14="http://schemas.microsoft.com/office/powerpoint/2010/main" val="1261088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40729">
            <a:off x="372892" y="2982553"/>
            <a:ext cx="1174505" cy="1197535"/>
          </a:xfrm>
          <a:prstGeom prst="rect">
            <a:avLst/>
          </a:prstGeom>
        </p:spPr>
      </p:pic>
      <p:sp>
        <p:nvSpPr>
          <p:cNvPr id="4" name="Title 3"/>
          <p:cNvSpPr>
            <a:spLocks noGrp="1"/>
          </p:cNvSpPr>
          <p:nvPr>
            <p:ph type="title"/>
          </p:nvPr>
        </p:nvSpPr>
        <p:spPr/>
        <p:txBody>
          <a:bodyPr/>
          <a:lstStyle/>
          <a:p>
            <a:r>
              <a:rPr lang="en-US" dirty="0" smtClean="0"/>
              <a:t>My Current Home Theater (2015)</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180" y="1165985"/>
            <a:ext cx="2831630" cy="211492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56372" y="3486851"/>
            <a:ext cx="3473646" cy="1400181"/>
          </a:xfrm>
          <a:prstGeom prst="rect">
            <a:avLst/>
          </a:prstGeom>
        </p:spPr>
      </p:pic>
      <p:grpSp>
        <p:nvGrpSpPr>
          <p:cNvPr id="35" name="Group 34"/>
          <p:cNvGrpSpPr/>
          <p:nvPr/>
        </p:nvGrpSpPr>
        <p:grpSpPr>
          <a:xfrm>
            <a:off x="2841474" y="2963936"/>
            <a:ext cx="2360550" cy="2159070"/>
            <a:chOff x="4293224" y="3128601"/>
            <a:chExt cx="3210512" cy="2936485"/>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6320" y="3128601"/>
              <a:ext cx="3037416" cy="227806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3224" y="5390906"/>
              <a:ext cx="1951037" cy="674180"/>
            </a:xfrm>
            <a:prstGeom prst="rect">
              <a:avLst/>
            </a:prstGeom>
          </p:spPr>
        </p:pic>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0867" y="1135291"/>
            <a:ext cx="1198590" cy="729645"/>
          </a:xfrm>
          <a:prstGeom prst="rect">
            <a:avLst/>
          </a:prstGeom>
        </p:spPr>
      </p:pic>
      <p:grpSp>
        <p:nvGrpSpPr>
          <p:cNvPr id="11" name="Group 10"/>
          <p:cNvGrpSpPr/>
          <p:nvPr/>
        </p:nvGrpSpPr>
        <p:grpSpPr>
          <a:xfrm>
            <a:off x="326353" y="1097978"/>
            <a:ext cx="1619970" cy="1137163"/>
            <a:chOff x="1221476" y="1515750"/>
            <a:chExt cx="2203272" cy="1546621"/>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62134">
              <a:off x="1221476" y="1515750"/>
              <a:ext cx="1424263" cy="1212849"/>
            </a:xfrm>
            <a:prstGeom prst="rect">
              <a:avLst/>
            </a:prstGeom>
          </p:spPr>
        </p:pic>
        <p:grpSp>
          <p:nvGrpSpPr>
            <p:cNvPr id="24" name="Group 23"/>
            <p:cNvGrpSpPr/>
            <p:nvPr/>
          </p:nvGrpSpPr>
          <p:grpSpPr>
            <a:xfrm rot="1672870">
              <a:off x="2097597" y="1563827"/>
              <a:ext cx="1327151" cy="1498544"/>
              <a:chOff x="2605086" y="3452812"/>
              <a:chExt cx="670641" cy="757250"/>
            </a:xfrm>
          </p:grpSpPr>
          <p:sp>
            <p:nvSpPr>
              <p:cNvPr id="25" name="Arc 24"/>
              <p:cNvSpPr/>
              <p:nvPr/>
            </p:nvSpPr>
            <p:spPr>
              <a:xfrm>
                <a:off x="2636837" y="3649662"/>
                <a:ext cx="304800" cy="3810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6" name="Arc 25"/>
              <p:cNvSpPr/>
              <p:nvPr/>
            </p:nvSpPr>
            <p:spPr>
              <a:xfrm>
                <a:off x="2636837" y="3611562"/>
                <a:ext cx="365760" cy="4572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7" name="Arc 26"/>
              <p:cNvSpPr/>
              <p:nvPr/>
            </p:nvSpPr>
            <p:spPr>
              <a:xfrm>
                <a:off x="2628899" y="3567249"/>
                <a:ext cx="436661" cy="545826"/>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8" name="Arc 27"/>
              <p:cNvSpPr/>
              <p:nvPr/>
            </p:nvSpPr>
            <p:spPr>
              <a:xfrm>
                <a:off x="2605086" y="3534537"/>
                <a:ext cx="541338" cy="61124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9" name="Arc 28"/>
              <p:cNvSpPr/>
              <p:nvPr/>
            </p:nvSpPr>
            <p:spPr>
              <a:xfrm>
                <a:off x="2605086" y="3497423"/>
                <a:ext cx="607220" cy="68563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30" name="Arc 29"/>
              <p:cNvSpPr/>
              <p:nvPr/>
            </p:nvSpPr>
            <p:spPr>
              <a:xfrm>
                <a:off x="2605086" y="3452812"/>
                <a:ext cx="670641" cy="757250"/>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grpSp>
      </p:grpSp>
      <p:grpSp>
        <p:nvGrpSpPr>
          <p:cNvPr id="22" name="Group 21"/>
          <p:cNvGrpSpPr/>
          <p:nvPr/>
        </p:nvGrpSpPr>
        <p:grpSpPr>
          <a:xfrm rot="19597232" flipH="1">
            <a:off x="3526023" y="1064231"/>
            <a:ext cx="975796" cy="1101814"/>
            <a:chOff x="2605086" y="3452812"/>
            <a:chExt cx="670641" cy="757250"/>
          </a:xfrm>
        </p:grpSpPr>
        <p:sp>
          <p:nvSpPr>
            <p:cNvPr id="16" name="Arc 15"/>
            <p:cNvSpPr/>
            <p:nvPr/>
          </p:nvSpPr>
          <p:spPr>
            <a:xfrm>
              <a:off x="2636837" y="3649662"/>
              <a:ext cx="304800" cy="3810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7" name="Arc 16"/>
            <p:cNvSpPr/>
            <p:nvPr/>
          </p:nvSpPr>
          <p:spPr>
            <a:xfrm>
              <a:off x="2636837" y="3611562"/>
              <a:ext cx="365760" cy="457200"/>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8" name="Arc 17"/>
            <p:cNvSpPr/>
            <p:nvPr/>
          </p:nvSpPr>
          <p:spPr>
            <a:xfrm>
              <a:off x="2628899" y="3567249"/>
              <a:ext cx="436661" cy="545826"/>
            </a:xfrm>
            <a:prstGeom prst="arc">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19" name="Arc 18"/>
            <p:cNvSpPr/>
            <p:nvPr/>
          </p:nvSpPr>
          <p:spPr>
            <a:xfrm>
              <a:off x="2605086" y="3534537"/>
              <a:ext cx="541338" cy="61124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0" name="Arc 19"/>
            <p:cNvSpPr/>
            <p:nvPr/>
          </p:nvSpPr>
          <p:spPr>
            <a:xfrm>
              <a:off x="2605086" y="3497423"/>
              <a:ext cx="607220" cy="685639"/>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sp>
          <p:nvSpPr>
            <p:cNvPr id="21" name="Arc 20"/>
            <p:cNvSpPr/>
            <p:nvPr/>
          </p:nvSpPr>
          <p:spPr>
            <a:xfrm>
              <a:off x="2605086" y="3452812"/>
              <a:ext cx="670641" cy="757250"/>
            </a:xfrm>
            <a:prstGeom prst="arc">
              <a:avLst>
                <a:gd name="adj1" fmla="val 16161184"/>
                <a:gd name="adj2" fmla="val 0"/>
              </a:avLst>
            </a:prstGeom>
            <a:ln w="2857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endParaRPr lang="en-US" sz="1324">
                <a:solidFill>
                  <a:srgbClr val="505050"/>
                </a:solidFill>
              </a:endParaRPr>
            </a:p>
          </p:txBody>
        </p:sp>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209597">
            <a:off x="456894" y="2017302"/>
            <a:ext cx="1063368" cy="988932"/>
          </a:xfrm>
          <a:prstGeom prst="rect">
            <a:avLst/>
          </a:prstGeom>
        </p:spPr>
      </p:pic>
      <p:cxnSp>
        <p:nvCxnSpPr>
          <p:cNvPr id="32" name="Elbow Connector 31"/>
          <p:cNvCxnSpPr>
            <a:stCxn id="3" idx="2"/>
          </p:cNvCxnSpPr>
          <p:nvPr/>
        </p:nvCxnSpPr>
        <p:spPr>
          <a:xfrm rot="5400000">
            <a:off x="6395225" y="3306559"/>
            <a:ext cx="1158423" cy="1107119"/>
          </a:xfrm>
          <a:prstGeom prst="bentConnector3">
            <a:avLst/>
          </a:prstGeom>
          <a:ln w="381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397228" y="3477988"/>
            <a:ext cx="1129161"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Vieralink</a:t>
            </a:r>
          </a:p>
        </p:txBody>
      </p:sp>
      <p:sp>
        <p:nvSpPr>
          <p:cNvPr id="36" name="TextBox 35"/>
          <p:cNvSpPr txBox="1"/>
          <p:nvPr/>
        </p:nvSpPr>
        <p:spPr>
          <a:xfrm>
            <a:off x="2116225" y="1292868"/>
            <a:ext cx="1249194"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Bluetooth</a:t>
            </a:r>
          </a:p>
        </p:txBody>
      </p:sp>
      <p:cxnSp>
        <p:nvCxnSpPr>
          <p:cNvPr id="38" name="Elbow Connector 37"/>
          <p:cNvCxnSpPr/>
          <p:nvPr/>
        </p:nvCxnSpPr>
        <p:spPr>
          <a:xfrm flipV="1">
            <a:off x="1646902" y="2057520"/>
            <a:ext cx="4465278" cy="432072"/>
          </a:xfrm>
          <a:prstGeom prst="bentConnector3">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flipV="1">
            <a:off x="1701523" y="2707296"/>
            <a:ext cx="2325594" cy="737881"/>
          </a:xfrm>
          <a:prstGeom prst="bentConnector3">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0800000" flipV="1">
            <a:off x="4027118" y="2338326"/>
            <a:ext cx="2033206" cy="368969"/>
          </a:xfrm>
          <a:prstGeom prst="bentConnector3">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1700827" y="3692986"/>
            <a:ext cx="1825105" cy="493954"/>
          </a:xfrm>
          <a:prstGeom prst="bentConnector3">
            <a:avLst>
              <a:gd name="adj1" fmla="val 63507"/>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10675" y="2455755"/>
            <a:ext cx="467121"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IR</a:t>
            </a:r>
          </a:p>
        </p:txBody>
      </p:sp>
      <p:sp>
        <p:nvSpPr>
          <p:cNvPr id="49" name="TextBox 48"/>
          <p:cNvSpPr txBox="1"/>
          <p:nvPr/>
        </p:nvSpPr>
        <p:spPr>
          <a:xfrm>
            <a:off x="1547134" y="3634686"/>
            <a:ext cx="467121"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IR</a:t>
            </a:r>
          </a:p>
        </p:txBody>
      </p:sp>
      <p:sp>
        <p:nvSpPr>
          <p:cNvPr id="50" name="TextBox 49"/>
          <p:cNvSpPr txBox="1"/>
          <p:nvPr/>
        </p:nvSpPr>
        <p:spPr>
          <a:xfrm>
            <a:off x="173115" y="989871"/>
            <a:ext cx="630820"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Fire</a:t>
            </a:r>
          </a:p>
        </p:txBody>
      </p:sp>
      <p:sp>
        <p:nvSpPr>
          <p:cNvPr id="51" name="TextBox 50"/>
          <p:cNvSpPr txBox="1"/>
          <p:nvPr/>
        </p:nvSpPr>
        <p:spPr>
          <a:xfrm>
            <a:off x="239273" y="2004922"/>
            <a:ext cx="1234062"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Television</a:t>
            </a:r>
          </a:p>
        </p:txBody>
      </p:sp>
      <p:sp>
        <p:nvSpPr>
          <p:cNvPr id="52" name="TextBox 51"/>
          <p:cNvSpPr txBox="1"/>
          <p:nvPr/>
        </p:nvSpPr>
        <p:spPr>
          <a:xfrm>
            <a:off x="120069" y="3028888"/>
            <a:ext cx="1621860" cy="461669"/>
          </a:xfrm>
          <a:prstGeom prst="rect">
            <a:avLst/>
          </a:prstGeom>
          <a:noFill/>
        </p:spPr>
        <p:txBody>
          <a:bodyPr wrap="none" lIns="134464" tIns="107571" rIns="134464" bIns="107571" rtlCol="0">
            <a:spAutoFit/>
          </a:bodyPr>
          <a:lstStyle/>
          <a:p>
            <a:pPr defTabSz="685845">
              <a:lnSpc>
                <a:spcPct val="90000"/>
              </a:lnSpc>
              <a:spcAft>
                <a:spcPts val="441"/>
              </a:spcAft>
            </a:pPr>
            <a:r>
              <a:rPr lang="en-US" sz="1765" dirty="0">
                <a:gradFill>
                  <a:gsLst>
                    <a:gs pos="2917">
                      <a:srgbClr val="505050"/>
                    </a:gs>
                    <a:gs pos="30000">
                      <a:srgbClr val="505050"/>
                    </a:gs>
                  </a:gsLst>
                  <a:lin ang="5400000" scaled="0"/>
                </a:gradFill>
              </a:rPr>
              <a:t>Xbox </a:t>
            </a:r>
            <a:r>
              <a:rPr lang="en-US" sz="1324" dirty="0">
                <a:gradFill>
                  <a:gsLst>
                    <a:gs pos="2917">
                      <a:srgbClr val="505050"/>
                    </a:gs>
                    <a:gs pos="30000">
                      <a:srgbClr val="505050"/>
                    </a:gs>
                  </a:gsLst>
                  <a:lin ang="5400000" scaled="0"/>
                </a:gradFill>
              </a:rPr>
              <a:t>(Universal)</a:t>
            </a:r>
          </a:p>
        </p:txBody>
      </p:sp>
      <p:cxnSp>
        <p:nvCxnSpPr>
          <p:cNvPr id="54" name="Elbow Connector 53"/>
          <p:cNvCxnSpPr/>
          <p:nvPr/>
        </p:nvCxnSpPr>
        <p:spPr>
          <a:xfrm>
            <a:off x="5356372" y="1468365"/>
            <a:ext cx="755808" cy="319014"/>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flipV="1">
            <a:off x="4300275" y="3151590"/>
            <a:ext cx="2288681" cy="549021"/>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37419" y="1145361"/>
            <a:ext cx="659481" cy="380108"/>
          </a:xfrm>
          <a:prstGeom prst="rect">
            <a:avLst/>
          </a:prstGeom>
          <a:noFill/>
        </p:spPr>
        <p:txBody>
          <a:bodyPr wrap="none" lIns="134464" tIns="107571" rIns="134464" bIns="107571" rtlCol="0">
            <a:spAutoFit/>
          </a:bodyPr>
          <a:lstStyle/>
          <a:p>
            <a:pPr defTabSz="685845">
              <a:lnSpc>
                <a:spcPct val="90000"/>
              </a:lnSpc>
              <a:spcAft>
                <a:spcPts val="441"/>
              </a:spcAft>
            </a:pPr>
            <a:r>
              <a:rPr lang="en-US" sz="1176" dirty="0">
                <a:gradFill>
                  <a:gsLst>
                    <a:gs pos="2917">
                      <a:srgbClr val="505050"/>
                    </a:gs>
                    <a:gs pos="30000">
                      <a:srgbClr val="505050"/>
                    </a:gs>
                  </a:gsLst>
                  <a:lin ang="5400000" scaled="0"/>
                </a:gradFill>
              </a:rPr>
              <a:t>HDMI</a:t>
            </a:r>
          </a:p>
        </p:txBody>
      </p:sp>
      <p:sp>
        <p:nvSpPr>
          <p:cNvPr id="58" name="TextBox 57"/>
          <p:cNvSpPr txBox="1"/>
          <p:nvPr/>
        </p:nvSpPr>
        <p:spPr>
          <a:xfrm>
            <a:off x="4566788" y="3408569"/>
            <a:ext cx="659481" cy="380108"/>
          </a:xfrm>
          <a:prstGeom prst="rect">
            <a:avLst/>
          </a:prstGeom>
          <a:noFill/>
        </p:spPr>
        <p:txBody>
          <a:bodyPr wrap="none" lIns="134464" tIns="107571" rIns="134464" bIns="107571" rtlCol="0">
            <a:spAutoFit/>
          </a:bodyPr>
          <a:lstStyle/>
          <a:p>
            <a:pPr defTabSz="685845">
              <a:lnSpc>
                <a:spcPct val="90000"/>
              </a:lnSpc>
              <a:spcAft>
                <a:spcPts val="441"/>
              </a:spcAft>
            </a:pPr>
            <a:r>
              <a:rPr lang="en-US" sz="1176" dirty="0">
                <a:gradFill>
                  <a:gsLst>
                    <a:gs pos="2917">
                      <a:srgbClr val="505050"/>
                    </a:gs>
                    <a:gs pos="30000">
                      <a:srgbClr val="505050"/>
                    </a:gs>
                  </a:gsLst>
                  <a:lin ang="5400000" scaled="0"/>
                </a:gradFill>
              </a:rPr>
              <a:t>HDMI</a:t>
            </a:r>
          </a:p>
        </p:txBody>
      </p:sp>
      <p:sp>
        <p:nvSpPr>
          <p:cNvPr id="59" name="TextBox 58"/>
          <p:cNvSpPr txBox="1"/>
          <p:nvPr/>
        </p:nvSpPr>
        <p:spPr>
          <a:xfrm>
            <a:off x="6644187" y="3809304"/>
            <a:ext cx="659481" cy="380108"/>
          </a:xfrm>
          <a:prstGeom prst="rect">
            <a:avLst/>
          </a:prstGeom>
          <a:noFill/>
        </p:spPr>
        <p:txBody>
          <a:bodyPr wrap="none" lIns="134464" tIns="107571" rIns="134464" bIns="107571" rtlCol="0">
            <a:spAutoFit/>
          </a:bodyPr>
          <a:lstStyle/>
          <a:p>
            <a:pPr defTabSz="685845">
              <a:lnSpc>
                <a:spcPct val="90000"/>
              </a:lnSpc>
              <a:spcAft>
                <a:spcPts val="441"/>
              </a:spcAft>
            </a:pPr>
            <a:r>
              <a:rPr lang="en-US" sz="1176" dirty="0">
                <a:gradFill>
                  <a:gsLst>
                    <a:gs pos="2917">
                      <a:srgbClr val="505050"/>
                    </a:gs>
                    <a:gs pos="30000">
                      <a:srgbClr val="505050"/>
                    </a:gs>
                  </a:gsLst>
                  <a:lin ang="5400000" scaled="0"/>
                </a:gradFill>
              </a:rPr>
              <a:t>HDMI</a:t>
            </a:r>
          </a:p>
        </p:txBody>
      </p:sp>
      <p:sp>
        <p:nvSpPr>
          <p:cNvPr id="64" name="Rectangle 63"/>
          <p:cNvSpPr/>
          <p:nvPr/>
        </p:nvSpPr>
        <p:spPr bwMode="auto">
          <a:xfrm>
            <a:off x="2259764" y="3542139"/>
            <a:ext cx="164853" cy="13448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65" name="TextBox 64"/>
          <p:cNvSpPr txBox="1"/>
          <p:nvPr/>
        </p:nvSpPr>
        <p:spPr>
          <a:xfrm>
            <a:off x="938710" y="4563085"/>
            <a:ext cx="1444055" cy="420953"/>
          </a:xfrm>
          <a:prstGeom prst="rect">
            <a:avLst/>
          </a:prstGeom>
          <a:noFill/>
        </p:spPr>
        <p:txBody>
          <a:bodyPr wrap="none" lIns="134464" tIns="107571" rIns="134464" bIns="107571" rtlCol="0">
            <a:spAutoFit/>
          </a:bodyPr>
          <a:lstStyle/>
          <a:p>
            <a:pPr defTabSz="685845">
              <a:lnSpc>
                <a:spcPct val="90000"/>
              </a:lnSpc>
              <a:spcAft>
                <a:spcPts val="441"/>
              </a:spcAft>
            </a:pPr>
            <a:r>
              <a:rPr lang="en-US" sz="1471" dirty="0">
                <a:gradFill>
                  <a:gsLst>
                    <a:gs pos="2917">
                      <a:srgbClr val="505050"/>
                    </a:gs>
                    <a:gs pos="30000">
                      <a:srgbClr val="505050"/>
                    </a:gs>
                  </a:gsLst>
                  <a:lin ang="5400000" scaled="0"/>
                </a:gradFill>
              </a:rPr>
              <a:t>Wall/Repeater</a:t>
            </a:r>
          </a:p>
        </p:txBody>
      </p:sp>
    </p:spTree>
    <p:extLst>
      <p:ext uri="{BB962C8B-B14F-4D97-AF65-F5344CB8AC3E}">
        <p14:creationId xmlns:p14="http://schemas.microsoft.com/office/powerpoint/2010/main" val="1023095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stCxn id="95" idx="4"/>
            <a:endCxn id="96" idx="0"/>
          </p:cNvCxnSpPr>
          <p:nvPr/>
        </p:nvCxnSpPr>
        <p:spPr>
          <a:xfrm flipH="1">
            <a:off x="6158588" y="1781122"/>
            <a:ext cx="1" cy="1735512"/>
          </a:xfrm>
          <a:prstGeom prst="line">
            <a:avLst/>
          </a:prstGeom>
          <a:ln>
            <a:solidFill>
              <a:srgbClr val="7030A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91" idx="4"/>
            <a:endCxn id="93" idx="0"/>
          </p:cNvCxnSpPr>
          <p:nvPr/>
        </p:nvCxnSpPr>
        <p:spPr>
          <a:xfrm>
            <a:off x="3896916" y="1770999"/>
            <a:ext cx="411" cy="1845784"/>
          </a:xfrm>
          <a:prstGeom prst="line">
            <a:avLst/>
          </a:prstGeom>
          <a:ln>
            <a:solidFill>
              <a:schemeClr val="accent3">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IoT Barrier: Proprietary Solutions</a:t>
            </a:r>
            <a:endParaRPr lang="en-US" dirty="0"/>
          </a:p>
        </p:txBody>
      </p:sp>
      <p:grpSp>
        <p:nvGrpSpPr>
          <p:cNvPr id="80" name="Group 79"/>
          <p:cNvGrpSpPr/>
          <p:nvPr/>
        </p:nvGrpSpPr>
        <p:grpSpPr>
          <a:xfrm>
            <a:off x="5970166" y="1082301"/>
            <a:ext cx="464051" cy="561225"/>
            <a:chOff x="9141146" y="3702630"/>
            <a:chExt cx="682335" cy="825218"/>
          </a:xfrm>
        </p:grpSpPr>
        <p:pic>
          <p:nvPicPr>
            <p:cNvPr id="38" name="Picture 2" descr="http://pcworld.pe/wp-content/uploads/2012/09/iphone5_large-294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146" y="3702630"/>
              <a:ext cx="575115" cy="82521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4436" y="3970176"/>
              <a:ext cx="219045" cy="268691"/>
            </a:xfrm>
            <a:prstGeom prst="rect">
              <a:avLst/>
            </a:prstGeom>
          </p:spPr>
        </p:pic>
      </p:grpSp>
      <p:grpSp>
        <p:nvGrpSpPr>
          <p:cNvPr id="81" name="Group 80"/>
          <p:cNvGrpSpPr/>
          <p:nvPr/>
        </p:nvGrpSpPr>
        <p:grpSpPr>
          <a:xfrm>
            <a:off x="8086059" y="1151363"/>
            <a:ext cx="583392" cy="439933"/>
            <a:chOff x="7922436" y="5111236"/>
            <a:chExt cx="857813" cy="646871"/>
          </a:xfrm>
        </p:grpSpPr>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2436" y="5111236"/>
              <a:ext cx="646871" cy="646871"/>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8868" y="5241733"/>
              <a:ext cx="331381" cy="331381"/>
            </a:xfrm>
            <a:prstGeom prst="rect">
              <a:avLst/>
            </a:prstGeom>
          </p:spPr>
        </p:pic>
      </p:grpSp>
      <p:grpSp>
        <p:nvGrpSpPr>
          <p:cNvPr id="82" name="Group 81"/>
          <p:cNvGrpSpPr/>
          <p:nvPr/>
        </p:nvGrpSpPr>
        <p:grpSpPr>
          <a:xfrm>
            <a:off x="3776243" y="1149991"/>
            <a:ext cx="454876" cy="440131"/>
            <a:chOff x="8086477" y="5903451"/>
            <a:chExt cx="668844" cy="647164"/>
          </a:xfrm>
        </p:grpSpPr>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086477" y="5903451"/>
              <a:ext cx="341906" cy="647164"/>
            </a:xfrm>
            <a:prstGeom prst="rect">
              <a:avLst/>
            </a:prstGeom>
          </p:spPr>
        </p:pic>
        <p:pic>
          <p:nvPicPr>
            <p:cNvPr id="47" name="Picture 46"/>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466120" y="6042040"/>
              <a:ext cx="289201" cy="286225"/>
            </a:xfrm>
            <a:prstGeom prst="rect">
              <a:avLst/>
            </a:prstGeom>
          </p:spPr>
        </p:pic>
      </p:grpSp>
      <p:sp>
        <p:nvSpPr>
          <p:cNvPr id="69" name="Oval 68"/>
          <p:cNvSpPr/>
          <p:nvPr/>
        </p:nvSpPr>
        <p:spPr>
          <a:xfrm>
            <a:off x="1641965" y="1592350"/>
            <a:ext cx="179358" cy="17935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cxnSp>
        <p:nvCxnSpPr>
          <p:cNvPr id="10" name="Straight Connector 9"/>
          <p:cNvCxnSpPr/>
          <p:nvPr/>
        </p:nvCxnSpPr>
        <p:spPr>
          <a:xfrm>
            <a:off x="5047668" y="2273883"/>
            <a:ext cx="0" cy="2168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25237" y="2273882"/>
            <a:ext cx="0" cy="2168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746163" y="2273882"/>
            <a:ext cx="0" cy="216830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2222" y="2213359"/>
            <a:ext cx="580818" cy="728107"/>
          </a:xfrm>
          <a:prstGeom prst="rect">
            <a:avLst/>
          </a:prstGeom>
        </p:spPr>
      </p:pic>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04648" y="3774599"/>
            <a:ext cx="580818" cy="72810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70030" y="2894585"/>
            <a:ext cx="1123228" cy="926895"/>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03790" y="2214674"/>
            <a:ext cx="548627" cy="791289"/>
          </a:xfrm>
          <a:prstGeom prst="rect">
            <a:avLst/>
          </a:prstGeom>
        </p:spPr>
      </p:pic>
      <p:pic>
        <p:nvPicPr>
          <p:cNvPr id="85" name="Picture 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03790" y="3679032"/>
            <a:ext cx="548627" cy="791289"/>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16889" y="2972284"/>
            <a:ext cx="978273" cy="724417"/>
          </a:xfrm>
          <a:prstGeom prst="rect">
            <a:avLst/>
          </a:prstGeom>
        </p:spPr>
      </p:pic>
      <p:grpSp>
        <p:nvGrpSpPr>
          <p:cNvPr id="87" name="Group 86"/>
          <p:cNvGrpSpPr/>
          <p:nvPr/>
        </p:nvGrpSpPr>
        <p:grpSpPr>
          <a:xfrm>
            <a:off x="1515766" y="1137078"/>
            <a:ext cx="583392" cy="439933"/>
            <a:chOff x="7922436" y="5111236"/>
            <a:chExt cx="857813" cy="646871"/>
          </a:xfrm>
        </p:grpSpPr>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2436" y="5111236"/>
              <a:ext cx="646871" cy="646871"/>
            </a:xfrm>
            <a:prstGeom prst="rect">
              <a:avLst/>
            </a:prstGeom>
          </p:spPr>
        </p:pic>
        <p:pic>
          <p:nvPicPr>
            <p:cNvPr id="89" name="Picture 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8868" y="5241733"/>
              <a:ext cx="331381" cy="331381"/>
            </a:xfrm>
            <a:prstGeom prst="rect">
              <a:avLst/>
            </a:prstGeom>
          </p:spPr>
        </p:pic>
      </p:grpSp>
      <p:sp>
        <p:nvSpPr>
          <p:cNvPr id="90" name="Oval 89"/>
          <p:cNvSpPr/>
          <p:nvPr/>
        </p:nvSpPr>
        <p:spPr>
          <a:xfrm>
            <a:off x="1641965" y="2715451"/>
            <a:ext cx="179358" cy="17935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1" name="Oval 90"/>
          <p:cNvSpPr/>
          <p:nvPr/>
        </p:nvSpPr>
        <p:spPr>
          <a:xfrm>
            <a:off x="3807237" y="1591641"/>
            <a:ext cx="179358" cy="17935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2" name="Oval 91"/>
          <p:cNvSpPr/>
          <p:nvPr/>
        </p:nvSpPr>
        <p:spPr>
          <a:xfrm>
            <a:off x="3800505" y="2055725"/>
            <a:ext cx="179358" cy="17935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3" name="Oval 92"/>
          <p:cNvSpPr/>
          <p:nvPr/>
        </p:nvSpPr>
        <p:spPr>
          <a:xfrm>
            <a:off x="3807647" y="3616784"/>
            <a:ext cx="179358" cy="17935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4" name="Oval 93"/>
          <p:cNvSpPr/>
          <p:nvPr/>
        </p:nvSpPr>
        <p:spPr>
          <a:xfrm>
            <a:off x="6068909" y="2044924"/>
            <a:ext cx="179358" cy="17935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5" name="Oval 94"/>
          <p:cNvSpPr/>
          <p:nvPr/>
        </p:nvSpPr>
        <p:spPr>
          <a:xfrm>
            <a:off x="6068909" y="1601764"/>
            <a:ext cx="179358" cy="17935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6" name="Oval 95"/>
          <p:cNvSpPr/>
          <p:nvPr/>
        </p:nvSpPr>
        <p:spPr>
          <a:xfrm>
            <a:off x="6068908" y="3516635"/>
            <a:ext cx="179358" cy="17935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7" name="Oval 96"/>
          <p:cNvSpPr/>
          <p:nvPr/>
        </p:nvSpPr>
        <p:spPr>
          <a:xfrm>
            <a:off x="8216345" y="1597148"/>
            <a:ext cx="179358" cy="1793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98" name="Oval 97"/>
          <p:cNvSpPr/>
          <p:nvPr/>
        </p:nvSpPr>
        <p:spPr>
          <a:xfrm>
            <a:off x="8216345" y="2826605"/>
            <a:ext cx="179358" cy="17935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cxnSp>
        <p:nvCxnSpPr>
          <p:cNvPr id="3" name="Straight Connector 2"/>
          <p:cNvCxnSpPr>
            <a:stCxn id="69" idx="4"/>
            <a:endCxn id="90" idx="0"/>
          </p:cNvCxnSpPr>
          <p:nvPr/>
        </p:nvCxnSpPr>
        <p:spPr>
          <a:xfrm>
            <a:off x="1731644" y="1771707"/>
            <a:ext cx="0" cy="9437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7" idx="4"/>
            <a:endCxn id="98" idx="0"/>
          </p:cNvCxnSpPr>
          <p:nvPr/>
        </p:nvCxnSpPr>
        <p:spPr>
          <a:xfrm>
            <a:off x="8306024" y="1776506"/>
            <a:ext cx="0" cy="1050099"/>
          </a:xfrm>
          <a:prstGeom prst="line">
            <a:avLst/>
          </a:prstGeom>
          <a:ln>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1164290" y="726078"/>
            <a:ext cx="1139873" cy="2387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US" sz="1200" dirty="0">
                <a:solidFill>
                  <a:srgbClr val="FFFFFF"/>
                </a:solidFill>
              </a:rPr>
              <a:t>IHV Protocol</a:t>
            </a:r>
          </a:p>
        </p:txBody>
      </p:sp>
      <p:sp>
        <p:nvSpPr>
          <p:cNvPr id="42" name="Rectangle 41"/>
          <p:cNvSpPr/>
          <p:nvPr/>
        </p:nvSpPr>
        <p:spPr bwMode="auto">
          <a:xfrm>
            <a:off x="3312694" y="726078"/>
            <a:ext cx="1139873" cy="23871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US" sz="1200" dirty="0">
                <a:solidFill>
                  <a:srgbClr val="FFFFFF"/>
                </a:solidFill>
              </a:rPr>
              <a:t>Std. Protocol</a:t>
            </a:r>
          </a:p>
        </p:txBody>
      </p:sp>
      <p:sp>
        <p:nvSpPr>
          <p:cNvPr id="43" name="Rectangle 42"/>
          <p:cNvSpPr/>
          <p:nvPr/>
        </p:nvSpPr>
        <p:spPr bwMode="auto">
          <a:xfrm>
            <a:off x="5588651" y="726078"/>
            <a:ext cx="1139873" cy="23871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US" sz="1200" dirty="0">
                <a:solidFill>
                  <a:srgbClr val="FFFFFF"/>
                </a:solidFill>
              </a:rPr>
              <a:t>IHV/ISV API</a:t>
            </a:r>
          </a:p>
        </p:txBody>
      </p:sp>
      <p:sp>
        <p:nvSpPr>
          <p:cNvPr id="44" name="Rectangle 43"/>
          <p:cNvSpPr/>
          <p:nvPr/>
        </p:nvSpPr>
        <p:spPr bwMode="auto">
          <a:xfrm>
            <a:off x="7736088" y="726078"/>
            <a:ext cx="1139873" cy="2387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US" sz="1200" dirty="0">
                <a:solidFill>
                  <a:srgbClr val="FFFFFF"/>
                </a:solidFill>
              </a:rPr>
              <a:t>Closed System</a:t>
            </a:r>
          </a:p>
        </p:txBody>
      </p:sp>
    </p:spTree>
    <p:extLst>
      <p:ext uri="{BB962C8B-B14F-4D97-AF65-F5344CB8AC3E}">
        <p14:creationId xmlns:p14="http://schemas.microsoft.com/office/powerpoint/2010/main" val="1582644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AllJoyn</a:t>
            </a:r>
            <a:r>
              <a:rPr lang="en-US" dirty="0" smtClean="0"/>
              <a:t>-Enabled </a:t>
            </a:r>
            <a:r>
              <a:rPr lang="en-US" dirty="0" err="1" smtClean="0"/>
              <a:t>IoT</a:t>
            </a:r>
            <a:r>
              <a:rPr lang="en-US" dirty="0" smtClean="0"/>
              <a:t> System</a:t>
            </a:r>
            <a:endParaRPr lang="en-US" dirty="0"/>
          </a:p>
        </p:txBody>
      </p:sp>
      <p:sp>
        <p:nvSpPr>
          <p:cNvPr id="5" name="Cloud 4"/>
          <p:cNvSpPr/>
          <p:nvPr/>
        </p:nvSpPr>
        <p:spPr>
          <a:xfrm>
            <a:off x="2723124" y="1028110"/>
            <a:ext cx="2767900" cy="1288983"/>
          </a:xfrm>
          <a:prstGeom prst="cloud">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324" dirty="0">
              <a:solidFill>
                <a:srgbClr val="505050"/>
              </a:solidFill>
            </a:endParaRPr>
          </a:p>
        </p:txBody>
      </p:sp>
      <p:sp>
        <p:nvSpPr>
          <p:cNvPr id="6" name="Flowchart: Magnetic Disk 5"/>
          <p:cNvSpPr/>
          <p:nvPr/>
        </p:nvSpPr>
        <p:spPr>
          <a:xfrm>
            <a:off x="3546123" y="1436323"/>
            <a:ext cx="1096577" cy="672245"/>
          </a:xfrm>
          <a:prstGeom prst="flowChartMagneticDisk">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r>
              <a:rPr lang="en-US" sz="809" dirty="0" err="1">
                <a:solidFill>
                  <a:srgbClr val="505050"/>
                </a:solidFill>
              </a:rPr>
              <a:t>IoT</a:t>
            </a:r>
            <a:r>
              <a:rPr lang="en-US" sz="809" dirty="0">
                <a:solidFill>
                  <a:srgbClr val="505050"/>
                </a:solidFill>
              </a:rPr>
              <a:t> Cloud Data</a:t>
            </a:r>
            <a:endParaRPr lang="en-US" sz="1544" dirty="0">
              <a:solidFill>
                <a:srgbClr val="505050"/>
              </a:solidFill>
            </a:endParaRPr>
          </a:p>
        </p:txBody>
      </p:sp>
      <p:sp>
        <p:nvSpPr>
          <p:cNvPr id="9" name="TextBox 8"/>
          <p:cNvSpPr txBox="1"/>
          <p:nvPr/>
        </p:nvSpPr>
        <p:spPr>
          <a:xfrm>
            <a:off x="1570020" y="2229368"/>
            <a:ext cx="792205" cy="205441"/>
          </a:xfrm>
          <a:prstGeom prst="rect">
            <a:avLst/>
          </a:prstGeom>
          <a:noFill/>
        </p:spPr>
        <p:txBody>
          <a:bodyPr wrap="none" rtlCol="0">
            <a:spAutoFit/>
          </a:bodyPr>
          <a:lstStyle/>
          <a:p>
            <a:pPr defTabSz="685845"/>
            <a:r>
              <a:rPr lang="en-US" sz="735" dirty="0">
                <a:solidFill>
                  <a:srgbClr val="505050"/>
                </a:solidFill>
              </a:rPr>
              <a:t>Internet/Cloud</a:t>
            </a:r>
          </a:p>
        </p:txBody>
      </p:sp>
      <p:sp>
        <p:nvSpPr>
          <p:cNvPr id="10" name="Rectangle 9"/>
          <p:cNvSpPr/>
          <p:nvPr/>
        </p:nvSpPr>
        <p:spPr>
          <a:xfrm>
            <a:off x="1523879" y="2529867"/>
            <a:ext cx="5313180" cy="20511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45"/>
            <a:endParaRPr lang="en-US" sz="1324">
              <a:solidFill>
                <a:srgbClr val="505050"/>
              </a:solidFill>
            </a:endParaRPr>
          </a:p>
        </p:txBody>
      </p:sp>
      <p:grpSp>
        <p:nvGrpSpPr>
          <p:cNvPr id="11" name="Group 10"/>
          <p:cNvGrpSpPr/>
          <p:nvPr/>
        </p:nvGrpSpPr>
        <p:grpSpPr>
          <a:xfrm>
            <a:off x="5584047" y="3490230"/>
            <a:ext cx="421837" cy="510170"/>
            <a:chOff x="9141146" y="3702630"/>
            <a:chExt cx="682335" cy="825218"/>
          </a:xfrm>
        </p:grpSpPr>
        <p:pic>
          <p:nvPicPr>
            <p:cNvPr id="12" name="Picture 2" descr="http://pcworld.pe/wp-content/uploads/2012/09/iphone5_large-294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146" y="3702630"/>
              <a:ext cx="575115" cy="8252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4436" y="3970176"/>
              <a:ext cx="219045" cy="268691"/>
            </a:xfrm>
            <a:prstGeom prst="rect">
              <a:avLst/>
            </a:prstGeom>
          </p:spPr>
        </p:pic>
      </p:grpSp>
      <p:grpSp>
        <p:nvGrpSpPr>
          <p:cNvPr id="14" name="Group 13"/>
          <p:cNvGrpSpPr/>
          <p:nvPr/>
        </p:nvGrpSpPr>
        <p:grpSpPr>
          <a:xfrm>
            <a:off x="6155313" y="3924684"/>
            <a:ext cx="530321" cy="399911"/>
            <a:chOff x="7922436" y="5111236"/>
            <a:chExt cx="857813" cy="646871"/>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2436" y="5111236"/>
              <a:ext cx="646871" cy="646871"/>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8868" y="5241733"/>
              <a:ext cx="331381" cy="331381"/>
            </a:xfrm>
            <a:prstGeom prst="rect">
              <a:avLst/>
            </a:prstGeom>
          </p:spPr>
        </p:pic>
      </p:grpSp>
      <p:pic>
        <p:nvPicPr>
          <p:cNvPr id="17" name="Picture 1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074185" y="3029234"/>
            <a:ext cx="211375" cy="400093"/>
          </a:xfrm>
          <a:prstGeom prst="rect">
            <a:avLst/>
          </a:prstGeom>
        </p:spPr>
      </p:pic>
      <p:pic>
        <p:nvPicPr>
          <p:cNvPr id="18" name="Picture 1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308890" y="3114914"/>
            <a:ext cx="178792" cy="176951"/>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92615" y="3046502"/>
            <a:ext cx="590611" cy="374007"/>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909617" y="3054384"/>
            <a:ext cx="178792" cy="17695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9453" y="3408415"/>
            <a:ext cx="213901" cy="336984"/>
          </a:xfrm>
          <a:prstGeom prst="rect">
            <a:avLst/>
          </a:prstGeom>
        </p:spPr>
      </p:pic>
      <p:sp>
        <p:nvSpPr>
          <p:cNvPr id="23" name="Oval 22"/>
          <p:cNvSpPr/>
          <p:nvPr/>
        </p:nvSpPr>
        <p:spPr>
          <a:xfrm>
            <a:off x="3004881" y="3746716"/>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30" name="Oval 29"/>
          <p:cNvSpPr/>
          <p:nvPr/>
        </p:nvSpPr>
        <p:spPr>
          <a:xfrm>
            <a:off x="4012891" y="3399563"/>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31" name="Oval 30"/>
          <p:cNvSpPr/>
          <p:nvPr/>
        </p:nvSpPr>
        <p:spPr>
          <a:xfrm>
            <a:off x="4967108" y="3397711"/>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32" name="Oval 31"/>
          <p:cNvSpPr/>
          <p:nvPr/>
        </p:nvSpPr>
        <p:spPr>
          <a:xfrm>
            <a:off x="5555897" y="3917172"/>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33" name="Oval 32"/>
          <p:cNvSpPr/>
          <p:nvPr/>
        </p:nvSpPr>
        <p:spPr>
          <a:xfrm>
            <a:off x="6123945" y="4277772"/>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cxnSp>
        <p:nvCxnSpPr>
          <p:cNvPr id="34" name="Straight Connector 33"/>
          <p:cNvCxnSpPr>
            <a:stCxn id="30" idx="2"/>
            <a:endCxn id="23" idx="6"/>
          </p:cNvCxnSpPr>
          <p:nvPr/>
        </p:nvCxnSpPr>
        <p:spPr>
          <a:xfrm flipH="1">
            <a:off x="3167924" y="3481082"/>
            <a:ext cx="844966" cy="3471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1" idx="2"/>
            <a:endCxn id="30" idx="6"/>
          </p:cNvCxnSpPr>
          <p:nvPr/>
        </p:nvCxnSpPr>
        <p:spPr>
          <a:xfrm flipH="1">
            <a:off x="4175933" y="3479232"/>
            <a:ext cx="791175" cy="1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2" idx="2"/>
            <a:endCxn id="30" idx="5"/>
          </p:cNvCxnSpPr>
          <p:nvPr/>
        </p:nvCxnSpPr>
        <p:spPr>
          <a:xfrm flipH="1" flipV="1">
            <a:off x="4152054" y="3538728"/>
            <a:ext cx="1403842" cy="4599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3" idx="2"/>
            <a:endCxn id="23" idx="6"/>
          </p:cNvCxnSpPr>
          <p:nvPr/>
        </p:nvCxnSpPr>
        <p:spPr>
          <a:xfrm flipH="1" flipV="1">
            <a:off x="3167925" y="3828236"/>
            <a:ext cx="2956020" cy="5310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522151" y="2421367"/>
            <a:ext cx="5314908" cy="208056"/>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882" dirty="0">
              <a:solidFill>
                <a:srgbClr val="505050"/>
              </a:solidFill>
            </a:endParaRPr>
          </a:p>
        </p:txBody>
      </p:sp>
      <p:cxnSp>
        <p:nvCxnSpPr>
          <p:cNvPr id="39" name="Straight Connector 38"/>
          <p:cNvCxnSpPr>
            <a:stCxn id="32" idx="1"/>
            <a:endCxn id="31" idx="5"/>
          </p:cNvCxnSpPr>
          <p:nvPr/>
        </p:nvCxnSpPr>
        <p:spPr>
          <a:xfrm flipH="1" flipV="1">
            <a:off x="5106273" y="3536875"/>
            <a:ext cx="473501" cy="4041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3" idx="1"/>
            <a:endCxn id="32" idx="5"/>
          </p:cNvCxnSpPr>
          <p:nvPr/>
        </p:nvCxnSpPr>
        <p:spPr>
          <a:xfrm flipH="1" flipV="1">
            <a:off x="5695062" y="4056337"/>
            <a:ext cx="452760" cy="2453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23" idx="6"/>
          </p:cNvCxnSpPr>
          <p:nvPr/>
        </p:nvCxnSpPr>
        <p:spPr>
          <a:xfrm flipH="1" flipV="1">
            <a:off x="3167925" y="3828238"/>
            <a:ext cx="2384755" cy="1691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343853" y="2592272"/>
            <a:ext cx="11414" cy="1324899"/>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7" idx="0"/>
          </p:cNvCxnSpPr>
          <p:nvPr/>
        </p:nvCxnSpPr>
        <p:spPr>
          <a:xfrm flipV="1">
            <a:off x="5179873" y="2569862"/>
            <a:ext cx="0" cy="45937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57387" y="2606217"/>
            <a:ext cx="0" cy="45937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1" idx="0"/>
          </p:cNvCxnSpPr>
          <p:nvPr/>
        </p:nvCxnSpPr>
        <p:spPr>
          <a:xfrm flipH="1" flipV="1">
            <a:off x="3085977" y="2582580"/>
            <a:ext cx="427" cy="82583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70020" y="2639925"/>
            <a:ext cx="920445" cy="205441"/>
          </a:xfrm>
          <a:prstGeom prst="rect">
            <a:avLst/>
          </a:prstGeom>
          <a:noFill/>
        </p:spPr>
        <p:txBody>
          <a:bodyPr wrap="none" rtlCol="0">
            <a:spAutoFit/>
          </a:bodyPr>
          <a:lstStyle>
            <a:defPPr>
              <a:defRPr lang="en-US"/>
            </a:defPPr>
            <a:lvl1pPr>
              <a:defRPr sz="1000"/>
            </a:lvl1pPr>
          </a:lstStyle>
          <a:p>
            <a:pPr defTabSz="685845"/>
            <a:r>
              <a:rPr lang="en-US" sz="735" dirty="0">
                <a:solidFill>
                  <a:srgbClr val="505050"/>
                </a:solidFill>
              </a:rPr>
              <a:t>Proximal Network</a:t>
            </a:r>
          </a:p>
        </p:txBody>
      </p:sp>
      <p:sp>
        <p:nvSpPr>
          <p:cNvPr id="48" name="TextBox 47"/>
          <p:cNvSpPr txBox="1"/>
          <p:nvPr/>
        </p:nvSpPr>
        <p:spPr>
          <a:xfrm>
            <a:off x="1505344" y="3746654"/>
            <a:ext cx="742325" cy="205441"/>
          </a:xfrm>
          <a:prstGeom prst="rect">
            <a:avLst/>
          </a:prstGeom>
          <a:noFill/>
        </p:spPr>
        <p:txBody>
          <a:bodyPr wrap="square" rtlCol="0">
            <a:spAutoFit/>
          </a:bodyPr>
          <a:lstStyle/>
          <a:p>
            <a:pPr algn="r" defTabSz="685845"/>
            <a:r>
              <a:rPr lang="en-US" sz="735" dirty="0" err="1">
                <a:solidFill>
                  <a:srgbClr val="505050"/>
                </a:solidFill>
              </a:rPr>
              <a:t>AllJoyn</a:t>
            </a:r>
            <a:r>
              <a:rPr lang="en-US" sz="735" dirty="0">
                <a:solidFill>
                  <a:srgbClr val="505050"/>
                </a:solidFill>
              </a:rPr>
              <a:t> Node</a:t>
            </a:r>
          </a:p>
        </p:txBody>
      </p:sp>
      <p:sp>
        <p:nvSpPr>
          <p:cNvPr id="49" name="Oval 48"/>
          <p:cNvSpPr/>
          <p:nvPr/>
        </p:nvSpPr>
        <p:spPr>
          <a:xfrm>
            <a:off x="2213167" y="3761641"/>
            <a:ext cx="163042" cy="163042"/>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50" name="Oval 49"/>
          <p:cNvSpPr/>
          <p:nvPr/>
        </p:nvSpPr>
        <p:spPr>
          <a:xfrm>
            <a:off x="2213459" y="3342404"/>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51" name="TextBox 50"/>
          <p:cNvSpPr txBox="1"/>
          <p:nvPr/>
        </p:nvSpPr>
        <p:spPr>
          <a:xfrm>
            <a:off x="6017019" y="1172816"/>
            <a:ext cx="1854174" cy="816121"/>
          </a:xfrm>
          <a:prstGeom prst="rect">
            <a:avLst/>
          </a:prstGeom>
          <a:noFill/>
        </p:spPr>
        <p:txBody>
          <a:bodyPr wrap="square" rtlCol="0">
            <a:spAutoFit/>
          </a:bodyPr>
          <a:lstStyle/>
          <a:p>
            <a:pPr defTabSz="685845"/>
            <a:r>
              <a:rPr lang="en-US" sz="1176" b="1" dirty="0">
                <a:solidFill>
                  <a:srgbClr val="505050"/>
                </a:solidFill>
              </a:rPr>
              <a:t>Azure</a:t>
            </a:r>
            <a:r>
              <a:rPr lang="en-US" sz="1176" dirty="0">
                <a:solidFill>
                  <a:srgbClr val="505050"/>
                </a:solidFill>
              </a:rPr>
              <a:t> or other cloud providers store data, process events, send notifications</a:t>
            </a:r>
          </a:p>
        </p:txBody>
      </p:sp>
      <p:sp>
        <p:nvSpPr>
          <p:cNvPr id="52" name="TextBox 51"/>
          <p:cNvSpPr txBox="1"/>
          <p:nvPr/>
        </p:nvSpPr>
        <p:spPr>
          <a:xfrm>
            <a:off x="7014135" y="3273071"/>
            <a:ext cx="1553283" cy="816121"/>
          </a:xfrm>
          <a:prstGeom prst="rect">
            <a:avLst/>
          </a:prstGeom>
          <a:noFill/>
        </p:spPr>
        <p:txBody>
          <a:bodyPr wrap="square" rtlCol="0">
            <a:spAutoFit/>
          </a:bodyPr>
          <a:lstStyle/>
          <a:p>
            <a:pPr defTabSz="685845"/>
            <a:r>
              <a:rPr lang="en-US" sz="1176" b="1" dirty="0">
                <a:solidFill>
                  <a:srgbClr val="505050"/>
                </a:solidFill>
              </a:rPr>
              <a:t>AllJoyn</a:t>
            </a:r>
            <a:r>
              <a:rPr lang="en-US" sz="1176" dirty="0">
                <a:solidFill>
                  <a:srgbClr val="505050"/>
                </a:solidFill>
              </a:rPr>
              <a:t> apps and devices communicate on proximal network</a:t>
            </a:r>
          </a:p>
        </p:txBody>
      </p:sp>
      <p:pic>
        <p:nvPicPr>
          <p:cNvPr id="53" name="Picture 52"/>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4480594" y="3694853"/>
            <a:ext cx="348897" cy="360032"/>
          </a:xfrm>
          <a:prstGeom prst="rect">
            <a:avLst/>
          </a:prstGeom>
        </p:spPr>
      </p:pic>
      <p:pic>
        <p:nvPicPr>
          <p:cNvPr id="55" name="Picture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70758" y="4330893"/>
            <a:ext cx="332102" cy="416319"/>
          </a:xfrm>
          <a:prstGeom prst="rect">
            <a:avLst/>
          </a:prstGeom>
        </p:spPr>
      </p:pic>
      <p:pic>
        <p:nvPicPr>
          <p:cNvPr id="56" name="Picture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91781" y="4437414"/>
            <a:ext cx="313696" cy="452445"/>
          </a:xfrm>
          <a:prstGeom prst="rect">
            <a:avLst/>
          </a:prstGeom>
        </p:spPr>
      </p:pic>
      <p:sp>
        <p:nvSpPr>
          <p:cNvPr id="60" name="TextBox 59"/>
          <p:cNvSpPr txBox="1"/>
          <p:nvPr/>
        </p:nvSpPr>
        <p:spPr>
          <a:xfrm>
            <a:off x="1181733" y="3273071"/>
            <a:ext cx="1066229" cy="318549"/>
          </a:xfrm>
          <a:prstGeom prst="rect">
            <a:avLst/>
          </a:prstGeom>
          <a:noFill/>
        </p:spPr>
        <p:txBody>
          <a:bodyPr wrap="square" rtlCol="0">
            <a:spAutoFit/>
          </a:bodyPr>
          <a:lstStyle/>
          <a:p>
            <a:pPr algn="r" defTabSz="685845"/>
            <a:r>
              <a:rPr lang="en-US" sz="735" dirty="0">
                <a:solidFill>
                  <a:srgbClr val="505050"/>
                </a:solidFill>
              </a:rPr>
              <a:t>Internet-Connected Node</a:t>
            </a:r>
          </a:p>
        </p:txBody>
      </p:sp>
      <p:sp>
        <p:nvSpPr>
          <p:cNvPr id="61" name="Oval 60"/>
          <p:cNvSpPr/>
          <p:nvPr/>
        </p:nvSpPr>
        <p:spPr>
          <a:xfrm>
            <a:off x="3004881" y="3251347"/>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62" name="Oval 61"/>
          <p:cNvSpPr/>
          <p:nvPr/>
        </p:nvSpPr>
        <p:spPr>
          <a:xfrm>
            <a:off x="4187053" y="2914504"/>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63" name="Oval 62"/>
          <p:cNvSpPr/>
          <p:nvPr/>
        </p:nvSpPr>
        <p:spPr>
          <a:xfrm>
            <a:off x="5106274" y="2872683"/>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64" name="Oval 63"/>
          <p:cNvSpPr/>
          <p:nvPr/>
        </p:nvSpPr>
        <p:spPr>
          <a:xfrm>
            <a:off x="6268039" y="3761641"/>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cxnSp>
        <p:nvCxnSpPr>
          <p:cNvPr id="65" name="Straight Connector 64"/>
          <p:cNvCxnSpPr>
            <a:stCxn id="58" idx="0"/>
            <a:endCxn id="23" idx="6"/>
          </p:cNvCxnSpPr>
          <p:nvPr/>
        </p:nvCxnSpPr>
        <p:spPr>
          <a:xfrm flipH="1" flipV="1">
            <a:off x="3167923" y="3828237"/>
            <a:ext cx="868886" cy="3654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7" idx="0"/>
            <a:endCxn id="58" idx="0"/>
          </p:cNvCxnSpPr>
          <p:nvPr/>
        </p:nvCxnSpPr>
        <p:spPr>
          <a:xfrm flipH="1" flipV="1">
            <a:off x="4036809" y="4193693"/>
            <a:ext cx="947235" cy="77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33" idx="2"/>
            <a:endCxn id="57" idx="0"/>
          </p:cNvCxnSpPr>
          <p:nvPr/>
        </p:nvCxnSpPr>
        <p:spPr>
          <a:xfrm flipH="1" flipV="1">
            <a:off x="4984043" y="4271217"/>
            <a:ext cx="1139901" cy="880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2" idx="2"/>
            <a:endCxn id="57" idx="0"/>
          </p:cNvCxnSpPr>
          <p:nvPr/>
        </p:nvCxnSpPr>
        <p:spPr>
          <a:xfrm flipH="1">
            <a:off x="4984044" y="3998693"/>
            <a:ext cx="571852" cy="272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8" idx="0"/>
            <a:endCxn id="30" idx="4"/>
          </p:cNvCxnSpPr>
          <p:nvPr/>
        </p:nvCxnSpPr>
        <p:spPr>
          <a:xfrm flipV="1">
            <a:off x="4036809" y="3562605"/>
            <a:ext cx="57603" cy="631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3947130" y="4193693"/>
            <a:ext cx="179358" cy="179358"/>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57" name="Oval 56"/>
          <p:cNvSpPr/>
          <p:nvPr/>
        </p:nvSpPr>
        <p:spPr>
          <a:xfrm>
            <a:off x="4894365" y="4271217"/>
            <a:ext cx="179358" cy="179358"/>
          </a:xfrm>
          <a:prstGeom prst="ellipse">
            <a:avLst/>
          </a:prstGeom>
          <a:solidFill>
            <a:srgbClr val="EC06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200">
              <a:solidFill>
                <a:srgbClr val="FFFFFF"/>
              </a:solidFill>
            </a:endParaRPr>
          </a:p>
        </p:txBody>
      </p:sp>
      <p:sp>
        <p:nvSpPr>
          <p:cNvPr id="81" name="TextBox 80"/>
          <p:cNvSpPr txBox="1"/>
          <p:nvPr/>
        </p:nvSpPr>
        <p:spPr>
          <a:xfrm>
            <a:off x="3372482" y="896883"/>
            <a:ext cx="1508746" cy="465640"/>
          </a:xfrm>
          <a:prstGeom prst="rect">
            <a:avLst/>
          </a:prstGeom>
          <a:noFill/>
        </p:spPr>
        <p:txBody>
          <a:bodyPr wrap="none" rtlCol="0">
            <a:spAutoFit/>
          </a:bodyPr>
          <a:lstStyle/>
          <a:p>
            <a:pPr defTabSz="685845"/>
            <a:r>
              <a:rPr lang="en-US" sz="2426" dirty="0" err="1">
                <a:solidFill>
                  <a:srgbClr val="505050"/>
                </a:solidFill>
              </a:rPr>
              <a:t>IoT</a:t>
            </a:r>
            <a:r>
              <a:rPr lang="en-US" sz="2426" dirty="0">
                <a:solidFill>
                  <a:srgbClr val="505050"/>
                </a:solidFill>
              </a:rPr>
              <a:t> Cloud</a:t>
            </a:r>
          </a:p>
        </p:txBody>
      </p:sp>
      <p:sp>
        <p:nvSpPr>
          <p:cNvPr id="59" name="Oval 58"/>
          <p:cNvSpPr/>
          <p:nvPr/>
        </p:nvSpPr>
        <p:spPr>
          <a:xfrm>
            <a:off x="4036810" y="2021556"/>
            <a:ext cx="163042" cy="163042"/>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a:gradFill>
                <a:gsLst>
                  <a:gs pos="0">
                    <a:srgbClr val="FFFFFF"/>
                  </a:gs>
                  <a:gs pos="100000">
                    <a:srgbClr val="FFFFFF"/>
                  </a:gs>
                </a:gsLst>
                <a:lin ang="5400000" scaled="0"/>
              </a:gradFill>
            </a:endParaRPr>
          </a:p>
        </p:txBody>
      </p:sp>
      <p:sp>
        <p:nvSpPr>
          <p:cNvPr id="8" name="Up Arrow 7"/>
          <p:cNvSpPr/>
          <p:nvPr/>
        </p:nvSpPr>
        <p:spPr>
          <a:xfrm>
            <a:off x="4051171" y="2184598"/>
            <a:ext cx="148681" cy="236770"/>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882">
              <a:solidFill>
                <a:srgbClr val="505050"/>
              </a:solidFill>
            </a:endParaRPr>
          </a:p>
        </p:txBody>
      </p:sp>
    </p:spTree>
    <p:extLst>
      <p:ext uri="{BB962C8B-B14F-4D97-AF65-F5344CB8AC3E}">
        <p14:creationId xmlns:p14="http://schemas.microsoft.com/office/powerpoint/2010/main" val="1762796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1790938" y="3412149"/>
            <a:ext cx="1691646" cy="35296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dirty="0">
                <a:gradFill>
                  <a:gsLst>
                    <a:gs pos="0">
                      <a:srgbClr val="FFFFFF"/>
                    </a:gs>
                    <a:gs pos="100000">
                      <a:srgbClr val="FFFFFF"/>
                    </a:gs>
                  </a:gsLst>
                  <a:lin ang="5400000" scaled="0"/>
                </a:gradFill>
              </a:rPr>
              <a:t>Lighting App</a:t>
            </a:r>
          </a:p>
        </p:txBody>
      </p:sp>
      <p:sp>
        <p:nvSpPr>
          <p:cNvPr id="2" name="Title 1"/>
          <p:cNvSpPr>
            <a:spLocks noGrp="1"/>
          </p:cNvSpPr>
          <p:nvPr>
            <p:ph type="title"/>
          </p:nvPr>
        </p:nvSpPr>
        <p:spPr/>
        <p:txBody>
          <a:bodyPr/>
          <a:lstStyle/>
          <a:p>
            <a:r>
              <a:rPr lang="en-US" dirty="0" smtClean="0"/>
              <a:t>AllJoyn Software Roles</a:t>
            </a:r>
            <a:endParaRPr lang="en-US" dirty="0"/>
          </a:p>
        </p:txBody>
      </p:sp>
      <p:sp>
        <p:nvSpPr>
          <p:cNvPr id="3" name="Text Placeholder 2"/>
          <p:cNvSpPr>
            <a:spLocks noGrp="1"/>
          </p:cNvSpPr>
          <p:nvPr>
            <p:ph type="body" sz="quarter" idx="10"/>
          </p:nvPr>
        </p:nvSpPr>
        <p:spPr>
          <a:xfrm>
            <a:off x="942158" y="876490"/>
            <a:ext cx="4426098" cy="1183016"/>
          </a:xfrm>
        </p:spPr>
        <p:txBody>
          <a:bodyPr/>
          <a:lstStyle/>
          <a:p>
            <a:r>
              <a:rPr lang="en-US" sz="2647" b="1" dirty="0">
                <a:solidFill>
                  <a:srgbClr val="7030A0"/>
                </a:solidFill>
              </a:rPr>
              <a:t>Consumer (client)</a:t>
            </a:r>
            <a:endParaRPr lang="en-US" sz="2647" b="1" dirty="0">
              <a:solidFill>
                <a:srgbClr val="7030A0"/>
              </a:solidFill>
            </a:endParaRPr>
          </a:p>
          <a:p>
            <a:pPr lvl="1"/>
            <a:r>
              <a:rPr lang="en-US" sz="1324" dirty="0"/>
              <a:t>Discovers and connects to one or more producers. Controls thing and consumes data from thing.</a:t>
            </a:r>
            <a:endParaRPr lang="en-US" sz="1324" dirty="0"/>
          </a:p>
          <a:p>
            <a:pPr lvl="1"/>
            <a:endParaRPr lang="en-US" sz="1324" dirty="0"/>
          </a:p>
        </p:txBody>
      </p:sp>
      <p:sp>
        <p:nvSpPr>
          <p:cNvPr id="10" name="Rectangle 9"/>
          <p:cNvSpPr/>
          <p:nvPr/>
        </p:nvSpPr>
        <p:spPr bwMode="auto">
          <a:xfrm>
            <a:off x="3482584" y="4133127"/>
            <a:ext cx="392186" cy="35296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5" name="TextBox 34"/>
          <p:cNvSpPr txBox="1"/>
          <p:nvPr/>
        </p:nvSpPr>
        <p:spPr>
          <a:xfrm>
            <a:off x="3132546" y="4524377"/>
            <a:ext cx="5317855" cy="420953"/>
          </a:xfrm>
          <a:prstGeom prst="rect">
            <a:avLst/>
          </a:prstGeom>
          <a:noFill/>
        </p:spPr>
        <p:txBody>
          <a:bodyPr wrap="square" lIns="134464" tIns="107571" rIns="134464" bIns="107571" rtlCol="0">
            <a:spAutoFit/>
          </a:bodyPr>
          <a:lstStyle/>
          <a:p>
            <a:pPr defTabSz="685845">
              <a:lnSpc>
                <a:spcPct val="90000"/>
              </a:lnSpc>
              <a:spcAft>
                <a:spcPts val="441"/>
              </a:spcAft>
            </a:pPr>
            <a:r>
              <a:rPr lang="en-US" sz="1471" dirty="0" err="1">
                <a:gradFill>
                  <a:gsLst>
                    <a:gs pos="2917">
                      <a:srgbClr val="505050"/>
                    </a:gs>
                    <a:gs pos="30000">
                      <a:srgbClr val="505050"/>
                    </a:gs>
                  </a:gsLst>
                  <a:lin ang="5400000" scaled="0"/>
                </a:gradFill>
              </a:rPr>
              <a:t>AllJoyn</a:t>
            </a:r>
            <a:r>
              <a:rPr lang="en-US" sz="1471" dirty="0">
                <a:gradFill>
                  <a:gsLst>
                    <a:gs pos="2917">
                      <a:srgbClr val="505050"/>
                    </a:gs>
                    <a:gs pos="30000">
                      <a:srgbClr val="505050"/>
                    </a:gs>
                  </a:gsLst>
                  <a:lin ang="5400000" scaled="0"/>
                </a:gradFill>
              </a:rPr>
              <a:t> apps/devices can be producers, consumers, or both</a:t>
            </a:r>
          </a:p>
        </p:txBody>
      </p:sp>
      <p:sp>
        <p:nvSpPr>
          <p:cNvPr id="15" name="Text Placeholder 2"/>
          <p:cNvSpPr txBox="1">
            <a:spLocks/>
          </p:cNvSpPr>
          <p:nvPr/>
        </p:nvSpPr>
        <p:spPr>
          <a:xfrm>
            <a:off x="942158" y="1731858"/>
            <a:ext cx="3697752" cy="909963"/>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47" b="1" dirty="0">
                <a:solidFill>
                  <a:srgbClr val="B4009E"/>
                </a:solidFill>
              </a:rPr>
              <a:t>Producer (server)</a:t>
            </a:r>
          </a:p>
          <a:p>
            <a:pPr lvl="1"/>
            <a:r>
              <a:rPr lang="en-US" sz="1324" dirty="0">
                <a:gradFill>
                  <a:gsLst>
                    <a:gs pos="1250">
                      <a:srgbClr val="505050"/>
                    </a:gs>
                    <a:gs pos="100000">
                      <a:srgbClr val="505050"/>
                    </a:gs>
                  </a:gsLst>
                  <a:lin ang="5400000" scaled="0"/>
                </a:gradFill>
              </a:rPr>
              <a:t>Represents a “thing” that implements one or more AllJoyn interfaces.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327" y="3356122"/>
            <a:ext cx="664316" cy="1244199"/>
          </a:xfrm>
          <a:prstGeom prst="rect">
            <a:avLst/>
          </a:prstGeom>
        </p:spPr>
      </p:pic>
      <p:sp>
        <p:nvSpPr>
          <p:cNvPr id="23" name="Rectangle 22"/>
          <p:cNvSpPr/>
          <p:nvPr/>
        </p:nvSpPr>
        <p:spPr bwMode="auto">
          <a:xfrm>
            <a:off x="1790938" y="4133127"/>
            <a:ext cx="1691646" cy="35296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dirty="0">
                <a:gradFill>
                  <a:gsLst>
                    <a:gs pos="0">
                      <a:srgbClr val="FFFFFF"/>
                    </a:gs>
                    <a:gs pos="100000">
                      <a:srgbClr val="FFFFFF"/>
                    </a:gs>
                  </a:gsLst>
                  <a:lin ang="5400000" scaled="0"/>
                </a:gradFill>
              </a:rPr>
              <a:t>Lighting Controller</a:t>
            </a:r>
          </a:p>
        </p:txBody>
      </p:sp>
      <p:grpSp>
        <p:nvGrpSpPr>
          <p:cNvPr id="5" name="Group 4"/>
          <p:cNvGrpSpPr/>
          <p:nvPr/>
        </p:nvGrpSpPr>
        <p:grpSpPr>
          <a:xfrm>
            <a:off x="6789028" y="2369492"/>
            <a:ext cx="687183" cy="1418033"/>
            <a:chOff x="8443985" y="3222458"/>
            <a:chExt cx="934617" cy="1928624"/>
          </a:xfrm>
        </p:grpSpPr>
        <p:sp>
          <p:nvSpPr>
            <p:cNvPr id="7" name="Rectangle 6"/>
            <p:cNvSpPr/>
            <p:nvPr/>
          </p:nvSpPr>
          <p:spPr bwMode="auto">
            <a:xfrm>
              <a:off x="8443985" y="4671021"/>
              <a:ext cx="934617" cy="48006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dirty="0">
                  <a:gradFill>
                    <a:gsLst>
                      <a:gs pos="0">
                        <a:srgbClr val="FFFFFF"/>
                      </a:gs>
                      <a:gs pos="100000">
                        <a:srgbClr val="FFFFFF"/>
                      </a:gs>
                    </a:gsLst>
                    <a:lin ang="5400000" scaled="0"/>
                  </a:gradFill>
                </a:rPr>
                <a:t>Lamp</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40402" y="3222458"/>
              <a:ext cx="838200" cy="1416050"/>
            </a:xfrm>
            <a:prstGeom prst="rect">
              <a:avLst/>
            </a:prstGeom>
          </p:spPr>
        </p:pic>
      </p:grpSp>
      <p:grpSp>
        <p:nvGrpSpPr>
          <p:cNvPr id="26" name="Group 25"/>
          <p:cNvGrpSpPr/>
          <p:nvPr/>
        </p:nvGrpSpPr>
        <p:grpSpPr>
          <a:xfrm>
            <a:off x="7841806" y="2369492"/>
            <a:ext cx="687183" cy="1418033"/>
            <a:chOff x="8443985" y="3222458"/>
            <a:chExt cx="934617" cy="1928624"/>
          </a:xfrm>
        </p:grpSpPr>
        <p:sp>
          <p:nvSpPr>
            <p:cNvPr id="27" name="Rectangle 26"/>
            <p:cNvSpPr/>
            <p:nvPr/>
          </p:nvSpPr>
          <p:spPr bwMode="auto">
            <a:xfrm>
              <a:off x="8443985" y="4671021"/>
              <a:ext cx="934617" cy="48006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dirty="0">
                  <a:gradFill>
                    <a:gsLst>
                      <a:gs pos="0">
                        <a:srgbClr val="FFFFFF"/>
                      </a:gs>
                      <a:gs pos="100000">
                        <a:srgbClr val="FFFFFF"/>
                      </a:gs>
                    </a:gsLst>
                    <a:lin ang="5400000" scaled="0"/>
                  </a:gradFill>
                </a:rPr>
                <a:t>Lamp</a:t>
              </a:r>
            </a:p>
          </p:txBody>
        </p:sp>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40402" y="3222458"/>
              <a:ext cx="838200" cy="1416050"/>
            </a:xfrm>
            <a:prstGeom prst="rect">
              <a:avLst/>
            </a:prstGeom>
          </p:spPr>
        </p:pic>
      </p:grpSp>
      <p:cxnSp>
        <p:nvCxnSpPr>
          <p:cNvPr id="8" name="Elbow Connector 7"/>
          <p:cNvCxnSpPr>
            <a:stCxn id="7" idx="2"/>
            <a:endCxn id="10" idx="3"/>
          </p:cNvCxnSpPr>
          <p:nvPr/>
        </p:nvCxnSpPr>
        <p:spPr>
          <a:xfrm rot="5400000">
            <a:off x="5242653" y="2419644"/>
            <a:ext cx="522086" cy="3257849"/>
          </a:xfrm>
          <a:prstGeom prst="bentConnector2">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7" idx="2"/>
            <a:endCxn id="10" idx="3"/>
          </p:cNvCxnSpPr>
          <p:nvPr/>
        </p:nvCxnSpPr>
        <p:spPr>
          <a:xfrm rot="5400000">
            <a:off x="5769042" y="1893255"/>
            <a:ext cx="522086" cy="4310628"/>
          </a:xfrm>
          <a:prstGeom prst="bentConnector2">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0"/>
            <a:endCxn id="22" idx="2"/>
          </p:cNvCxnSpPr>
          <p:nvPr/>
        </p:nvCxnSpPr>
        <p:spPr>
          <a:xfrm flipV="1">
            <a:off x="2636761" y="3765116"/>
            <a:ext cx="0" cy="368011"/>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4" idx="1"/>
            <a:endCxn id="22" idx="0"/>
          </p:cNvCxnSpPr>
          <p:nvPr/>
        </p:nvCxnSpPr>
        <p:spPr>
          <a:xfrm rot="10800000" flipV="1">
            <a:off x="2636762" y="2874190"/>
            <a:ext cx="3124603" cy="537958"/>
          </a:xfrm>
          <a:prstGeom prst="bentConnector2">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761365" y="1632641"/>
            <a:ext cx="687183" cy="1418033"/>
            <a:chOff x="7835855" y="2220008"/>
            <a:chExt cx="934617" cy="1928624"/>
          </a:xfrm>
        </p:grpSpPr>
        <p:sp>
          <p:nvSpPr>
            <p:cNvPr id="44" name="Rectangle 43"/>
            <p:cNvSpPr/>
            <p:nvPr/>
          </p:nvSpPr>
          <p:spPr bwMode="auto">
            <a:xfrm>
              <a:off x="7835855" y="3668571"/>
              <a:ext cx="934617" cy="480061"/>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dirty="0">
                  <a:gradFill>
                    <a:gsLst>
                      <a:gs pos="0">
                        <a:srgbClr val="FFFFFF"/>
                      </a:gs>
                      <a:gs pos="100000">
                        <a:srgbClr val="FFFFFF"/>
                      </a:gs>
                    </a:gsLst>
                    <a:lin ang="5400000" scaled="0"/>
                  </a:gradFill>
                </a:rPr>
                <a:t>Lamp</a:t>
              </a:r>
            </a:p>
          </p:txBody>
        </p:sp>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932272" y="2220008"/>
              <a:ext cx="838200" cy="1416050"/>
            </a:xfrm>
            <a:prstGeom prst="rect">
              <a:avLst/>
            </a:prstGeom>
          </p:spPr>
        </p:pic>
      </p:grpSp>
      <p:sp>
        <p:nvSpPr>
          <p:cNvPr id="25" name="Rectangle 24"/>
          <p:cNvSpPr/>
          <p:nvPr/>
        </p:nvSpPr>
        <p:spPr bwMode="auto">
          <a:xfrm>
            <a:off x="270149" y="1810371"/>
            <a:ext cx="687183" cy="35296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30" name="Rectangle 29"/>
          <p:cNvSpPr/>
          <p:nvPr/>
        </p:nvSpPr>
        <p:spPr bwMode="auto">
          <a:xfrm>
            <a:off x="270149" y="937026"/>
            <a:ext cx="687183" cy="352968"/>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9879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Speakers</a:t>
            </a:r>
            <a:endParaRPr lang="en-US" dirty="0"/>
          </a:p>
        </p:txBody>
      </p:sp>
      <p:sp>
        <p:nvSpPr>
          <p:cNvPr id="4" name="TextBox 3"/>
          <p:cNvSpPr txBox="1"/>
          <p:nvPr/>
        </p:nvSpPr>
        <p:spPr>
          <a:xfrm>
            <a:off x="3389546" y="1059541"/>
            <a:ext cx="2563651" cy="1354217"/>
          </a:xfrm>
          <a:prstGeom prst="rect">
            <a:avLst/>
          </a:prstGeom>
          <a:noFill/>
        </p:spPr>
        <p:txBody>
          <a:bodyPr wrap="none" rtlCol="0">
            <a:spAutoFit/>
          </a:bodyPr>
          <a:lstStyle/>
          <a:p>
            <a:r>
              <a:rPr lang="en-US" sz="1600" dirty="0"/>
              <a:t>Antony Canut</a:t>
            </a:r>
          </a:p>
          <a:p>
            <a:r>
              <a:rPr lang="en-US" sz="1600" dirty="0"/>
              <a:t>Alternant chez </a:t>
            </a:r>
            <a:r>
              <a:rPr lang="en-US" sz="1600" dirty="0" err="1"/>
              <a:t>Soat</a:t>
            </a:r>
            <a:r>
              <a:rPr lang="en-US" sz="1600" dirty="0"/>
              <a:t> – </a:t>
            </a:r>
            <a:r>
              <a:rPr lang="en-US" sz="1600" dirty="0" smtClean="0"/>
              <a:t>MSP</a:t>
            </a:r>
            <a:endParaRPr lang="en-US" sz="1600" dirty="0"/>
          </a:p>
          <a:p>
            <a:r>
              <a:rPr lang="en-US" sz="1600" dirty="0" smtClean="0"/>
              <a:t>http://antonycanut.net</a:t>
            </a:r>
            <a:endParaRPr lang="en-US" sz="1600" dirty="0"/>
          </a:p>
          <a:p>
            <a:r>
              <a:rPr lang="en-US" sz="1600" dirty="0"/>
              <a:t>@</a:t>
            </a:r>
            <a:r>
              <a:rPr lang="en-US" sz="1600" dirty="0" err="1" smtClean="0"/>
              <a:t>AntonyCanut</a:t>
            </a:r>
            <a:endParaRPr lang="en-US" sz="1600" dirty="0"/>
          </a:p>
          <a:p>
            <a:endParaRPr lang="en-US" sz="1600" dirty="0"/>
          </a:p>
        </p:txBody>
      </p:sp>
      <p:sp>
        <p:nvSpPr>
          <p:cNvPr id="5" name="TextBox 4"/>
          <p:cNvSpPr txBox="1"/>
          <p:nvPr/>
        </p:nvSpPr>
        <p:spPr>
          <a:xfrm>
            <a:off x="6443661" y="1047611"/>
            <a:ext cx="1949573" cy="1354217"/>
          </a:xfrm>
          <a:prstGeom prst="rect">
            <a:avLst/>
          </a:prstGeom>
          <a:noFill/>
        </p:spPr>
        <p:txBody>
          <a:bodyPr wrap="none" rtlCol="0">
            <a:spAutoFit/>
          </a:bodyPr>
          <a:lstStyle/>
          <a:p>
            <a:r>
              <a:rPr lang="en-US" sz="1600" dirty="0">
                <a:solidFill>
                  <a:schemeClr val="bg1"/>
                </a:solidFill>
              </a:rPr>
              <a:t>Alex </a:t>
            </a:r>
            <a:r>
              <a:rPr lang="en-US" sz="1600" dirty="0" smtClean="0">
                <a:solidFill>
                  <a:schemeClr val="bg1"/>
                </a:solidFill>
              </a:rPr>
              <a:t>Danvy</a:t>
            </a:r>
            <a:endParaRPr lang="en-US" sz="1600" dirty="0">
              <a:solidFill>
                <a:schemeClr val="bg1"/>
              </a:solidFill>
            </a:endParaRPr>
          </a:p>
          <a:p>
            <a:r>
              <a:rPr lang="en-US" sz="1600" dirty="0">
                <a:solidFill>
                  <a:schemeClr val="bg1"/>
                </a:solidFill>
              </a:rPr>
              <a:t>Microsoft</a:t>
            </a:r>
          </a:p>
          <a:p>
            <a:r>
              <a:rPr lang="en-US" sz="1600" dirty="0" smtClean="0">
                <a:solidFill>
                  <a:schemeClr val="bg1"/>
                </a:solidFill>
              </a:rPr>
              <a:t>http</a:t>
            </a:r>
            <a:r>
              <a:rPr lang="en-US" sz="1600" dirty="0">
                <a:solidFill>
                  <a:schemeClr val="bg1"/>
                </a:solidFill>
              </a:rPr>
              <a:t>://danvy.tv</a:t>
            </a:r>
            <a:endParaRPr lang="fr-FR" sz="2800" dirty="0"/>
          </a:p>
          <a:p>
            <a:r>
              <a:rPr lang="en-US" sz="1600" dirty="0">
                <a:solidFill>
                  <a:schemeClr val="bg1"/>
                </a:solidFill>
              </a:rPr>
              <a:t>@danvy #</a:t>
            </a:r>
            <a:r>
              <a:rPr lang="en-US" sz="1600" dirty="0" err="1">
                <a:solidFill>
                  <a:schemeClr val="bg1"/>
                </a:solidFill>
              </a:rPr>
              <a:t>xplat</a:t>
            </a:r>
            <a:r>
              <a:rPr lang="en-US" sz="1600" dirty="0">
                <a:solidFill>
                  <a:schemeClr val="bg1"/>
                </a:solidFill>
              </a:rPr>
              <a:t> #</a:t>
            </a:r>
            <a:r>
              <a:rPr lang="en-US" sz="1600" dirty="0" err="1">
                <a:solidFill>
                  <a:schemeClr val="bg1"/>
                </a:solidFill>
              </a:rPr>
              <a:t>iot</a:t>
            </a:r>
            <a:endParaRPr lang="en-US" sz="1600" dirty="0">
              <a:solidFill>
                <a:schemeClr val="bg1"/>
              </a:solidFill>
            </a:endParaRPr>
          </a:p>
          <a:p>
            <a:endParaRPr lang="en-US" sz="1600" dirty="0"/>
          </a:p>
        </p:txBody>
      </p:sp>
      <p:sp>
        <p:nvSpPr>
          <p:cNvPr id="6" name="TextBox 5"/>
          <p:cNvSpPr txBox="1"/>
          <p:nvPr/>
        </p:nvSpPr>
        <p:spPr>
          <a:xfrm>
            <a:off x="198582" y="1096001"/>
            <a:ext cx="2917594" cy="1323439"/>
          </a:xfrm>
          <a:prstGeom prst="rect">
            <a:avLst/>
          </a:prstGeom>
          <a:noFill/>
        </p:spPr>
        <p:txBody>
          <a:bodyPr wrap="none" rtlCol="0">
            <a:spAutoFit/>
          </a:bodyPr>
          <a:lstStyle/>
          <a:p>
            <a:r>
              <a:rPr lang="en-US" sz="1600" dirty="0"/>
              <a:t>Valentin Michalak</a:t>
            </a:r>
          </a:p>
          <a:p>
            <a:r>
              <a:rPr lang="en-US" sz="1600" dirty="0"/>
              <a:t>Alternant chez </a:t>
            </a:r>
            <a:r>
              <a:rPr lang="en-US" sz="1600" dirty="0" err="1"/>
              <a:t>Soat</a:t>
            </a:r>
            <a:r>
              <a:rPr lang="en-US" sz="1600" dirty="0"/>
              <a:t> – </a:t>
            </a:r>
            <a:r>
              <a:rPr lang="en-US" sz="1600" dirty="0" smtClean="0"/>
              <a:t>MSP</a:t>
            </a:r>
            <a:endParaRPr lang="en-US" sz="1600" dirty="0"/>
          </a:p>
          <a:p>
            <a:r>
              <a:rPr lang="en-US" sz="1600" dirty="0" err="1"/>
              <a:t>Réacteur</a:t>
            </a:r>
            <a:r>
              <a:rPr lang="en-US" sz="1600" dirty="0"/>
              <a:t> Windows Generation</a:t>
            </a:r>
          </a:p>
          <a:p>
            <a:r>
              <a:rPr lang="en-US" sz="1600" dirty="0"/>
              <a:t>@</a:t>
            </a:r>
            <a:r>
              <a:rPr lang="en-US" sz="1600" dirty="0" err="1" smtClean="0"/>
              <a:t>Humanbomb</a:t>
            </a:r>
            <a:endParaRPr lang="en-US" sz="1600" dirty="0"/>
          </a:p>
          <a:p>
            <a:endParaRPr lang="en-US" sz="1600" dirty="0"/>
          </a:p>
        </p:txBody>
      </p:sp>
      <p:sp>
        <p:nvSpPr>
          <p:cNvPr id="7" name="TextBox 6"/>
          <p:cNvSpPr txBox="1"/>
          <p:nvPr/>
        </p:nvSpPr>
        <p:spPr>
          <a:xfrm>
            <a:off x="198582" y="2573329"/>
            <a:ext cx="2534668" cy="1323439"/>
          </a:xfrm>
          <a:prstGeom prst="rect">
            <a:avLst/>
          </a:prstGeom>
          <a:noFill/>
        </p:spPr>
        <p:txBody>
          <a:bodyPr wrap="none" rtlCol="0">
            <a:spAutoFit/>
          </a:bodyPr>
          <a:lstStyle/>
          <a:p>
            <a:r>
              <a:rPr lang="en-US" sz="1600" dirty="0"/>
              <a:t>Nicolas </a:t>
            </a:r>
            <a:r>
              <a:rPr lang="en-US" sz="1600" dirty="0" err="1"/>
              <a:t>Besson</a:t>
            </a:r>
            <a:endParaRPr lang="en-US" sz="1600" dirty="0"/>
          </a:p>
          <a:p>
            <a:r>
              <a:rPr lang="en-US" sz="1600" dirty="0" smtClean="0"/>
              <a:t>Windows </a:t>
            </a:r>
            <a:r>
              <a:rPr lang="en-US" sz="1600" dirty="0"/>
              <a:t>Embedded Lead</a:t>
            </a:r>
          </a:p>
          <a:p>
            <a:r>
              <a:rPr lang="en-US" sz="1600" dirty="0" err="1"/>
              <a:t>Adeneo</a:t>
            </a:r>
            <a:r>
              <a:rPr lang="en-US" sz="1600" dirty="0"/>
              <a:t> Embedded</a:t>
            </a:r>
          </a:p>
          <a:p>
            <a:r>
              <a:rPr lang="en-US" sz="1600" dirty="0" smtClean="0"/>
              <a:t>@</a:t>
            </a:r>
            <a:r>
              <a:rPr lang="en-US" sz="1600" dirty="0" err="1" smtClean="0"/>
              <a:t>Nicolas_Besson</a:t>
            </a:r>
            <a:endParaRPr lang="en-US" sz="1600" dirty="0"/>
          </a:p>
          <a:p>
            <a:endParaRPr lang="en-US" sz="1600" dirty="0"/>
          </a:p>
        </p:txBody>
      </p:sp>
      <p:sp>
        <p:nvSpPr>
          <p:cNvPr id="8" name="TextBox 7"/>
          <p:cNvSpPr txBox="1"/>
          <p:nvPr/>
        </p:nvSpPr>
        <p:spPr>
          <a:xfrm>
            <a:off x="3389546" y="2542551"/>
            <a:ext cx="2695674" cy="1323439"/>
          </a:xfrm>
          <a:prstGeom prst="rect">
            <a:avLst/>
          </a:prstGeom>
          <a:noFill/>
        </p:spPr>
        <p:txBody>
          <a:bodyPr wrap="none" rtlCol="0">
            <a:spAutoFit/>
          </a:bodyPr>
          <a:lstStyle/>
          <a:p>
            <a:r>
              <a:rPr lang="en-US" sz="1600" dirty="0"/>
              <a:t>Fabien Decret</a:t>
            </a:r>
          </a:p>
          <a:p>
            <a:r>
              <a:rPr lang="en-US" sz="1600" dirty="0" err="1"/>
              <a:t>Responsable</a:t>
            </a:r>
            <a:r>
              <a:rPr lang="en-US" sz="1600" dirty="0"/>
              <a:t> </a:t>
            </a:r>
            <a:r>
              <a:rPr lang="en-US" sz="1600" dirty="0" err="1" smtClean="0"/>
              <a:t>activité</a:t>
            </a:r>
            <a:r>
              <a:rPr lang="en-US" sz="1600" dirty="0" smtClean="0"/>
              <a:t> </a:t>
            </a:r>
            <a:r>
              <a:rPr lang="en-US" sz="1600" dirty="0"/>
              <a:t>mobile</a:t>
            </a:r>
          </a:p>
          <a:p>
            <a:r>
              <a:rPr lang="en-US" sz="1600" dirty="0" err="1"/>
              <a:t>Adeneo</a:t>
            </a:r>
            <a:r>
              <a:rPr lang="en-US" sz="1600" dirty="0"/>
              <a:t> Embedded</a:t>
            </a:r>
          </a:p>
          <a:p>
            <a:r>
              <a:rPr lang="en-US" sz="1600" dirty="0"/>
              <a:t>Windows Embedded MVP</a:t>
            </a:r>
          </a:p>
          <a:p>
            <a:endParaRPr lang="en-US" sz="1600" dirty="0"/>
          </a:p>
        </p:txBody>
      </p:sp>
    </p:spTree>
    <p:extLst>
      <p:ext uri="{BB962C8B-B14F-4D97-AF65-F5344CB8AC3E}">
        <p14:creationId xmlns:p14="http://schemas.microsoft.com/office/powerpoint/2010/main" val="305900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AllJoyn Base Services</a:t>
            </a:r>
            <a:endParaRPr lang="en-US" dirty="0"/>
          </a:p>
        </p:txBody>
      </p:sp>
      <p:sp>
        <p:nvSpPr>
          <p:cNvPr id="6" name="Rectangle 5"/>
          <p:cNvSpPr/>
          <p:nvPr/>
        </p:nvSpPr>
        <p:spPr bwMode="auto">
          <a:xfrm>
            <a:off x="762195" y="1395192"/>
            <a:ext cx="2745301" cy="619160"/>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b="1" dirty="0">
                <a:gradFill>
                  <a:gsLst>
                    <a:gs pos="0">
                      <a:srgbClr val="FFFFFF"/>
                    </a:gs>
                    <a:gs pos="100000">
                      <a:srgbClr val="FFFFFF"/>
                    </a:gs>
                  </a:gsLst>
                  <a:lin ang="5400000" scaled="0"/>
                </a:gradFill>
              </a:rPr>
              <a:t>Notification</a:t>
            </a:r>
          </a:p>
        </p:txBody>
      </p:sp>
      <p:sp>
        <p:nvSpPr>
          <p:cNvPr id="10" name="Rectangle 9"/>
          <p:cNvSpPr/>
          <p:nvPr/>
        </p:nvSpPr>
        <p:spPr bwMode="auto">
          <a:xfrm>
            <a:off x="762195" y="2123537"/>
            <a:ext cx="2745301" cy="619160"/>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b="1" dirty="0">
                <a:gradFill>
                  <a:gsLst>
                    <a:gs pos="0">
                      <a:srgbClr val="FFFFFF"/>
                    </a:gs>
                    <a:gs pos="100000">
                      <a:srgbClr val="FFFFFF"/>
                    </a:gs>
                  </a:gsLst>
                  <a:lin ang="5400000" scaled="0"/>
                </a:gradFill>
              </a:rPr>
              <a:t>Onboarding</a:t>
            </a:r>
          </a:p>
        </p:txBody>
      </p:sp>
      <p:sp>
        <p:nvSpPr>
          <p:cNvPr id="11" name="Rectangle 10"/>
          <p:cNvSpPr/>
          <p:nvPr/>
        </p:nvSpPr>
        <p:spPr bwMode="auto">
          <a:xfrm>
            <a:off x="762195" y="2851883"/>
            <a:ext cx="2745301" cy="619160"/>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b="1" dirty="0">
                <a:gradFill>
                  <a:gsLst>
                    <a:gs pos="0">
                      <a:srgbClr val="FFFFFF"/>
                    </a:gs>
                    <a:gs pos="100000">
                      <a:srgbClr val="FFFFFF"/>
                    </a:gs>
                  </a:gsLst>
                  <a:lin ang="5400000" scaled="0"/>
                </a:gradFill>
              </a:rPr>
              <a:t>Configuration</a:t>
            </a:r>
          </a:p>
        </p:txBody>
      </p:sp>
      <p:sp>
        <p:nvSpPr>
          <p:cNvPr id="12" name="Rectangle 11"/>
          <p:cNvSpPr/>
          <p:nvPr/>
        </p:nvSpPr>
        <p:spPr bwMode="auto">
          <a:xfrm>
            <a:off x="762195" y="3580228"/>
            <a:ext cx="2745301" cy="619160"/>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b="1" dirty="0">
                <a:gradFill>
                  <a:gsLst>
                    <a:gs pos="0">
                      <a:srgbClr val="FFFFFF"/>
                    </a:gs>
                    <a:gs pos="100000">
                      <a:srgbClr val="FFFFFF"/>
                    </a:gs>
                  </a:gsLst>
                  <a:lin ang="5400000" scaled="0"/>
                </a:gradFill>
              </a:rPr>
              <a:t>Control Panel</a:t>
            </a:r>
          </a:p>
        </p:txBody>
      </p:sp>
      <p:sp>
        <p:nvSpPr>
          <p:cNvPr id="17" name="Rectangle 16"/>
          <p:cNvSpPr/>
          <p:nvPr/>
        </p:nvSpPr>
        <p:spPr bwMode="auto">
          <a:xfrm>
            <a:off x="3619548" y="1395192"/>
            <a:ext cx="4426098" cy="619160"/>
          </a:xfrm>
          <a:prstGeom prst="rect">
            <a:avLst/>
          </a:prstGeom>
          <a:no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dirty="0">
                <a:solidFill>
                  <a:srgbClr val="505050"/>
                </a:solidFill>
              </a:rPr>
              <a:t>Send and receive device notifications</a:t>
            </a:r>
          </a:p>
        </p:txBody>
      </p:sp>
      <p:sp>
        <p:nvSpPr>
          <p:cNvPr id="18" name="Rectangle 17"/>
          <p:cNvSpPr/>
          <p:nvPr/>
        </p:nvSpPr>
        <p:spPr bwMode="auto">
          <a:xfrm>
            <a:off x="3619548" y="2123537"/>
            <a:ext cx="4426098" cy="619160"/>
          </a:xfrm>
          <a:prstGeom prst="rect">
            <a:avLst/>
          </a:prstGeom>
          <a:no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dirty="0">
                <a:solidFill>
                  <a:srgbClr val="505050"/>
                </a:solidFill>
              </a:rPr>
              <a:t>Get devices onto wireless networks</a:t>
            </a:r>
          </a:p>
        </p:txBody>
      </p:sp>
      <p:sp>
        <p:nvSpPr>
          <p:cNvPr id="19" name="Rectangle 18"/>
          <p:cNvSpPr/>
          <p:nvPr/>
        </p:nvSpPr>
        <p:spPr bwMode="auto">
          <a:xfrm>
            <a:off x="3619548" y="2851883"/>
            <a:ext cx="4426098" cy="619160"/>
          </a:xfrm>
          <a:prstGeom prst="rect">
            <a:avLst/>
          </a:prstGeom>
          <a:no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dirty="0">
                <a:solidFill>
                  <a:srgbClr val="505050"/>
                </a:solidFill>
              </a:rPr>
              <a:t>Manage and configure devices</a:t>
            </a:r>
          </a:p>
        </p:txBody>
      </p:sp>
      <p:sp>
        <p:nvSpPr>
          <p:cNvPr id="20" name="Rectangle 19"/>
          <p:cNvSpPr/>
          <p:nvPr/>
        </p:nvSpPr>
        <p:spPr bwMode="auto">
          <a:xfrm>
            <a:off x="3619548" y="3580228"/>
            <a:ext cx="4426098" cy="619160"/>
          </a:xfrm>
          <a:prstGeom prst="rect">
            <a:avLst/>
          </a:prstGeom>
          <a:noFill/>
          <a:ln w="28575">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765" dirty="0">
                <a:solidFill>
                  <a:srgbClr val="505050"/>
                </a:solidFill>
              </a:rPr>
              <a:t>Expose and consume simple device UX</a:t>
            </a:r>
          </a:p>
        </p:txBody>
      </p:sp>
    </p:spTree>
    <p:extLst>
      <p:ext uri="{BB962C8B-B14F-4D97-AF65-F5344CB8AC3E}">
        <p14:creationId xmlns:p14="http://schemas.microsoft.com/office/powerpoint/2010/main" val="8081335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90" y="171451"/>
            <a:ext cx="8628511" cy="394724"/>
          </a:xfrm>
        </p:spPr>
        <p:txBody>
          <a:bodyPr/>
          <a:lstStyle/>
          <a:p>
            <a:r>
              <a:rPr lang="en-US" sz="2400" dirty="0"/>
              <a:t>Internet of Things – Logical Architecture*</a:t>
            </a:r>
          </a:p>
        </p:txBody>
      </p:sp>
      <p:pic>
        <p:nvPicPr>
          <p:cNvPr id="3" name="Picture 2"/>
          <p:cNvPicPr>
            <a:picLocks noChangeAspect="1"/>
          </p:cNvPicPr>
          <p:nvPr/>
        </p:nvPicPr>
        <p:blipFill>
          <a:blip r:embed="rId3"/>
          <a:stretch>
            <a:fillRect/>
          </a:stretch>
        </p:blipFill>
        <p:spPr>
          <a:xfrm>
            <a:off x="323858" y="566175"/>
            <a:ext cx="8705843" cy="4334632"/>
          </a:xfrm>
          <a:prstGeom prst="rect">
            <a:avLst/>
          </a:prstGeom>
        </p:spPr>
      </p:pic>
    </p:spTree>
    <p:extLst>
      <p:ext uri="{BB962C8B-B14F-4D97-AF65-F5344CB8AC3E}">
        <p14:creationId xmlns:p14="http://schemas.microsoft.com/office/powerpoint/2010/main" val="394243954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r>
              <a:rPr lang="fr-FR" sz="3200" dirty="0" smtClean="0"/>
              <a:t>Démo</a:t>
            </a:r>
            <a:endParaRPr lang="en-US" sz="3200" dirty="0"/>
          </a:p>
        </p:txBody>
      </p:sp>
    </p:spTree>
    <p:extLst>
      <p:ext uri="{BB962C8B-B14F-4D97-AF65-F5344CB8AC3E}">
        <p14:creationId xmlns:p14="http://schemas.microsoft.com/office/powerpoint/2010/main" val="819754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Architecture</a:t>
            </a:r>
            <a:endParaRPr lang="en-US" dirty="0"/>
          </a:p>
        </p:txBody>
      </p:sp>
      <p:grpSp>
        <p:nvGrpSpPr>
          <p:cNvPr id="4" name="Group 3"/>
          <p:cNvGrpSpPr/>
          <p:nvPr/>
        </p:nvGrpSpPr>
        <p:grpSpPr>
          <a:xfrm>
            <a:off x="6718834" y="2153231"/>
            <a:ext cx="1252865" cy="988017"/>
            <a:chOff x="1400511" y="5866417"/>
            <a:chExt cx="1252865" cy="988017"/>
          </a:xfrm>
        </p:grpSpPr>
        <p:sp>
          <p:nvSpPr>
            <p:cNvPr id="5" name="Freeform 84"/>
            <p:cNvSpPr>
              <a:spLocks noEditPoints="1"/>
            </p:cNvSpPr>
            <p:nvPr/>
          </p:nvSpPr>
          <p:spPr bwMode="auto">
            <a:xfrm>
              <a:off x="1697571" y="5866417"/>
              <a:ext cx="528487" cy="5155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03" tIns="45702" rIns="91403" bIns="45702" numCol="1" anchor="t" anchorCtr="0" compatLnSpc="1">
              <a:prstTxWarp prst="textNoShape">
                <a:avLst/>
              </a:prstTxWarp>
            </a:bodyPr>
            <a:lstStyle/>
            <a:p>
              <a:pPr defTabSz="685139"/>
              <a:endParaRPr lang="fr-FR" sz="1400" dirty="0">
                <a:solidFill>
                  <a:prstClr val="black"/>
                </a:solidFill>
                <a:latin typeface="Arial"/>
              </a:endParaRPr>
            </a:p>
          </p:txBody>
        </p:sp>
        <p:sp>
          <p:nvSpPr>
            <p:cNvPr id="6" name="TextBox 5"/>
            <p:cNvSpPr txBox="1"/>
            <p:nvPr/>
          </p:nvSpPr>
          <p:spPr>
            <a:xfrm>
              <a:off x="1400511" y="6479588"/>
              <a:ext cx="1252865" cy="374846"/>
            </a:xfrm>
            <a:prstGeom prst="rect">
              <a:avLst/>
            </a:prstGeom>
            <a:noFill/>
          </p:spPr>
          <p:txBody>
            <a:bodyPr wrap="square" rtlCol="0">
              <a:spAutoFit/>
            </a:bodyPr>
            <a:lstStyle/>
            <a:p>
              <a:pPr algn="ctr" defTabSz="932597"/>
              <a:r>
                <a:rPr lang="fr-FR" altLang="zh-CN" sz="1836" dirty="0" smtClean="0">
                  <a:solidFill>
                    <a:srgbClr val="FFFFFF"/>
                  </a:solidFill>
                </a:rPr>
                <a:t>Netduino</a:t>
              </a:r>
              <a:endParaRPr lang="fr-FR" sz="1122" dirty="0">
                <a:solidFill>
                  <a:srgbClr val="FFFFFF"/>
                </a:solidFill>
              </a:endParaRPr>
            </a:p>
          </p:txBody>
        </p:sp>
      </p:grpSp>
      <p:grpSp>
        <p:nvGrpSpPr>
          <p:cNvPr id="7" name="Group 6"/>
          <p:cNvGrpSpPr/>
          <p:nvPr/>
        </p:nvGrpSpPr>
        <p:grpSpPr>
          <a:xfrm>
            <a:off x="2784393" y="1877773"/>
            <a:ext cx="1552026" cy="1447826"/>
            <a:chOff x="5625181" y="5998560"/>
            <a:chExt cx="1552026" cy="1447826"/>
          </a:xfrm>
        </p:grpSpPr>
        <p:sp>
          <p:nvSpPr>
            <p:cNvPr id="8" name="TextBox 7"/>
            <p:cNvSpPr txBox="1"/>
            <p:nvPr/>
          </p:nvSpPr>
          <p:spPr>
            <a:xfrm>
              <a:off x="5625181" y="6789027"/>
              <a:ext cx="1552026" cy="657359"/>
            </a:xfrm>
            <a:prstGeom prst="rect">
              <a:avLst/>
            </a:prstGeom>
            <a:noFill/>
          </p:spPr>
          <p:txBody>
            <a:bodyPr wrap="square" rtlCol="0">
              <a:spAutoFit/>
            </a:bodyPr>
            <a:lstStyle/>
            <a:p>
              <a:pPr algn="ctr" defTabSz="932597"/>
              <a:r>
                <a:rPr lang="fr-FR" altLang="zh-CN" sz="1836" dirty="0" smtClean="0">
                  <a:solidFill>
                    <a:srgbClr val="FFFFFF"/>
                  </a:solidFill>
                </a:rPr>
                <a:t>Windows Phone</a:t>
              </a:r>
            </a:p>
          </p:txBody>
        </p:sp>
        <p:pic>
          <p:nvPicPr>
            <p:cNvPr id="9" name="Picture 8"/>
            <p:cNvPicPr>
              <a:picLocks noChangeAspect="1"/>
            </p:cNvPicPr>
            <p:nvPr/>
          </p:nvPicPr>
          <p:blipFill>
            <a:blip r:embed="rId2">
              <a:biLevel thresh="25000"/>
            </a:blip>
            <a:stretch>
              <a:fillRect/>
            </a:stretch>
          </p:blipFill>
          <p:spPr>
            <a:xfrm>
              <a:off x="6138504" y="5998560"/>
              <a:ext cx="500000" cy="805051"/>
            </a:xfrm>
            <a:prstGeom prst="rect">
              <a:avLst/>
            </a:prstGeom>
            <a:noFill/>
            <a:ln>
              <a:noFill/>
            </a:ln>
          </p:spPr>
        </p:pic>
      </p:grpSp>
      <p:grpSp>
        <p:nvGrpSpPr>
          <p:cNvPr id="10" name="Group 9"/>
          <p:cNvGrpSpPr/>
          <p:nvPr/>
        </p:nvGrpSpPr>
        <p:grpSpPr>
          <a:xfrm>
            <a:off x="4795514" y="2144857"/>
            <a:ext cx="1346271" cy="1442256"/>
            <a:chOff x="2361692" y="813580"/>
            <a:chExt cx="1346271" cy="1442256"/>
          </a:xfrm>
        </p:grpSpPr>
        <p:pic>
          <p:nvPicPr>
            <p:cNvPr id="11" name="Picture 10"/>
            <p:cNvPicPr>
              <a:picLocks noChangeAspect="1"/>
            </p:cNvPicPr>
            <p:nvPr/>
          </p:nvPicPr>
          <p:blipFill>
            <a:blip r:embed="rId3">
              <a:biLevel thresh="50000"/>
            </a:blip>
            <a:stretch>
              <a:fillRect/>
            </a:stretch>
          </p:blipFill>
          <p:spPr>
            <a:xfrm>
              <a:off x="2719373" y="813580"/>
              <a:ext cx="573509" cy="569760"/>
            </a:xfrm>
            <a:prstGeom prst="rect">
              <a:avLst/>
            </a:prstGeom>
          </p:spPr>
        </p:pic>
        <p:sp>
          <p:nvSpPr>
            <p:cNvPr id="12" name="TextBox 11"/>
            <p:cNvSpPr txBox="1"/>
            <p:nvPr/>
          </p:nvSpPr>
          <p:spPr>
            <a:xfrm>
              <a:off x="2361692" y="1315963"/>
              <a:ext cx="1346271" cy="939873"/>
            </a:xfrm>
            <a:prstGeom prst="rect">
              <a:avLst/>
            </a:prstGeom>
            <a:noFill/>
          </p:spPr>
          <p:txBody>
            <a:bodyPr wrap="square" rtlCol="0">
              <a:spAutoFit/>
            </a:bodyPr>
            <a:lstStyle/>
            <a:p>
              <a:pPr algn="ctr" defTabSz="932597"/>
              <a:r>
                <a:rPr lang="fr-FR" altLang="zh-CN" sz="1836" dirty="0" smtClean="0">
                  <a:solidFill>
                    <a:srgbClr val="FFFFFF"/>
                  </a:solidFill>
                </a:rPr>
                <a:t>Azure Mobile</a:t>
              </a:r>
            </a:p>
            <a:p>
              <a:pPr algn="ctr" defTabSz="932597"/>
              <a:r>
                <a:rPr lang="fr-FR" altLang="zh-CN" sz="1836" dirty="0" smtClean="0">
                  <a:solidFill>
                    <a:srgbClr val="FFFFFF"/>
                  </a:solidFill>
                </a:rPr>
                <a:t>Services</a:t>
              </a:r>
              <a:endParaRPr lang="fr-FR" altLang="zh-CN" sz="1836" dirty="0">
                <a:solidFill>
                  <a:srgbClr val="FFFFFF"/>
                </a:solidFill>
              </a:endParaRPr>
            </a:p>
          </p:txBody>
        </p:sp>
      </p:grpSp>
      <p:grpSp>
        <p:nvGrpSpPr>
          <p:cNvPr id="13" name="Group 12"/>
          <p:cNvGrpSpPr/>
          <p:nvPr/>
        </p:nvGrpSpPr>
        <p:grpSpPr>
          <a:xfrm>
            <a:off x="1069279" y="2152651"/>
            <a:ext cx="1252865" cy="1275663"/>
            <a:chOff x="1413684" y="5866417"/>
            <a:chExt cx="1252865" cy="1275663"/>
          </a:xfrm>
        </p:grpSpPr>
        <p:sp>
          <p:nvSpPr>
            <p:cNvPr id="14" name="Freeform 84"/>
            <p:cNvSpPr>
              <a:spLocks noEditPoints="1"/>
            </p:cNvSpPr>
            <p:nvPr/>
          </p:nvSpPr>
          <p:spPr bwMode="auto">
            <a:xfrm>
              <a:off x="1697571" y="5866417"/>
              <a:ext cx="528487" cy="5155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03" tIns="45702" rIns="91403" bIns="45702" numCol="1" anchor="t" anchorCtr="0" compatLnSpc="1">
              <a:prstTxWarp prst="textNoShape">
                <a:avLst/>
              </a:prstTxWarp>
            </a:bodyPr>
            <a:lstStyle/>
            <a:p>
              <a:pPr defTabSz="685139"/>
              <a:endParaRPr lang="fr-FR" sz="1400" dirty="0">
                <a:solidFill>
                  <a:prstClr val="black"/>
                </a:solidFill>
                <a:latin typeface="Arial"/>
              </a:endParaRPr>
            </a:p>
          </p:txBody>
        </p:sp>
        <p:sp>
          <p:nvSpPr>
            <p:cNvPr id="15" name="TextBox 14"/>
            <p:cNvSpPr txBox="1"/>
            <p:nvPr/>
          </p:nvSpPr>
          <p:spPr>
            <a:xfrm>
              <a:off x="1413684" y="6484721"/>
              <a:ext cx="1252865" cy="657359"/>
            </a:xfrm>
            <a:prstGeom prst="rect">
              <a:avLst/>
            </a:prstGeom>
            <a:noFill/>
          </p:spPr>
          <p:txBody>
            <a:bodyPr wrap="square" rtlCol="0">
              <a:spAutoFit/>
            </a:bodyPr>
            <a:lstStyle/>
            <a:p>
              <a:pPr algn="ctr" defTabSz="932597"/>
              <a:r>
                <a:rPr lang="fr-FR" altLang="zh-CN" sz="1836" dirty="0" smtClean="0">
                  <a:solidFill>
                    <a:srgbClr val="FFFFFF"/>
                  </a:solidFill>
                </a:rPr>
                <a:t>Microsoft</a:t>
              </a:r>
            </a:p>
            <a:p>
              <a:pPr algn="ctr" defTabSz="932597"/>
              <a:r>
                <a:rPr lang="fr-FR" sz="1836" dirty="0" smtClean="0">
                  <a:solidFill>
                    <a:srgbClr val="FFFFFF"/>
                  </a:solidFill>
                </a:rPr>
                <a:t>Band</a:t>
              </a:r>
              <a:endParaRPr lang="fr-FR" sz="1122" dirty="0">
                <a:solidFill>
                  <a:srgbClr val="FFFFFF"/>
                </a:solidFill>
              </a:endParaRPr>
            </a:p>
          </p:txBody>
        </p:sp>
      </p:grpSp>
      <p:cxnSp>
        <p:nvCxnSpPr>
          <p:cNvPr id="16" name="Straight Connector 15"/>
          <p:cNvCxnSpPr/>
          <p:nvPr/>
        </p:nvCxnSpPr>
        <p:spPr>
          <a:xfrm flipH="1" flipV="1">
            <a:off x="2394976" y="2510977"/>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278561" y="2504979"/>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6141790" y="2518529"/>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2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chor="ctr"/>
          <a:lstStyle/>
          <a:p>
            <a:r>
              <a:rPr lang="fr-FR" sz="3200" dirty="0"/>
              <a:t>Questions &amp; réponses</a:t>
            </a:r>
            <a:endParaRPr lang="en-US" sz="3200" dirty="0"/>
          </a:p>
        </p:txBody>
      </p:sp>
    </p:spTree>
    <p:extLst>
      <p:ext uri="{BB962C8B-B14F-4D97-AF65-F5344CB8AC3E}">
        <p14:creationId xmlns:p14="http://schemas.microsoft.com/office/powerpoint/2010/main" val="1913521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0"/>
          </p:nvPr>
        </p:nvPicPr>
        <p:blipFill>
          <a:blip r:embed="rId3"/>
          <a:stretch>
            <a:fillRect/>
          </a:stretch>
        </p:blipFill>
        <p:spPr>
          <a:xfrm>
            <a:off x="5076895" y="2099285"/>
            <a:ext cx="3749040" cy="1894850"/>
          </a:xfrm>
          <a:prstGeom prst="rect">
            <a:avLst/>
          </a:prstGeom>
        </p:spPr>
      </p:pic>
      <p:sp>
        <p:nvSpPr>
          <p:cNvPr id="5" name="Content Placeholder 4"/>
          <p:cNvSpPr>
            <a:spLocks noGrp="1"/>
          </p:cNvSpPr>
          <p:nvPr>
            <p:ph idx="1"/>
          </p:nvPr>
        </p:nvSpPr>
        <p:spPr>
          <a:xfrm>
            <a:off x="-1" y="909268"/>
            <a:ext cx="4959967" cy="3775685"/>
          </a:xfrm>
        </p:spPr>
        <p:txBody>
          <a:bodyPr/>
          <a:lstStyle/>
          <a:p>
            <a:r>
              <a:rPr lang="fr-FR" dirty="0" smtClean="0"/>
              <a:t>Merci de compléter votre formulaire d’évaluation! </a:t>
            </a:r>
            <a:endParaRPr lang="en-US" dirty="0" smtClean="0"/>
          </a:p>
          <a:p>
            <a:pPr lvl="1"/>
            <a:r>
              <a:rPr lang="en-US" dirty="0" smtClean="0"/>
              <a:t>1 </a:t>
            </a:r>
            <a:r>
              <a:rPr lang="en-US" dirty="0" err="1" smtClean="0"/>
              <a:t>formulaire</a:t>
            </a:r>
            <a:r>
              <a:rPr lang="en-US" dirty="0" smtClean="0"/>
              <a:t> sur 1 page à </a:t>
            </a:r>
            <a:r>
              <a:rPr lang="en-US" dirty="0" err="1" smtClean="0"/>
              <a:t>compléter</a:t>
            </a:r>
            <a:r>
              <a:rPr lang="en-US" dirty="0" smtClean="0"/>
              <a:t> tout au long de </a:t>
            </a:r>
            <a:r>
              <a:rPr lang="en-US" dirty="0" err="1" smtClean="0"/>
              <a:t>l’événement</a:t>
            </a:r>
            <a:r>
              <a:rPr lang="en-US" dirty="0" smtClean="0"/>
              <a:t>.</a:t>
            </a:r>
          </a:p>
          <a:p>
            <a:pPr lvl="1"/>
            <a:r>
              <a:rPr lang="en-US" dirty="0" smtClean="0"/>
              <a:t>A </a:t>
            </a:r>
            <a:r>
              <a:rPr lang="en-US" dirty="0" err="1" smtClean="0"/>
              <a:t>remettre</a:t>
            </a:r>
            <a:r>
              <a:rPr lang="en-US" dirty="0" smtClean="0"/>
              <a:t> </a:t>
            </a:r>
            <a:r>
              <a:rPr lang="en-US" dirty="0" err="1" smtClean="0"/>
              <a:t>avant</a:t>
            </a:r>
            <a:r>
              <a:rPr lang="en-US" dirty="0" smtClean="0"/>
              <a:t> </a:t>
            </a:r>
            <a:r>
              <a:rPr lang="en-US" dirty="0" err="1" smtClean="0"/>
              <a:t>votre</a:t>
            </a:r>
            <a:r>
              <a:rPr lang="en-US" dirty="0" smtClean="0"/>
              <a:t> </a:t>
            </a:r>
            <a:r>
              <a:rPr lang="en-US" dirty="0" err="1" smtClean="0"/>
              <a:t>départ</a:t>
            </a:r>
            <a:r>
              <a:rPr lang="en-US" dirty="0" smtClean="0"/>
              <a:t> à </a:t>
            </a:r>
            <a:r>
              <a:rPr lang="en-US" dirty="0" err="1" smtClean="0"/>
              <a:t>l’une</a:t>
            </a:r>
            <a:r>
              <a:rPr lang="en-US" dirty="0" smtClean="0"/>
              <a:t> des </a:t>
            </a:r>
            <a:r>
              <a:rPr lang="en-US" dirty="0" err="1" smtClean="0"/>
              <a:t>personnes</a:t>
            </a:r>
            <a:r>
              <a:rPr lang="en-US" dirty="0" smtClean="0"/>
              <a:t> </a:t>
            </a:r>
            <a:r>
              <a:rPr lang="en-US" dirty="0" err="1" smtClean="0"/>
              <a:t>suivantes</a:t>
            </a:r>
            <a:endParaRPr lang="en-US" dirty="0" smtClean="0"/>
          </a:p>
          <a:p>
            <a:pPr lvl="2"/>
            <a:r>
              <a:rPr lang="en-US" dirty="0" smtClean="0"/>
              <a:t>Martine Thiphaine.</a:t>
            </a:r>
          </a:p>
          <a:p>
            <a:pPr lvl="2"/>
            <a:r>
              <a:rPr lang="en-US" dirty="0" smtClean="0"/>
              <a:t>Sherley Frydman.</a:t>
            </a:r>
          </a:p>
          <a:p>
            <a:pPr lvl="2"/>
            <a:r>
              <a:rPr lang="en-US" dirty="0" smtClean="0"/>
              <a:t>Othman Chiheb.</a:t>
            </a:r>
          </a:p>
          <a:p>
            <a:pPr lvl="2"/>
            <a:r>
              <a:rPr lang="en-US" dirty="0" smtClean="0"/>
              <a:t>Cécile Boisson.</a:t>
            </a:r>
          </a:p>
        </p:txBody>
      </p:sp>
      <p:sp>
        <p:nvSpPr>
          <p:cNvPr id="4" name="Title 3"/>
          <p:cNvSpPr>
            <a:spLocks noGrp="1"/>
          </p:cNvSpPr>
          <p:nvPr>
            <p:ph type="title"/>
          </p:nvPr>
        </p:nvSpPr>
        <p:spPr>
          <a:xfrm>
            <a:off x="678747" y="-9512"/>
            <a:ext cx="8458200" cy="909483"/>
          </a:xfrm>
          <a:prstGeom prst="rect">
            <a:avLst/>
          </a:prstGeom>
        </p:spPr>
        <p:txBody>
          <a:bodyPr/>
          <a:lstStyle/>
          <a:p>
            <a:r>
              <a:rPr lang="en-US" dirty="0" smtClean="0"/>
              <a:t>Evaluation JDC 2015</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42667" y="-9513"/>
            <a:ext cx="8503920" cy="914400"/>
          </a:xfrm>
          <a:prstGeom prst="rect">
            <a:avLst/>
          </a:prstGeom>
        </p:spPr>
        <p:txBody>
          <a:bodyPr/>
          <a:lstStyle/>
          <a:p>
            <a:r>
              <a:rPr lang="en-US" dirty="0" smtClean="0"/>
              <a:t>Merci! </a:t>
            </a:r>
            <a:endParaRPr lang="en-US" dirty="0"/>
          </a:p>
        </p:txBody>
      </p:sp>
      <p:sp>
        <p:nvSpPr>
          <p:cNvPr id="5" name="Content Placeholder 4"/>
          <p:cNvSpPr>
            <a:spLocks noGrp="1"/>
          </p:cNvSpPr>
          <p:nvPr>
            <p:ph idx="1"/>
          </p:nvPr>
        </p:nvSpPr>
        <p:spPr>
          <a:xfrm>
            <a:off x="4649988" y="904887"/>
            <a:ext cx="4500000" cy="3775075"/>
          </a:xfrm>
        </p:spPr>
        <p:txBody>
          <a:bodyPr anchor="ctr"/>
          <a:lstStyle/>
          <a:p>
            <a:pPr algn="ctr"/>
            <a:r>
              <a:rPr lang="en-US" sz="2500" dirty="0" smtClean="0"/>
              <a:t>Alex DANVY</a:t>
            </a:r>
            <a:br>
              <a:rPr lang="en-US" sz="2500" dirty="0" smtClean="0"/>
            </a:br>
            <a:r>
              <a:rPr lang="en-US" sz="2500" dirty="0" smtClean="0"/>
              <a:t>Technical Evangelist</a:t>
            </a:r>
            <a:br>
              <a:rPr lang="en-US" sz="2500" dirty="0" smtClean="0"/>
            </a:br>
            <a:r>
              <a:rPr lang="en-US" sz="2500" dirty="0" smtClean="0"/>
              <a:t>Microsoft France</a:t>
            </a:r>
          </a:p>
          <a:p>
            <a:pPr algn="ctr"/>
            <a:r>
              <a:rPr lang="fr-FR" sz="2500" dirty="0" smtClean="0"/>
              <a:t>@danvy</a:t>
            </a:r>
            <a:endParaRPr lang="en-US" sz="2500" dirty="0"/>
          </a:p>
        </p:txBody>
      </p:sp>
      <p:sp>
        <p:nvSpPr>
          <p:cNvPr id="6" name="Text Box 3"/>
          <p:cNvSpPr txBox="1">
            <a:spLocks noChangeArrowheads="1"/>
          </p:cNvSpPr>
          <p:nvPr/>
        </p:nvSpPr>
        <p:spPr bwMode="blackWhite">
          <a:xfrm>
            <a:off x="88102" y="4505545"/>
            <a:ext cx="7541257"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r>
              <a:rPr lang="en-US" sz="700" dirty="0" smtClean="0">
                <a:solidFill>
                  <a:schemeClr val="bg1"/>
                </a:solidFill>
                <a:latin typeface="Segoe UI"/>
                <a:cs typeface="Segoe UI"/>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 </a:t>
            </a:r>
            <a:endParaRPr lang="en-US" sz="700" dirty="0">
              <a:solidFill>
                <a:schemeClr val="bg1"/>
              </a:solidFill>
              <a:latin typeface="Segoe UI"/>
              <a:cs typeface="Segoe UI"/>
            </a:endParaRPr>
          </a:p>
        </p:txBody>
      </p:sp>
      <p:sp>
        <p:nvSpPr>
          <p:cNvPr id="8" name="Content Placeholder 4"/>
          <p:cNvSpPr txBox="1">
            <a:spLocks/>
          </p:cNvSpPr>
          <p:nvPr/>
        </p:nvSpPr>
        <p:spPr>
          <a:xfrm>
            <a:off x="88102" y="904887"/>
            <a:ext cx="4500000" cy="3775075"/>
          </a:xfrm>
          <a:prstGeom prst="rect">
            <a:avLst/>
          </a:prstGeom>
        </p:spPr>
        <p:txBody>
          <a:bodyPr lIns="182880" tIns="182880" rIns="182880" bIns="182880" anchor="ctr"/>
          <a:lstStyle>
            <a:lvl1pPr marL="0" indent="0" algn="l" defTabSz="457200" rtl="0" eaLnBrk="1" latinLnBrk="0" hangingPunct="1">
              <a:spcBef>
                <a:spcPts val="1000"/>
              </a:spcBef>
              <a:buFont typeface="Arial"/>
              <a:buNone/>
              <a:defRPr sz="1800" kern="1200" baseline="0">
                <a:solidFill>
                  <a:srgbClr val="FFFFFF"/>
                </a:solidFill>
                <a:latin typeface="Segoe UI Light"/>
                <a:ea typeface="+mn-ea"/>
                <a:cs typeface="Segoe UI Light"/>
              </a:defRPr>
            </a:lvl1pPr>
            <a:lvl2pPr marL="548640" indent="-228600" algn="l" defTabSz="457200" rtl="0" eaLnBrk="1" latinLnBrk="0" hangingPunct="1">
              <a:spcBef>
                <a:spcPts val="1000"/>
              </a:spcBef>
              <a:buFont typeface="Arial"/>
              <a:buChar char="•"/>
              <a:defRPr sz="1600" kern="1200">
                <a:solidFill>
                  <a:srgbClr val="FFFFFF"/>
                </a:solidFill>
                <a:latin typeface="Segoe UI Light"/>
                <a:ea typeface="+mn-ea"/>
                <a:cs typeface="Segoe UI Light"/>
              </a:defRPr>
            </a:lvl2pPr>
            <a:lvl3pPr marL="914400" indent="-228600" algn="l" defTabSz="457200" rtl="0" eaLnBrk="1" latinLnBrk="0" hangingPunct="1">
              <a:spcBef>
                <a:spcPts val="1000"/>
              </a:spcBef>
              <a:buFont typeface="Arial"/>
              <a:buChar char="•"/>
              <a:defRPr sz="1400" kern="1200">
                <a:solidFill>
                  <a:srgbClr val="FFFFFF"/>
                </a:solidFill>
                <a:latin typeface="Segoe UI Light"/>
                <a:ea typeface="+mn-ea"/>
                <a:cs typeface="Segoe UI Light"/>
              </a:defRPr>
            </a:lvl3pPr>
            <a:lvl4pPr marL="1280160" indent="-228600" algn="l" defTabSz="457200" rtl="0" eaLnBrk="1" latinLnBrk="0" hangingPunct="1">
              <a:spcBef>
                <a:spcPts val="1000"/>
              </a:spcBef>
              <a:buFont typeface="Arial"/>
              <a:buChar char="•"/>
              <a:defRPr sz="1200" kern="1200" baseline="0">
                <a:solidFill>
                  <a:srgbClr val="FFFFFF"/>
                </a:solidFill>
                <a:latin typeface="Segoe UI Light"/>
                <a:ea typeface="+mn-ea"/>
                <a:cs typeface="Segoe UI Light"/>
              </a:defRPr>
            </a:lvl4pPr>
            <a:lvl5pPr marL="1463040" indent="-91440" algn="l" defTabSz="457200" rtl="0" eaLnBrk="1" latinLnBrk="0" hangingPunct="1">
              <a:spcBef>
                <a:spcPts val="1000"/>
              </a:spcBef>
              <a:buFont typeface="Arial"/>
              <a:buChar char="•"/>
              <a:tabLst>
                <a:tab pos="1601788" algn="l"/>
              </a:tabLst>
              <a:defRPr sz="1000" kern="1200" baseline="0">
                <a:solidFill>
                  <a:srgbClr val="FFFFFF"/>
                </a:solidFill>
                <a:latin typeface="Segoe UI Light"/>
                <a:ea typeface="+mn-ea"/>
                <a:cs typeface="Segoe U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500" dirty="0" smtClean="0"/>
              <a:t>Thomas LEBRUN</a:t>
            </a:r>
            <a:br>
              <a:rPr lang="en-US" sz="2500" dirty="0" smtClean="0"/>
            </a:br>
            <a:r>
              <a:rPr lang="en-US" sz="2500" dirty="0" smtClean="0"/>
              <a:t>MVP / Consultant</a:t>
            </a:r>
            <a:br>
              <a:rPr lang="en-US" sz="2500" dirty="0" smtClean="0"/>
            </a:br>
            <a:r>
              <a:rPr lang="en-US" sz="2500" dirty="0" smtClean="0"/>
              <a:t>Infinite Square</a:t>
            </a:r>
          </a:p>
          <a:p>
            <a:pPr algn="ctr"/>
            <a:r>
              <a:rPr lang="en-US" sz="2500" dirty="0">
                <a:solidFill>
                  <a:schemeClr val="bg1"/>
                </a:solidFill>
              </a:rPr>
              <a:t>@</a:t>
            </a:r>
            <a:r>
              <a:rPr lang="en-US" sz="2500" dirty="0" err="1" smtClean="0">
                <a:solidFill>
                  <a:schemeClr val="bg1"/>
                </a:solidFill>
              </a:rPr>
              <a:t>thomas_lebrun</a:t>
            </a:r>
            <a:endParaRPr lang="en-US" sz="2500" dirty="0">
              <a:solidFill>
                <a:schemeClr val="bg1"/>
              </a:solidFill>
            </a:endParaRPr>
          </a:p>
        </p:txBody>
      </p:sp>
      <p:pic>
        <p:nvPicPr>
          <p:cNvPr id="10" name="Picture 2" descr="http://pyxis-tech.com/blog/wp-content/uploads/images/microsoft_mvp_log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92" y="2230110"/>
            <a:ext cx="716949" cy="1124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7826" y="4509053"/>
            <a:ext cx="636649"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Send and Receive</a:t>
            </a:r>
          </a:p>
        </p:txBody>
      </p:sp>
      <p:sp>
        <p:nvSpPr>
          <p:cNvPr id="13" name="TextBox 12"/>
          <p:cNvSpPr txBox="1"/>
          <p:nvPr/>
        </p:nvSpPr>
        <p:spPr>
          <a:xfrm>
            <a:off x="3891709" y="4509053"/>
            <a:ext cx="461858"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To the Cloud</a:t>
            </a:r>
          </a:p>
        </p:txBody>
      </p:sp>
      <p:sp>
        <p:nvSpPr>
          <p:cNvPr id="17" name="TextBox 16"/>
          <p:cNvSpPr txBox="1"/>
          <p:nvPr/>
        </p:nvSpPr>
        <p:spPr>
          <a:xfrm>
            <a:off x="1408601" y="4509053"/>
            <a:ext cx="439031"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Interact with</a:t>
            </a:r>
          </a:p>
        </p:txBody>
      </p:sp>
      <p:sp>
        <p:nvSpPr>
          <p:cNvPr id="18" name="TextBox 17"/>
          <p:cNvSpPr txBox="1"/>
          <p:nvPr/>
        </p:nvSpPr>
        <p:spPr>
          <a:xfrm>
            <a:off x="5044321" y="4516744"/>
            <a:ext cx="693203"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Learning &amp; </a:t>
            </a:r>
            <a:r>
              <a:rPr lang="en-US" sz="750" spc="-53" dirty="0" err="1">
                <a:gradFill>
                  <a:gsLst>
                    <a:gs pos="2917">
                      <a:srgbClr val="797A7D"/>
                    </a:gs>
                    <a:gs pos="95000">
                      <a:srgbClr val="797A7D"/>
                    </a:gs>
                  </a:gsLst>
                  <a:lin ang="5400000" scaled="0"/>
                </a:gradFill>
              </a:rPr>
              <a:t>Inisghts</a:t>
            </a:r>
            <a:endParaRPr lang="en-US" sz="750" spc="-53" dirty="0">
              <a:gradFill>
                <a:gsLst>
                  <a:gs pos="2917">
                    <a:srgbClr val="797A7D"/>
                  </a:gs>
                  <a:gs pos="95000">
                    <a:srgbClr val="797A7D"/>
                  </a:gs>
                </a:gsLst>
                <a:lin ang="5400000" scaled="0"/>
              </a:gradFill>
            </a:endParaRPr>
          </a:p>
        </p:txBody>
      </p:sp>
      <p:sp>
        <p:nvSpPr>
          <p:cNvPr id="19" name="TextBox 18"/>
          <p:cNvSpPr txBox="1"/>
          <p:nvPr/>
        </p:nvSpPr>
        <p:spPr>
          <a:xfrm>
            <a:off x="6031746" y="4769828"/>
            <a:ext cx="1511055"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Advice, Recommendations &amp; </a:t>
            </a:r>
            <a:r>
              <a:rPr lang="en-US" sz="750" spc="-53" dirty="0" err="1">
                <a:gradFill>
                  <a:gsLst>
                    <a:gs pos="2917">
                      <a:srgbClr val="797A7D"/>
                    </a:gs>
                    <a:gs pos="95000">
                      <a:srgbClr val="797A7D"/>
                    </a:gs>
                  </a:gsLst>
                  <a:lin ang="5400000" scaled="0"/>
                </a:gradFill>
              </a:rPr>
              <a:t>Instructionrs</a:t>
            </a:r>
            <a:endParaRPr lang="en-US" sz="750" spc="-53" dirty="0">
              <a:gradFill>
                <a:gsLst>
                  <a:gs pos="2917">
                    <a:srgbClr val="797A7D"/>
                  </a:gs>
                  <a:gs pos="95000">
                    <a:srgbClr val="797A7D"/>
                  </a:gs>
                </a:gsLst>
                <a:lin ang="5400000" scaled="0"/>
              </a:gradFill>
            </a:endParaRPr>
          </a:p>
        </p:txBody>
      </p:sp>
      <p:sp>
        <p:nvSpPr>
          <p:cNvPr id="20" name="TextBox 19"/>
          <p:cNvSpPr txBox="1"/>
          <p:nvPr/>
        </p:nvSpPr>
        <p:spPr>
          <a:xfrm>
            <a:off x="7783671" y="4769828"/>
            <a:ext cx="1021562"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For Entirely New Experiences</a:t>
            </a:r>
          </a:p>
        </p:txBody>
      </p:sp>
      <p:sp>
        <p:nvSpPr>
          <p:cNvPr id="8" name="Rectangle 7"/>
          <p:cNvSpPr/>
          <p:nvPr/>
        </p:nvSpPr>
        <p:spPr bwMode="auto">
          <a:xfrm>
            <a:off x="0" y="0"/>
            <a:ext cx="9144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a:xfrm>
            <a:off x="503152" y="777440"/>
            <a:ext cx="8363938" cy="560923"/>
          </a:xfrm>
        </p:spPr>
        <p:txBody>
          <a:bodyPr/>
          <a:lstStyle/>
          <a:p>
            <a:r>
              <a:rPr lang="en-US" dirty="0" smtClean="0">
                <a:solidFill>
                  <a:schemeClr val="bg1"/>
                </a:solidFill>
              </a:rPr>
              <a:t>What is the Internet of Things?</a:t>
            </a:r>
            <a:endParaRPr lang="en-US" dirty="0">
              <a:solidFill>
                <a:schemeClr val="bg1"/>
              </a:solidFill>
            </a:endParaRPr>
          </a:p>
        </p:txBody>
      </p:sp>
      <p:sp>
        <p:nvSpPr>
          <p:cNvPr id="15" name="TextBox 14"/>
          <p:cNvSpPr txBox="1"/>
          <p:nvPr/>
        </p:nvSpPr>
        <p:spPr>
          <a:xfrm>
            <a:off x="586228" y="1664097"/>
            <a:ext cx="8032985" cy="1107996"/>
          </a:xfrm>
          <a:prstGeom prst="rect">
            <a:avLst/>
          </a:prstGeom>
          <a:noFill/>
        </p:spPr>
        <p:txBody>
          <a:bodyPr wrap="square" lIns="0" tIns="0" rIns="0" bIns="0" rtlCol="0">
            <a:spAutoFit/>
          </a:bodyPr>
          <a:lstStyle/>
          <a:p>
            <a:pPr defTabSz="685800"/>
            <a:r>
              <a:rPr lang="en-US" sz="2400" spc="-53" dirty="0">
                <a:solidFill>
                  <a:srgbClr val="FFFFFF"/>
                </a:solidFill>
                <a:latin typeface="Segoe UI Light"/>
              </a:rPr>
              <a:t>Gartner:  Internet of Things is the network of physical objects that contain embedded technology to communicate and sense or interact with their internal states or the external environment.</a:t>
            </a:r>
          </a:p>
        </p:txBody>
      </p:sp>
      <p:sp>
        <p:nvSpPr>
          <p:cNvPr id="2" name="Rectangle 1"/>
          <p:cNvSpPr/>
          <p:nvPr/>
        </p:nvSpPr>
        <p:spPr bwMode="auto">
          <a:xfrm>
            <a:off x="721151"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888896"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056642"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224387"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392133"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91307" y="3984949"/>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597778" y="3984949"/>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6228" y="3142801"/>
            <a:ext cx="8032985" cy="369332"/>
          </a:xfrm>
          <a:prstGeom prst="rect">
            <a:avLst/>
          </a:prstGeom>
          <a:noFill/>
        </p:spPr>
        <p:txBody>
          <a:bodyPr wrap="square" lIns="0" tIns="0" rIns="0" bIns="0" rtlCol="0">
            <a:spAutoFit/>
          </a:bodyPr>
          <a:lstStyle/>
          <a:p>
            <a:pPr defTabSz="685800"/>
            <a:r>
              <a:rPr lang="en-US" sz="2400" spc="-53" dirty="0" smtClean="0">
                <a:solidFill>
                  <a:srgbClr val="FFFFFF"/>
                </a:solidFill>
                <a:latin typeface="Segoe UI Light"/>
              </a:rPr>
              <a:t>We could add “Human” &amp; “Intelligence”</a:t>
            </a:r>
            <a:endParaRPr lang="en-US" sz="2400" spc="-53" dirty="0">
              <a:solidFill>
                <a:srgbClr val="FFFFFF"/>
              </a:solidFill>
              <a:latin typeface="Segoe UI Light"/>
            </a:endParaRPr>
          </a:p>
        </p:txBody>
      </p:sp>
    </p:spTree>
    <p:extLst>
      <p:ext uri="{BB962C8B-B14F-4D97-AF65-F5344CB8AC3E}">
        <p14:creationId xmlns:p14="http://schemas.microsoft.com/office/powerpoint/2010/main" val="3597808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6180861"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1" name="Oval 20"/>
          <p:cNvSpPr/>
          <p:nvPr/>
        </p:nvSpPr>
        <p:spPr>
          <a:xfrm>
            <a:off x="3187022" y="318752"/>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Oval 5"/>
          <p:cNvSpPr/>
          <p:nvPr/>
        </p:nvSpPr>
        <p:spPr>
          <a:xfrm>
            <a:off x="250195"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 name="Title 1"/>
          <p:cNvSpPr>
            <a:spLocks noGrp="1"/>
          </p:cNvSpPr>
          <p:nvPr>
            <p:ph type="title"/>
          </p:nvPr>
        </p:nvSpPr>
        <p:spPr>
          <a:xfrm>
            <a:off x="628650" y="57268"/>
            <a:ext cx="7886700" cy="994172"/>
          </a:xfrm>
        </p:spPr>
        <p:txBody>
          <a:bodyPr/>
          <a:lstStyle/>
          <a:p>
            <a:r>
              <a:rPr lang="fr-FR" dirty="0" err="1" smtClean="0"/>
              <a:t>Yesterday</a:t>
            </a:r>
            <a:endParaRPr lang="fr-FR"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2801" b="96359" l="0" r="99256">
                        <a14:foregroundMark x1="23363" y1="41176" x2="30506" y2="39216"/>
                        <a14:foregroundMark x1="40774" y1="37535" x2="48810" y2="35014"/>
                      </a14:backgroundRemoval>
                    </a14:imgEffect>
                  </a14:imgLayer>
                </a14:imgProps>
              </a:ext>
              <a:ext uri="{28A0092B-C50C-407E-A947-70E740481C1C}">
                <a14:useLocalDpi xmlns:a14="http://schemas.microsoft.com/office/drawing/2010/main" val="0"/>
              </a:ext>
            </a:extLst>
          </a:blip>
          <a:stretch>
            <a:fillRect/>
          </a:stretch>
        </p:blipFill>
        <p:spPr>
          <a:xfrm>
            <a:off x="6525978" y="2182584"/>
            <a:ext cx="2136054" cy="1134779"/>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8230" y="2232496"/>
            <a:ext cx="1061148" cy="1341763"/>
          </a:xfrm>
          <a:prstGeom prst="rect">
            <a:avLst/>
          </a:prstGeom>
        </p:spPr>
      </p:pic>
      <p:pic>
        <p:nvPicPr>
          <p:cNvPr id="5" name="Picture 4"/>
          <p:cNvPicPr>
            <a:picLocks noChangeAspect="1"/>
          </p:cNvPicPr>
          <p:nvPr/>
        </p:nvPicPr>
        <p:blipFill rotWithShape="1">
          <a:blip r:embed="rId6"/>
          <a:srcRect l="24396" r="24921"/>
          <a:stretch/>
        </p:blipFill>
        <p:spPr>
          <a:xfrm>
            <a:off x="779992" y="2038290"/>
            <a:ext cx="853988" cy="1482974"/>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5333" y1="91379" x2="65500" y2="91379"/>
                        <a14:foregroundMark x1="86833" y1="12808" x2="85000" y2="84483"/>
                        <a14:foregroundMark x1="80833" y1="94828" x2="86167" y2="96798"/>
                        <a14:foregroundMark x1="81500" y1="12069" x2="96333" y2="13793"/>
                        <a14:foregroundMark x1="36000" y1="2463" x2="36333" y2="16749"/>
                        <a14:foregroundMark x1="25833" y1="81281" x2="45000" y2="81281"/>
                        <a14:foregroundMark x1="60333" y1="87931" x2="66333" y2="88424"/>
                      </a14:backgroundRemoval>
                    </a14:imgEffect>
                  </a14:imgLayer>
                </a14:imgProps>
              </a:ext>
              <a:ext uri="{28A0092B-C50C-407E-A947-70E740481C1C}">
                <a14:useLocalDpi xmlns:a14="http://schemas.microsoft.com/office/drawing/2010/main" val="0"/>
              </a:ext>
            </a:extLst>
          </a:blip>
          <a:stretch>
            <a:fillRect/>
          </a:stretch>
        </p:blipFill>
        <p:spPr>
          <a:xfrm>
            <a:off x="3976372" y="1294023"/>
            <a:ext cx="1219446" cy="825159"/>
          </a:xfrm>
          <a:prstGeom prst="rect">
            <a:avLst/>
          </a:prstGeom>
        </p:spPr>
      </p:pic>
      <p:cxnSp>
        <p:nvCxnSpPr>
          <p:cNvPr id="9" name="Straight Arrow Connector 8"/>
          <p:cNvCxnSpPr/>
          <p:nvPr/>
        </p:nvCxnSpPr>
        <p:spPr>
          <a:xfrm flipV="1">
            <a:off x="2874261" y="3561272"/>
            <a:ext cx="3368723" cy="12987"/>
          </a:xfrm>
          <a:prstGeom prst="straightConnector1">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22" idx="0"/>
          </p:cNvCxnSpPr>
          <p:nvPr/>
        </p:nvCxnSpPr>
        <p:spPr>
          <a:xfrm>
            <a:off x="5846166" y="1086451"/>
            <a:ext cx="1706296" cy="312050"/>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6" idx="0"/>
          </p:cNvCxnSpPr>
          <p:nvPr/>
        </p:nvCxnSpPr>
        <p:spPr>
          <a:xfrm rot="10800000" flipV="1">
            <a:off x="1621795" y="1121465"/>
            <a:ext cx="1620173" cy="277036"/>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rot="16200000">
            <a:off x="4499300" y="621104"/>
            <a:ext cx="145400" cy="7886700"/>
          </a:xfrm>
          <a:prstGeom prst="leftBrace">
            <a:avLst>
              <a:gd name="adj1" fmla="val 8333"/>
              <a:gd name="adj2" fmla="val 50082"/>
            </a:avLst>
          </a:prstGeom>
        </p:spPr>
        <p:style>
          <a:lnRef idx="1">
            <a:schemeClr val="accent1"/>
          </a:lnRef>
          <a:fillRef idx="0">
            <a:schemeClr val="accent1"/>
          </a:fillRef>
          <a:effectRef idx="0">
            <a:schemeClr val="accent1"/>
          </a:effectRef>
          <a:fontRef idx="minor">
            <a:schemeClr val="tx1"/>
          </a:fontRef>
        </p:style>
        <p:txBody>
          <a:bodyPr vert="vert" lIns="0" rIns="342900" rtlCol="0" anchor="t" anchorCtr="0">
            <a:noAutofit/>
          </a:bodyPr>
          <a:lstStyle/>
          <a:p>
            <a:pPr algn="ctr" defTabSz="685800"/>
            <a:r>
              <a:rPr lang="fr-FR" sz="825" b="1" dirty="0">
                <a:solidFill>
                  <a:prstClr val="black"/>
                </a:solidFill>
              </a:rPr>
              <a:t>Administration</a:t>
            </a:r>
            <a:endParaRPr lang="fr-FR" sz="1350" b="1" dirty="0">
              <a:solidFill>
                <a:prstClr val="black"/>
              </a:solidFill>
            </a:endParaRPr>
          </a:p>
        </p:txBody>
      </p:sp>
      <p:sp>
        <p:nvSpPr>
          <p:cNvPr id="37" name="TextBox 36"/>
          <p:cNvSpPr txBox="1"/>
          <p:nvPr/>
        </p:nvSpPr>
        <p:spPr>
          <a:xfrm>
            <a:off x="4147933" y="3640285"/>
            <a:ext cx="872355" cy="473206"/>
          </a:xfrm>
          <a:prstGeom prst="rect">
            <a:avLst/>
          </a:prstGeom>
          <a:noFill/>
        </p:spPr>
        <p:txBody>
          <a:bodyPr wrap="none" rtlCol="0">
            <a:spAutoFit/>
          </a:bodyPr>
          <a:lstStyle/>
          <a:p>
            <a:pPr defTabSz="685800"/>
            <a:r>
              <a:rPr lang="fr-FR" sz="825" dirty="0">
                <a:solidFill>
                  <a:prstClr val="black"/>
                </a:solidFill>
              </a:rPr>
              <a:t>-&gt; </a:t>
            </a:r>
            <a:r>
              <a:rPr lang="fr-FR" sz="825" dirty="0" err="1">
                <a:solidFill>
                  <a:prstClr val="black"/>
                </a:solidFill>
              </a:rPr>
              <a:t>sensor</a:t>
            </a:r>
            <a:r>
              <a:rPr lang="fr-FR" sz="825" dirty="0">
                <a:solidFill>
                  <a:prstClr val="black"/>
                </a:solidFill>
              </a:rPr>
              <a:t> data</a:t>
            </a:r>
          </a:p>
          <a:p>
            <a:pPr defTabSz="685800"/>
            <a:r>
              <a:rPr lang="fr-FR" sz="825" dirty="0">
                <a:solidFill>
                  <a:prstClr val="black"/>
                </a:solidFill>
              </a:rPr>
              <a:t>&lt;- </a:t>
            </a:r>
            <a:r>
              <a:rPr lang="fr-FR" sz="825" dirty="0" err="1">
                <a:solidFill>
                  <a:prstClr val="black"/>
                </a:solidFill>
              </a:rPr>
              <a:t>commands</a:t>
            </a:r>
            <a:endParaRPr lang="fr-FR" sz="825" dirty="0">
              <a:solidFill>
                <a:prstClr val="black"/>
              </a:solidFill>
            </a:endParaRPr>
          </a:p>
          <a:p>
            <a:pPr defTabSz="685800"/>
            <a:r>
              <a:rPr lang="fr-FR" sz="825" dirty="0">
                <a:solidFill>
                  <a:prstClr val="black"/>
                </a:solidFill>
              </a:rPr>
              <a:t>&lt;- configuration</a:t>
            </a:r>
          </a:p>
        </p:txBody>
      </p:sp>
      <p:sp>
        <p:nvSpPr>
          <p:cNvPr id="38" name="TextBox 37"/>
          <p:cNvSpPr txBox="1"/>
          <p:nvPr/>
        </p:nvSpPr>
        <p:spPr>
          <a:xfrm>
            <a:off x="3620947" y="2447967"/>
            <a:ext cx="1853138" cy="219291"/>
          </a:xfrm>
          <a:prstGeom prst="rect">
            <a:avLst/>
          </a:prstGeom>
          <a:noFill/>
        </p:spPr>
        <p:txBody>
          <a:bodyPr wrap="square" rtlCol="0">
            <a:spAutoFit/>
          </a:bodyPr>
          <a:lstStyle/>
          <a:p>
            <a:pPr algn="ctr" defTabSz="685800"/>
            <a:r>
              <a:rPr lang="fr-FR" sz="825" b="1" dirty="0">
                <a:solidFill>
                  <a:prstClr val="white"/>
                </a:solidFill>
              </a:rPr>
              <a:t>Clients : </a:t>
            </a:r>
            <a:r>
              <a:rPr lang="fr-FR" sz="825" dirty="0" err="1">
                <a:solidFill>
                  <a:prstClr val="white"/>
                </a:solidFill>
              </a:rPr>
              <a:t>Dash</a:t>
            </a:r>
            <a:r>
              <a:rPr lang="fr-FR" sz="825" dirty="0">
                <a:solidFill>
                  <a:prstClr val="white"/>
                </a:solidFill>
              </a:rPr>
              <a:t> </a:t>
            </a:r>
            <a:r>
              <a:rPr lang="fr-FR" sz="825" dirty="0" err="1">
                <a:solidFill>
                  <a:prstClr val="white"/>
                </a:solidFill>
              </a:rPr>
              <a:t>board</a:t>
            </a:r>
            <a:r>
              <a:rPr lang="fr-FR" sz="825" dirty="0">
                <a:solidFill>
                  <a:prstClr val="white"/>
                </a:solidFill>
              </a:rPr>
              <a:t>, </a:t>
            </a:r>
            <a:r>
              <a:rPr lang="fr-FR" sz="825" dirty="0" err="1">
                <a:solidFill>
                  <a:prstClr val="white"/>
                </a:solidFill>
              </a:rPr>
              <a:t>Remote</a:t>
            </a:r>
            <a:r>
              <a:rPr lang="fr-FR" sz="825" dirty="0">
                <a:solidFill>
                  <a:prstClr val="white"/>
                </a:solidFill>
              </a:rPr>
              <a:t> control</a:t>
            </a:r>
            <a:endParaRPr lang="fr-FR" sz="825" dirty="0">
              <a:solidFill>
                <a:prstClr val="black"/>
              </a:solidFill>
            </a:endParaRPr>
          </a:p>
        </p:txBody>
      </p:sp>
      <p:sp>
        <p:nvSpPr>
          <p:cNvPr id="39" name="TextBox 38"/>
          <p:cNvSpPr txBox="1"/>
          <p:nvPr/>
        </p:nvSpPr>
        <p:spPr>
          <a:xfrm>
            <a:off x="743294" y="3545067"/>
            <a:ext cx="1754006" cy="213585"/>
          </a:xfrm>
          <a:prstGeom prst="rect">
            <a:avLst/>
          </a:prstGeom>
          <a:noFill/>
        </p:spPr>
        <p:txBody>
          <a:bodyPr wrap="none" rtlCol="0">
            <a:spAutoFit/>
          </a:bodyPr>
          <a:lstStyle/>
          <a:p>
            <a:pPr algn="ctr" defTabSz="685800"/>
            <a:r>
              <a:rPr lang="fr-FR" sz="788" b="1" dirty="0" err="1">
                <a:solidFill>
                  <a:prstClr val="white"/>
                </a:solidFill>
              </a:rPr>
              <a:t>Objects</a:t>
            </a:r>
            <a:r>
              <a:rPr lang="fr-FR" sz="788" b="1" dirty="0">
                <a:solidFill>
                  <a:prstClr val="white"/>
                </a:solidFill>
              </a:rPr>
              <a:t> : </a:t>
            </a:r>
            <a:r>
              <a:rPr lang="fr-FR" sz="788" dirty="0" err="1">
                <a:solidFill>
                  <a:prstClr val="white"/>
                </a:solidFill>
              </a:rPr>
              <a:t>Sensors</a:t>
            </a:r>
            <a:r>
              <a:rPr lang="fr-FR" sz="788" dirty="0">
                <a:solidFill>
                  <a:prstClr val="white"/>
                </a:solidFill>
              </a:rPr>
              <a:t>, UX, Communication</a:t>
            </a:r>
            <a:endParaRPr lang="fr-FR" sz="788" dirty="0">
              <a:solidFill>
                <a:prstClr val="black"/>
              </a:solidFill>
            </a:endParaRPr>
          </a:p>
        </p:txBody>
      </p:sp>
      <p:sp>
        <p:nvSpPr>
          <p:cNvPr id="40" name="TextBox 39"/>
          <p:cNvSpPr txBox="1"/>
          <p:nvPr/>
        </p:nvSpPr>
        <p:spPr>
          <a:xfrm>
            <a:off x="6525978" y="3422400"/>
            <a:ext cx="2136055" cy="346249"/>
          </a:xfrm>
          <a:prstGeom prst="rect">
            <a:avLst/>
          </a:prstGeom>
          <a:noFill/>
        </p:spPr>
        <p:txBody>
          <a:bodyPr wrap="square" rtlCol="0">
            <a:spAutoFit/>
          </a:bodyPr>
          <a:lstStyle/>
          <a:p>
            <a:pPr algn="ctr" defTabSz="685800"/>
            <a:r>
              <a:rPr lang="fr-FR" sz="825" b="1" dirty="0">
                <a:solidFill>
                  <a:prstClr val="white"/>
                </a:solidFill>
              </a:rPr>
              <a:t>Servers : </a:t>
            </a:r>
            <a:r>
              <a:rPr lang="fr-FR" sz="825" dirty="0">
                <a:solidFill>
                  <a:prstClr val="white"/>
                </a:solidFill>
              </a:rPr>
              <a:t>Store data, Configuration, Business </a:t>
            </a:r>
            <a:r>
              <a:rPr lang="fr-FR" sz="825" dirty="0" err="1">
                <a:solidFill>
                  <a:prstClr val="white"/>
                </a:solidFill>
              </a:rPr>
              <a:t>logic</a:t>
            </a:r>
            <a:r>
              <a:rPr lang="fr-FR" sz="825" dirty="0">
                <a:solidFill>
                  <a:prstClr val="white"/>
                </a:solidFill>
              </a:rPr>
              <a:t>, Business Intelligence</a:t>
            </a:r>
            <a:endParaRPr lang="fr-FR" sz="825" dirty="0">
              <a:solidFill>
                <a:prstClr val="black"/>
              </a:solidFill>
            </a:endParaRPr>
          </a:p>
        </p:txBody>
      </p:sp>
      <p:sp>
        <p:nvSpPr>
          <p:cNvPr id="19" name="Rectangle 11"/>
          <p:cNvSpPr/>
          <p:nvPr/>
        </p:nvSpPr>
        <p:spPr>
          <a:xfrm>
            <a:off x="4045114" y="4294673"/>
            <a:ext cx="1229422" cy="1940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System Center</a:t>
            </a:r>
          </a:p>
        </p:txBody>
      </p:sp>
      <p:sp>
        <p:nvSpPr>
          <p:cNvPr id="3" name="Rectangle 5"/>
          <p:cNvSpPr/>
          <p:nvPr/>
        </p:nvSpPr>
        <p:spPr>
          <a:xfrm>
            <a:off x="788394" y="1412391"/>
            <a:ext cx="1691173" cy="22658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Embedded</a:t>
            </a:r>
          </a:p>
        </p:txBody>
      </p:sp>
      <p:sp>
        <p:nvSpPr>
          <p:cNvPr id="17" name="Rectangle 9"/>
          <p:cNvSpPr/>
          <p:nvPr/>
        </p:nvSpPr>
        <p:spPr>
          <a:xfrm>
            <a:off x="3705597" y="330662"/>
            <a:ext cx="1714500" cy="201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a:solidFill>
                  <a:prstClr val="white"/>
                </a:solidFill>
              </a:rPr>
              <a:t>Windows</a:t>
            </a:r>
            <a:endParaRPr lang="en-US" sz="825" dirty="0">
              <a:solidFill>
                <a:prstClr val="white"/>
              </a:solidFill>
            </a:endParaRPr>
          </a:p>
        </p:txBody>
      </p:sp>
      <p:sp>
        <p:nvSpPr>
          <p:cNvPr id="18" name="Rectangle 10"/>
          <p:cNvSpPr/>
          <p:nvPr/>
        </p:nvSpPr>
        <p:spPr>
          <a:xfrm>
            <a:off x="6695211" y="1412831"/>
            <a:ext cx="1714500" cy="34706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Server, SQL Server,</a:t>
            </a:r>
            <a:br>
              <a:rPr lang="en-US" sz="825" dirty="0">
                <a:solidFill>
                  <a:prstClr val="white"/>
                </a:solidFill>
              </a:rPr>
            </a:br>
            <a:r>
              <a:rPr lang="en-US" sz="825" dirty="0">
                <a:solidFill>
                  <a:prstClr val="white"/>
                </a:solidFill>
              </a:rPr>
              <a:t>Office 365</a:t>
            </a:r>
          </a:p>
        </p:txBody>
      </p:sp>
    </p:spTree>
    <p:extLst>
      <p:ext uri="{BB962C8B-B14F-4D97-AF65-F5344CB8AC3E}">
        <p14:creationId xmlns:p14="http://schemas.microsoft.com/office/powerpoint/2010/main" val="11743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6180861"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1" name="Oval 20"/>
          <p:cNvSpPr/>
          <p:nvPr/>
        </p:nvSpPr>
        <p:spPr>
          <a:xfrm>
            <a:off x="3187022" y="318752"/>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Oval 5"/>
          <p:cNvSpPr/>
          <p:nvPr/>
        </p:nvSpPr>
        <p:spPr>
          <a:xfrm>
            <a:off x="250195"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 name="Title 1"/>
          <p:cNvSpPr>
            <a:spLocks noGrp="1"/>
          </p:cNvSpPr>
          <p:nvPr>
            <p:ph type="title"/>
          </p:nvPr>
        </p:nvSpPr>
        <p:spPr>
          <a:xfrm>
            <a:off x="628650" y="57268"/>
            <a:ext cx="7886700" cy="994172"/>
          </a:xfrm>
        </p:spPr>
        <p:txBody>
          <a:bodyPr/>
          <a:lstStyle/>
          <a:p>
            <a:r>
              <a:rPr lang="fr-FR" dirty="0" err="1" smtClean="0"/>
              <a:t>Today</a:t>
            </a:r>
            <a:endParaRPr lang="fr-FR" dirty="0"/>
          </a:p>
        </p:txBody>
      </p:sp>
      <p:pic>
        <p:nvPicPr>
          <p:cNvPr id="7" name="Content Placeholder 6"/>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2801" b="96359" l="0" r="99256">
                        <a14:foregroundMark x1="23363" y1="41176" x2="30506" y2="39216"/>
                        <a14:foregroundMark x1="40774" y1="37535" x2="48810" y2="35014"/>
                      </a14:backgroundRemoval>
                    </a14:imgEffect>
                  </a14:imgLayer>
                </a14:imgProps>
              </a:ext>
              <a:ext uri="{28A0092B-C50C-407E-A947-70E740481C1C}">
                <a14:useLocalDpi xmlns:a14="http://schemas.microsoft.com/office/drawing/2010/main" val="0"/>
              </a:ext>
            </a:extLst>
          </a:blip>
          <a:stretch>
            <a:fillRect/>
          </a:stretch>
        </p:blipFill>
        <p:spPr>
          <a:xfrm>
            <a:off x="7519105" y="2929681"/>
            <a:ext cx="1113386" cy="591486"/>
          </a:xfrm>
        </p:spPr>
      </p:pic>
      <p:cxnSp>
        <p:nvCxnSpPr>
          <p:cNvPr id="9" name="Straight Arrow Connector 8"/>
          <p:cNvCxnSpPr/>
          <p:nvPr/>
        </p:nvCxnSpPr>
        <p:spPr>
          <a:xfrm flipV="1">
            <a:off x="2874261" y="3561272"/>
            <a:ext cx="3368723" cy="12987"/>
          </a:xfrm>
          <a:prstGeom prst="straightConnector1">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22" idx="0"/>
          </p:cNvCxnSpPr>
          <p:nvPr/>
        </p:nvCxnSpPr>
        <p:spPr>
          <a:xfrm>
            <a:off x="5846166" y="1086451"/>
            <a:ext cx="1706296" cy="312050"/>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6" idx="0"/>
          </p:cNvCxnSpPr>
          <p:nvPr/>
        </p:nvCxnSpPr>
        <p:spPr>
          <a:xfrm rot="10800000" flipV="1">
            <a:off x="1621795" y="1121465"/>
            <a:ext cx="1620173" cy="277036"/>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rot="16200000">
            <a:off x="4499300" y="462844"/>
            <a:ext cx="145400" cy="7886700"/>
          </a:xfrm>
          <a:prstGeom prst="leftBrace">
            <a:avLst>
              <a:gd name="adj1" fmla="val 8333"/>
              <a:gd name="adj2" fmla="val 50082"/>
            </a:avLst>
          </a:prstGeom>
        </p:spPr>
        <p:style>
          <a:lnRef idx="1">
            <a:schemeClr val="accent1"/>
          </a:lnRef>
          <a:fillRef idx="0">
            <a:schemeClr val="accent1"/>
          </a:fillRef>
          <a:effectRef idx="0">
            <a:schemeClr val="accent1"/>
          </a:effectRef>
          <a:fontRef idx="minor">
            <a:schemeClr val="tx1"/>
          </a:fontRef>
        </p:style>
        <p:txBody>
          <a:bodyPr vert="vert" lIns="0" rIns="342900" rtlCol="0" anchor="t" anchorCtr="0">
            <a:noAutofit/>
          </a:bodyPr>
          <a:lstStyle/>
          <a:p>
            <a:pPr algn="ctr" defTabSz="685800"/>
            <a:r>
              <a:rPr lang="fr-FR" sz="825" b="1" dirty="0">
                <a:solidFill>
                  <a:prstClr val="black"/>
                </a:solidFill>
              </a:rPr>
              <a:t>Administration</a:t>
            </a:r>
            <a:endParaRPr lang="fr-FR" sz="1350" b="1" dirty="0">
              <a:solidFill>
                <a:prstClr val="black"/>
              </a:solidFill>
            </a:endParaRPr>
          </a:p>
        </p:txBody>
      </p:sp>
      <p:sp>
        <p:nvSpPr>
          <p:cNvPr id="37" name="TextBox 36"/>
          <p:cNvSpPr txBox="1"/>
          <p:nvPr/>
        </p:nvSpPr>
        <p:spPr>
          <a:xfrm>
            <a:off x="4147933" y="3640285"/>
            <a:ext cx="872355" cy="473206"/>
          </a:xfrm>
          <a:prstGeom prst="rect">
            <a:avLst/>
          </a:prstGeom>
          <a:noFill/>
        </p:spPr>
        <p:txBody>
          <a:bodyPr wrap="none" rtlCol="0">
            <a:spAutoFit/>
          </a:bodyPr>
          <a:lstStyle/>
          <a:p>
            <a:pPr defTabSz="685800"/>
            <a:r>
              <a:rPr lang="fr-FR" sz="825" dirty="0">
                <a:solidFill>
                  <a:prstClr val="black"/>
                </a:solidFill>
              </a:rPr>
              <a:t>-&gt; </a:t>
            </a:r>
            <a:r>
              <a:rPr lang="fr-FR" sz="825" dirty="0" err="1">
                <a:solidFill>
                  <a:prstClr val="black"/>
                </a:solidFill>
              </a:rPr>
              <a:t>sensor</a:t>
            </a:r>
            <a:r>
              <a:rPr lang="fr-FR" sz="825" dirty="0">
                <a:solidFill>
                  <a:prstClr val="black"/>
                </a:solidFill>
              </a:rPr>
              <a:t> data</a:t>
            </a:r>
          </a:p>
          <a:p>
            <a:pPr defTabSz="685800"/>
            <a:r>
              <a:rPr lang="fr-FR" sz="825" dirty="0">
                <a:solidFill>
                  <a:prstClr val="black"/>
                </a:solidFill>
              </a:rPr>
              <a:t>&lt;- </a:t>
            </a:r>
            <a:r>
              <a:rPr lang="fr-FR" sz="825" dirty="0" err="1">
                <a:solidFill>
                  <a:prstClr val="black"/>
                </a:solidFill>
              </a:rPr>
              <a:t>commands</a:t>
            </a:r>
            <a:endParaRPr lang="fr-FR" sz="825" dirty="0">
              <a:solidFill>
                <a:prstClr val="black"/>
              </a:solidFill>
            </a:endParaRPr>
          </a:p>
          <a:p>
            <a:pPr defTabSz="685800"/>
            <a:r>
              <a:rPr lang="fr-FR" sz="825" dirty="0">
                <a:solidFill>
                  <a:prstClr val="black"/>
                </a:solidFill>
              </a:rPr>
              <a:t>&lt;- configuration</a:t>
            </a:r>
          </a:p>
        </p:txBody>
      </p:sp>
      <p:sp>
        <p:nvSpPr>
          <p:cNvPr id="38" name="TextBox 37"/>
          <p:cNvSpPr txBox="1"/>
          <p:nvPr/>
        </p:nvSpPr>
        <p:spPr>
          <a:xfrm>
            <a:off x="3620947" y="2447967"/>
            <a:ext cx="1853138" cy="346249"/>
          </a:xfrm>
          <a:prstGeom prst="rect">
            <a:avLst/>
          </a:prstGeom>
          <a:noFill/>
        </p:spPr>
        <p:txBody>
          <a:bodyPr wrap="square" rtlCol="0">
            <a:spAutoFit/>
          </a:bodyPr>
          <a:lstStyle/>
          <a:p>
            <a:pPr algn="ctr" defTabSz="685800"/>
            <a:r>
              <a:rPr lang="fr-FR" sz="825" b="1" dirty="0">
                <a:solidFill>
                  <a:prstClr val="white"/>
                </a:solidFill>
              </a:rPr>
              <a:t>Clients : </a:t>
            </a:r>
            <a:r>
              <a:rPr lang="fr-FR" sz="825" dirty="0" err="1">
                <a:solidFill>
                  <a:prstClr val="white"/>
                </a:solidFill>
              </a:rPr>
              <a:t>Dash</a:t>
            </a:r>
            <a:r>
              <a:rPr lang="fr-FR" sz="825" dirty="0">
                <a:solidFill>
                  <a:prstClr val="white"/>
                </a:solidFill>
              </a:rPr>
              <a:t> </a:t>
            </a:r>
            <a:r>
              <a:rPr lang="fr-FR" sz="825" dirty="0" err="1">
                <a:solidFill>
                  <a:prstClr val="white"/>
                </a:solidFill>
              </a:rPr>
              <a:t>board</a:t>
            </a:r>
            <a:r>
              <a:rPr lang="fr-FR" sz="825" dirty="0">
                <a:solidFill>
                  <a:prstClr val="white"/>
                </a:solidFill>
              </a:rPr>
              <a:t>, </a:t>
            </a:r>
            <a:r>
              <a:rPr lang="fr-FR" sz="825" err="1">
                <a:solidFill>
                  <a:prstClr val="white"/>
                </a:solidFill>
              </a:rPr>
              <a:t>Remote</a:t>
            </a:r>
            <a:r>
              <a:rPr lang="fr-FR" sz="825">
                <a:solidFill>
                  <a:prstClr val="white"/>
                </a:solidFill>
              </a:rPr>
              <a:t> control</a:t>
            </a:r>
            <a:r>
              <a:rPr lang="fr-FR" sz="825" dirty="0">
                <a:solidFill>
                  <a:prstClr val="white"/>
                </a:solidFill>
              </a:rPr>
              <a:t>,</a:t>
            </a:r>
            <a:r>
              <a:rPr lang="fr-FR" sz="825">
                <a:solidFill>
                  <a:prstClr val="white"/>
                </a:solidFill>
              </a:rPr>
              <a:t> Gateway</a:t>
            </a:r>
            <a:endParaRPr lang="fr-FR" sz="825" dirty="0">
              <a:solidFill>
                <a:prstClr val="black"/>
              </a:solidFill>
            </a:endParaRPr>
          </a:p>
        </p:txBody>
      </p:sp>
      <p:sp>
        <p:nvSpPr>
          <p:cNvPr id="39" name="TextBox 38"/>
          <p:cNvSpPr txBox="1"/>
          <p:nvPr/>
        </p:nvSpPr>
        <p:spPr>
          <a:xfrm>
            <a:off x="743294" y="3545067"/>
            <a:ext cx="1754006" cy="213585"/>
          </a:xfrm>
          <a:prstGeom prst="rect">
            <a:avLst/>
          </a:prstGeom>
          <a:noFill/>
        </p:spPr>
        <p:txBody>
          <a:bodyPr wrap="none" rtlCol="0">
            <a:spAutoFit/>
          </a:bodyPr>
          <a:lstStyle/>
          <a:p>
            <a:pPr algn="ctr" defTabSz="685800"/>
            <a:r>
              <a:rPr lang="fr-FR" sz="788" b="1" dirty="0" err="1">
                <a:solidFill>
                  <a:prstClr val="white"/>
                </a:solidFill>
              </a:rPr>
              <a:t>Objects</a:t>
            </a:r>
            <a:r>
              <a:rPr lang="fr-FR" sz="788" b="1" dirty="0">
                <a:solidFill>
                  <a:prstClr val="white"/>
                </a:solidFill>
              </a:rPr>
              <a:t> : </a:t>
            </a:r>
            <a:r>
              <a:rPr lang="fr-FR" sz="788" dirty="0" err="1">
                <a:solidFill>
                  <a:prstClr val="white"/>
                </a:solidFill>
              </a:rPr>
              <a:t>Sensors</a:t>
            </a:r>
            <a:r>
              <a:rPr lang="fr-FR" sz="788" dirty="0">
                <a:solidFill>
                  <a:prstClr val="white"/>
                </a:solidFill>
              </a:rPr>
              <a:t>, UX, Communication</a:t>
            </a:r>
            <a:endParaRPr lang="fr-FR" sz="788" dirty="0">
              <a:solidFill>
                <a:prstClr val="black"/>
              </a:solidFill>
            </a:endParaRPr>
          </a:p>
        </p:txBody>
      </p:sp>
      <p:sp>
        <p:nvSpPr>
          <p:cNvPr id="40" name="TextBox 39"/>
          <p:cNvSpPr txBox="1"/>
          <p:nvPr/>
        </p:nvSpPr>
        <p:spPr>
          <a:xfrm>
            <a:off x="6454933" y="3551560"/>
            <a:ext cx="2195054" cy="346249"/>
          </a:xfrm>
          <a:prstGeom prst="rect">
            <a:avLst/>
          </a:prstGeom>
          <a:noFill/>
        </p:spPr>
        <p:txBody>
          <a:bodyPr wrap="square" rtlCol="0">
            <a:spAutoFit/>
          </a:bodyPr>
          <a:lstStyle/>
          <a:p>
            <a:pPr algn="ctr" defTabSz="685800"/>
            <a:r>
              <a:rPr lang="fr-FR" sz="825" b="1" dirty="0">
                <a:solidFill>
                  <a:prstClr val="white"/>
                </a:solidFill>
              </a:rPr>
              <a:t>Servers : </a:t>
            </a:r>
            <a:r>
              <a:rPr lang="fr-FR" sz="825" dirty="0">
                <a:solidFill>
                  <a:prstClr val="white"/>
                </a:solidFill>
              </a:rPr>
              <a:t>Store data, Configuration, Business </a:t>
            </a:r>
            <a:r>
              <a:rPr lang="fr-FR" sz="825" dirty="0" err="1">
                <a:solidFill>
                  <a:prstClr val="white"/>
                </a:solidFill>
              </a:rPr>
              <a:t>logic</a:t>
            </a:r>
            <a:r>
              <a:rPr lang="fr-FR" sz="825" dirty="0">
                <a:solidFill>
                  <a:prstClr val="white"/>
                </a:solidFill>
              </a:rPr>
              <a:t>, </a:t>
            </a:r>
            <a:r>
              <a:rPr lang="fr-FR" sz="825">
                <a:solidFill>
                  <a:prstClr val="white"/>
                </a:solidFill>
              </a:rPr>
              <a:t>Business Intelligence</a:t>
            </a:r>
            <a:r>
              <a:rPr lang="fr-FR" sz="825" dirty="0">
                <a:solidFill>
                  <a:prstClr val="white"/>
                </a:solidFill>
              </a:rPr>
              <a:t>,</a:t>
            </a:r>
            <a:r>
              <a:rPr lang="fr-FR" sz="825">
                <a:solidFill>
                  <a:prstClr val="white"/>
                </a:solidFill>
              </a:rPr>
              <a:t> </a:t>
            </a:r>
            <a:r>
              <a:rPr lang="fr-FR" sz="825" b="1">
                <a:solidFill>
                  <a:prstClr val="white"/>
                </a:solidFill>
              </a:rPr>
              <a:t>Privacy</a:t>
            </a:r>
            <a:endParaRPr lang="fr-FR" sz="825" dirty="0">
              <a:solidFill>
                <a:prstClr val="black"/>
              </a:solidFill>
            </a:endParaRPr>
          </a:p>
        </p:txBody>
      </p:sp>
      <p:sp>
        <p:nvSpPr>
          <p:cNvPr id="19" name="Rectangle 18"/>
          <p:cNvSpPr/>
          <p:nvPr/>
        </p:nvSpPr>
        <p:spPr>
          <a:xfrm>
            <a:off x="4045114" y="4136413"/>
            <a:ext cx="1229422" cy="1940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System Center</a:t>
            </a:r>
          </a:p>
        </p:txBody>
      </p:sp>
      <p:sp>
        <p:nvSpPr>
          <p:cNvPr id="3" name="Rectangle 2"/>
          <p:cNvSpPr/>
          <p:nvPr/>
        </p:nvSpPr>
        <p:spPr>
          <a:xfrm>
            <a:off x="777119" y="1398291"/>
            <a:ext cx="1691173" cy="3114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Embedded, Netduino, Quark</a:t>
            </a:r>
          </a:p>
        </p:txBody>
      </p:sp>
      <p:sp>
        <p:nvSpPr>
          <p:cNvPr id="17" name="Rectangle 16"/>
          <p:cNvSpPr/>
          <p:nvPr/>
        </p:nvSpPr>
        <p:spPr>
          <a:xfrm>
            <a:off x="3714750" y="302725"/>
            <a:ext cx="1714500" cy="3452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Windows Phone, XBOX, wearable</a:t>
            </a:r>
          </a:p>
        </p:txBody>
      </p:sp>
      <p:pic>
        <p:nvPicPr>
          <p:cNvPr id="25" name="Picture 4"/>
          <p:cNvPicPr>
            <a:picLocks noChangeAspect="1"/>
          </p:cNvPicPr>
          <p:nvPr/>
        </p:nvPicPr>
        <p:blipFill>
          <a:blip r:embed="rId5"/>
          <a:stretch>
            <a:fillRect/>
          </a:stretch>
        </p:blipFill>
        <p:spPr>
          <a:xfrm>
            <a:off x="1950259" y="3048261"/>
            <a:ext cx="709358" cy="472906"/>
          </a:xfrm>
          <a:prstGeom prst="rect">
            <a:avLst/>
          </a:prstGeom>
        </p:spPr>
      </p:pic>
      <p:pic>
        <p:nvPicPr>
          <p:cNvPr id="27"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221" y="1973806"/>
            <a:ext cx="423381" cy="512027"/>
          </a:xfrm>
          <a:prstGeom prst="rect">
            <a:avLst/>
          </a:prstGeom>
        </p:spPr>
      </p:pic>
      <p:pic>
        <p:nvPicPr>
          <p:cNvPr id="28"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951" y="2229820"/>
            <a:ext cx="696152" cy="880245"/>
          </a:xfrm>
          <a:prstGeom prst="rect">
            <a:avLst/>
          </a:prstGeom>
        </p:spPr>
      </p:pic>
      <p:pic>
        <p:nvPicPr>
          <p:cNvPr id="29" name="Picture 17"/>
          <p:cNvPicPr>
            <a:picLocks noChangeAspect="1"/>
          </p:cNvPicPr>
          <p:nvPr/>
        </p:nvPicPr>
        <p:blipFill rotWithShape="1">
          <a:blip r:embed="rId8"/>
          <a:srcRect l="24396" r="24921"/>
          <a:stretch/>
        </p:blipFill>
        <p:spPr>
          <a:xfrm>
            <a:off x="1138915" y="2123115"/>
            <a:ext cx="666012" cy="1156549"/>
          </a:xfrm>
          <a:prstGeom prst="rect">
            <a:avLst/>
          </a:prstGeom>
        </p:spPr>
      </p:pic>
      <p:pic>
        <p:nvPicPr>
          <p:cNvPr id="30"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1228" y="1843575"/>
            <a:ext cx="439596" cy="307803"/>
          </a:xfrm>
          <a:prstGeom prst="rect">
            <a:avLst/>
          </a:prstGeom>
        </p:spPr>
      </p:pic>
      <p:pic>
        <p:nvPicPr>
          <p:cNvPr id="31"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l="41285" t="35681" r="8804" b="24789"/>
          <a:stretch/>
        </p:blipFill>
        <p:spPr>
          <a:xfrm>
            <a:off x="302106" y="2826768"/>
            <a:ext cx="888100" cy="703365"/>
          </a:xfrm>
          <a:prstGeom prst="rect">
            <a:avLst/>
          </a:prstGeom>
        </p:spPr>
      </p:pic>
      <p:grpSp>
        <p:nvGrpSpPr>
          <p:cNvPr id="32" name="Group 4"/>
          <p:cNvGrpSpPr/>
          <p:nvPr/>
        </p:nvGrpSpPr>
        <p:grpSpPr>
          <a:xfrm>
            <a:off x="3265428" y="947549"/>
            <a:ext cx="2510402" cy="1282271"/>
            <a:chOff x="1591962" y="2423639"/>
            <a:chExt cx="3225572" cy="1647568"/>
          </a:xfrm>
        </p:grpSpPr>
        <p:pic>
          <p:nvPicPr>
            <p:cNvPr id="33"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1962" y="2730499"/>
              <a:ext cx="1033849" cy="1033849"/>
            </a:xfrm>
            <a:prstGeom prst="rect">
              <a:avLst/>
            </a:prstGeom>
          </p:spPr>
        </p:pic>
        <p:pic>
          <p:nvPicPr>
            <p:cNvPr id="34"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8524" y="2423639"/>
              <a:ext cx="2929010" cy="1647568"/>
            </a:xfrm>
            <a:prstGeom prst="rect">
              <a:avLst/>
            </a:prstGeom>
          </p:spPr>
        </p:pic>
      </p:grpSp>
      <p:grpSp>
        <p:nvGrpSpPr>
          <p:cNvPr id="35" name="Group 13"/>
          <p:cNvGrpSpPr/>
          <p:nvPr/>
        </p:nvGrpSpPr>
        <p:grpSpPr>
          <a:xfrm>
            <a:off x="6458394" y="2751828"/>
            <a:ext cx="1019440" cy="962401"/>
            <a:chOff x="9785714" y="2601759"/>
            <a:chExt cx="2167556" cy="2046280"/>
          </a:xfrm>
        </p:grpSpPr>
        <p:pic>
          <p:nvPicPr>
            <p:cNvPr id="41" name="Picture 14"/>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9785714" y="2601759"/>
              <a:ext cx="2046279" cy="2046280"/>
            </a:xfrm>
            <a:prstGeom prst="rect">
              <a:avLst/>
            </a:prstGeom>
          </p:spPr>
        </p:pic>
        <p:sp>
          <p:nvSpPr>
            <p:cNvPr id="42" name="TextBox 15"/>
            <p:cNvSpPr txBox="1"/>
            <p:nvPr/>
          </p:nvSpPr>
          <p:spPr>
            <a:xfrm>
              <a:off x="10401793" y="3765327"/>
              <a:ext cx="1551477" cy="454130"/>
            </a:xfrm>
            <a:prstGeom prst="rect">
              <a:avLst/>
            </a:prstGeom>
            <a:noFill/>
          </p:spPr>
          <p:txBody>
            <a:bodyPr wrap="none" rtlCol="0">
              <a:spAutoFit/>
            </a:bodyPr>
            <a:lstStyle/>
            <a:p>
              <a:pPr defTabSz="685800"/>
              <a:r>
                <a:rPr lang="fr-FR" sz="788" dirty="0" err="1">
                  <a:solidFill>
                    <a:srgbClr val="002060"/>
                  </a:solidFill>
                </a:rPr>
                <a:t>Private</a:t>
              </a:r>
              <a:r>
                <a:rPr lang="fr-FR" sz="788" dirty="0">
                  <a:solidFill>
                    <a:srgbClr val="002060"/>
                  </a:solidFill>
                </a:rPr>
                <a:t> Cloud</a:t>
              </a:r>
            </a:p>
          </p:txBody>
        </p:sp>
      </p:grpSp>
      <p:grpSp>
        <p:nvGrpSpPr>
          <p:cNvPr id="44" name="Group 47"/>
          <p:cNvGrpSpPr/>
          <p:nvPr/>
        </p:nvGrpSpPr>
        <p:grpSpPr>
          <a:xfrm>
            <a:off x="7071260" y="1581400"/>
            <a:ext cx="979366" cy="962401"/>
            <a:chOff x="9708910" y="1865792"/>
            <a:chExt cx="2082352" cy="2046280"/>
          </a:xfrm>
        </p:grpSpPr>
        <p:pic>
          <p:nvPicPr>
            <p:cNvPr id="45" name="Picture 48"/>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9708910" y="1865792"/>
              <a:ext cx="2046280" cy="2046280"/>
            </a:xfrm>
            <a:prstGeom prst="rect">
              <a:avLst/>
            </a:prstGeom>
          </p:spPr>
        </p:pic>
        <p:sp>
          <p:nvSpPr>
            <p:cNvPr id="46" name="TextBox 49"/>
            <p:cNvSpPr txBox="1"/>
            <p:nvPr/>
          </p:nvSpPr>
          <p:spPr>
            <a:xfrm>
              <a:off x="10324992" y="3029360"/>
              <a:ext cx="1466270" cy="454130"/>
            </a:xfrm>
            <a:prstGeom prst="rect">
              <a:avLst/>
            </a:prstGeom>
            <a:noFill/>
          </p:spPr>
          <p:txBody>
            <a:bodyPr wrap="none" rtlCol="0">
              <a:spAutoFit/>
            </a:bodyPr>
            <a:lstStyle/>
            <a:p>
              <a:pPr defTabSz="685800"/>
              <a:r>
                <a:rPr lang="fr-FR" sz="788" dirty="0">
                  <a:solidFill>
                    <a:srgbClr val="002060"/>
                  </a:solidFill>
                </a:rPr>
                <a:t>Public Cloud</a:t>
              </a:r>
            </a:p>
          </p:txBody>
        </p:sp>
      </p:grpSp>
      <p:sp>
        <p:nvSpPr>
          <p:cNvPr id="47" name="TextBox 46"/>
          <p:cNvSpPr txBox="1"/>
          <p:nvPr/>
        </p:nvSpPr>
        <p:spPr>
          <a:xfrm>
            <a:off x="6397642" y="2377992"/>
            <a:ext cx="2323241" cy="484748"/>
          </a:xfrm>
          <a:prstGeom prst="rect">
            <a:avLst/>
          </a:prstGeom>
          <a:noFill/>
        </p:spPr>
        <p:txBody>
          <a:bodyPr wrap="square" rtlCol="0">
            <a:spAutoFit/>
          </a:bodyPr>
          <a:lstStyle/>
          <a:p>
            <a:pPr algn="ctr" defTabSz="685800"/>
            <a:r>
              <a:rPr lang="fr-FR" sz="825" b="1" dirty="0">
                <a:solidFill>
                  <a:prstClr val="white"/>
                </a:solidFill>
              </a:rPr>
              <a:t>Public Cloud : </a:t>
            </a:r>
            <a:endParaRPr lang="fr-FR" sz="825" b="1" dirty="0">
              <a:solidFill>
                <a:prstClr val="black"/>
              </a:solidFill>
            </a:endParaRPr>
          </a:p>
          <a:p>
            <a:pPr algn="ctr" defTabSz="685800"/>
            <a:r>
              <a:rPr lang="fr-FR" sz="825" dirty="0">
                <a:solidFill>
                  <a:prstClr val="white"/>
                </a:solidFill>
              </a:rPr>
              <a:t>Store data (</a:t>
            </a:r>
            <a:r>
              <a:rPr lang="fr-FR" sz="825" dirty="0" err="1">
                <a:solidFill>
                  <a:prstClr val="white"/>
                </a:solidFill>
              </a:rPr>
              <a:t>BigData</a:t>
            </a:r>
            <a:r>
              <a:rPr lang="fr-FR" sz="825" dirty="0">
                <a:solidFill>
                  <a:prstClr val="white"/>
                </a:solidFill>
              </a:rPr>
              <a:t>), Configuration, Business </a:t>
            </a:r>
            <a:r>
              <a:rPr lang="fr-FR" sz="825" dirty="0" err="1">
                <a:solidFill>
                  <a:prstClr val="white"/>
                </a:solidFill>
              </a:rPr>
              <a:t>logic</a:t>
            </a:r>
            <a:r>
              <a:rPr lang="fr-FR" sz="825" dirty="0">
                <a:solidFill>
                  <a:prstClr val="white"/>
                </a:solidFill>
              </a:rPr>
              <a:t>, Business Intelligence</a:t>
            </a:r>
            <a:r>
              <a:rPr lang="fr-FR" sz="825" dirty="0">
                <a:solidFill>
                  <a:prstClr val="black"/>
                </a:solidFill>
              </a:rPr>
              <a:t>, </a:t>
            </a:r>
            <a:r>
              <a:rPr lang="fr-FR" sz="900" b="1" dirty="0">
                <a:solidFill>
                  <a:prstClr val="white"/>
                </a:solidFill>
              </a:rPr>
              <a:t>Machine </a:t>
            </a:r>
            <a:r>
              <a:rPr lang="fr-FR" sz="900" b="1" dirty="0" err="1">
                <a:solidFill>
                  <a:prstClr val="white"/>
                </a:solidFill>
              </a:rPr>
              <a:t>learning</a:t>
            </a:r>
            <a:endParaRPr lang="fr-FR" sz="825" b="1" dirty="0">
              <a:solidFill>
                <a:srgbClr val="7030A0"/>
              </a:solidFill>
            </a:endParaRPr>
          </a:p>
        </p:txBody>
      </p:sp>
      <p:sp>
        <p:nvSpPr>
          <p:cNvPr id="18" name="Rectangle 17"/>
          <p:cNvSpPr/>
          <p:nvPr/>
        </p:nvSpPr>
        <p:spPr>
          <a:xfrm>
            <a:off x="6634635" y="1406403"/>
            <a:ext cx="1997856" cy="29044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Server, SQL Server, Office 365, Azure, HD Insight/Hadoop, ML, ISS</a:t>
            </a:r>
          </a:p>
        </p:txBody>
      </p:sp>
      <p:sp>
        <p:nvSpPr>
          <p:cNvPr id="4" name="Double flèche horizontale 3"/>
          <p:cNvSpPr/>
          <p:nvPr/>
        </p:nvSpPr>
        <p:spPr>
          <a:xfrm>
            <a:off x="765375" y="4648604"/>
            <a:ext cx="7730281" cy="494897"/>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85800"/>
            <a:r>
              <a:rPr lang="fr-FR" sz="1350" dirty="0">
                <a:solidFill>
                  <a:prstClr val="white"/>
                </a:solidFill>
              </a:rPr>
              <a:t>MS value proposition : </a:t>
            </a:r>
            <a:r>
              <a:rPr lang="fr-FR" sz="1350" dirty="0" err="1">
                <a:solidFill>
                  <a:prstClr val="white"/>
                </a:solidFill>
              </a:rPr>
              <a:t>secured</a:t>
            </a:r>
            <a:r>
              <a:rPr lang="fr-FR" sz="1350" dirty="0">
                <a:solidFill>
                  <a:prstClr val="white"/>
                </a:solidFill>
              </a:rPr>
              <a:t>, </a:t>
            </a:r>
            <a:r>
              <a:rPr lang="fr-FR" sz="1350" dirty="0" err="1">
                <a:solidFill>
                  <a:prstClr val="white"/>
                </a:solidFill>
              </a:rPr>
              <a:t>integrated</a:t>
            </a:r>
            <a:r>
              <a:rPr lang="fr-FR" sz="1350" dirty="0">
                <a:solidFill>
                  <a:prstClr val="white"/>
                </a:solidFill>
              </a:rPr>
              <a:t> on the full value </a:t>
            </a:r>
            <a:r>
              <a:rPr lang="fr-FR" sz="1350" dirty="0" err="1">
                <a:solidFill>
                  <a:prstClr val="white"/>
                </a:solidFill>
              </a:rPr>
              <a:t>chain</a:t>
            </a:r>
            <a:r>
              <a:rPr lang="fr-FR" sz="1350" dirty="0">
                <a:solidFill>
                  <a:prstClr val="white"/>
                </a:solidFill>
              </a:rPr>
              <a:t>, flexible </a:t>
            </a:r>
          </a:p>
        </p:txBody>
      </p:sp>
    </p:spTree>
    <p:extLst>
      <p:ext uri="{BB962C8B-B14F-4D97-AF65-F5344CB8AC3E}">
        <p14:creationId xmlns:p14="http://schemas.microsoft.com/office/powerpoint/2010/main" val="428699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9144000" cy="29128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a:xfrm>
            <a:off x="513509" y="895518"/>
            <a:ext cx="8363938" cy="560923"/>
          </a:xfrm>
        </p:spPr>
        <p:txBody>
          <a:bodyPr/>
          <a:lstStyle/>
          <a:p>
            <a:r>
              <a:rPr lang="en-US" dirty="0" smtClean="0">
                <a:solidFill>
                  <a:schemeClr val="bg1"/>
                </a:solidFill>
              </a:rPr>
              <a:t>IOT</a:t>
            </a:r>
            <a:br>
              <a:rPr lang="en-US" dirty="0" smtClean="0">
                <a:solidFill>
                  <a:schemeClr val="bg1"/>
                </a:solidFill>
              </a:rPr>
            </a:br>
            <a:r>
              <a:rPr lang="en-US" dirty="0" smtClean="0">
                <a:solidFill>
                  <a:schemeClr val="bg1"/>
                </a:solidFill>
              </a:rPr>
              <a:t>Market Potential</a:t>
            </a:r>
            <a:br>
              <a:rPr lang="en-US" dirty="0" smtClean="0">
                <a:solidFill>
                  <a:schemeClr val="bg1"/>
                </a:solidFill>
              </a:rPr>
            </a:br>
            <a:r>
              <a:rPr lang="en-US" dirty="0" smtClean="0">
                <a:solidFill>
                  <a:schemeClr val="bg1"/>
                </a:solidFill>
              </a:rPr>
              <a:t>A world of big numbers</a:t>
            </a:r>
            <a:endParaRPr lang="en-US" dirty="0">
              <a:solidFill>
                <a:schemeClr val="bg1"/>
              </a:solidFill>
            </a:endParaRPr>
          </a:p>
        </p:txBody>
      </p:sp>
      <p:grpSp>
        <p:nvGrpSpPr>
          <p:cNvPr id="37" name="Group 36"/>
          <p:cNvGrpSpPr/>
          <p:nvPr/>
        </p:nvGrpSpPr>
        <p:grpSpPr>
          <a:xfrm>
            <a:off x="6367308" y="3260439"/>
            <a:ext cx="2189376" cy="1002833"/>
            <a:chOff x="8600388" y="4347251"/>
            <a:chExt cx="2919168" cy="1337111"/>
          </a:xfrm>
        </p:grpSpPr>
        <p:sp>
          <p:nvSpPr>
            <p:cNvPr id="24" name="Rectangle 23"/>
            <p:cNvSpPr/>
            <p:nvPr/>
          </p:nvSpPr>
          <p:spPr bwMode="auto">
            <a:xfrm>
              <a:off x="8600388" y="4347251"/>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8998709" y="4424108"/>
              <a:ext cx="1990551" cy="677108"/>
            </a:xfrm>
            <a:prstGeom prst="rect">
              <a:avLst/>
            </a:prstGeom>
            <a:noFill/>
          </p:spPr>
          <p:txBody>
            <a:bodyPr wrap="square" lIns="0" tIns="0" rIns="0" bIns="0" rtlCol="0">
              <a:spAutoFit/>
            </a:bodyPr>
            <a:lstStyle/>
            <a:p>
              <a:pPr algn="ctr" defTabSz="685800"/>
              <a:r>
                <a:rPr lang="en-US" sz="3300" spc="-53" dirty="0">
                  <a:solidFill>
                    <a:srgbClr val="FFFFFF"/>
                  </a:solidFill>
                </a:rPr>
                <a:t>$1.9T</a:t>
              </a:r>
            </a:p>
          </p:txBody>
        </p:sp>
        <p:sp>
          <p:nvSpPr>
            <p:cNvPr id="26" name="TextBox 25"/>
            <p:cNvSpPr txBox="1"/>
            <p:nvPr/>
          </p:nvSpPr>
          <p:spPr>
            <a:xfrm>
              <a:off x="8657015" y="5082349"/>
              <a:ext cx="2862541" cy="492443"/>
            </a:xfrm>
            <a:prstGeom prst="rect">
              <a:avLst/>
            </a:prstGeom>
            <a:noFill/>
          </p:spPr>
          <p:txBody>
            <a:bodyPr wrap="square" lIns="0" tIns="0" rIns="0" bIns="0" rtlCol="0">
              <a:spAutoFit/>
            </a:bodyPr>
            <a:lstStyle/>
            <a:p>
              <a:pPr algn="ctr" defTabSz="685800"/>
              <a:r>
                <a:rPr lang="en-US" sz="1200" spc="-53" dirty="0">
                  <a:solidFill>
                    <a:srgbClr val="FFFFFF"/>
                  </a:solidFill>
                </a:rPr>
                <a:t>global economic</a:t>
              </a:r>
            </a:p>
            <a:p>
              <a:pPr algn="ctr" defTabSz="685800"/>
              <a:r>
                <a:rPr lang="en-US" sz="1200" spc="-53" dirty="0">
                  <a:solidFill>
                    <a:srgbClr val="FFFFFF"/>
                  </a:solidFill>
                </a:rPr>
                <a:t> value add</a:t>
              </a:r>
            </a:p>
          </p:txBody>
        </p:sp>
      </p:grpSp>
      <p:sp>
        <p:nvSpPr>
          <p:cNvPr id="5" name="TextBox 4"/>
          <p:cNvSpPr txBox="1"/>
          <p:nvPr/>
        </p:nvSpPr>
        <p:spPr>
          <a:xfrm>
            <a:off x="834271" y="4751110"/>
            <a:ext cx="3496022" cy="161583"/>
          </a:xfrm>
          <a:prstGeom prst="rect">
            <a:avLst/>
          </a:prstGeom>
          <a:noFill/>
        </p:spPr>
        <p:txBody>
          <a:bodyPr wrap="none" lIns="0" tIns="0" rIns="0" bIns="0" rtlCol="0">
            <a:spAutoFit/>
          </a:bodyPr>
          <a:lstStyle/>
          <a:p>
            <a:pPr defTabSz="685800"/>
            <a:r>
              <a:rPr lang="en-US" sz="1050" spc="-53" dirty="0">
                <a:gradFill>
                  <a:gsLst>
                    <a:gs pos="2917">
                      <a:srgbClr val="797A7D"/>
                    </a:gs>
                    <a:gs pos="95000">
                      <a:srgbClr val="797A7D"/>
                    </a:gs>
                  </a:gsLst>
                  <a:lin ang="5400000" scaled="0"/>
                </a:gradFill>
              </a:rPr>
              <a:t>Source:  Gartner, Forecast: The Internet of Things, Worldwide, 2013</a:t>
            </a:r>
          </a:p>
        </p:txBody>
      </p:sp>
      <p:grpSp>
        <p:nvGrpSpPr>
          <p:cNvPr id="36" name="Group 35"/>
          <p:cNvGrpSpPr/>
          <p:nvPr/>
        </p:nvGrpSpPr>
        <p:grpSpPr>
          <a:xfrm>
            <a:off x="3600790" y="3272308"/>
            <a:ext cx="2189376" cy="1002833"/>
            <a:chOff x="4911697" y="4363077"/>
            <a:chExt cx="2919168" cy="1337111"/>
          </a:xfrm>
        </p:grpSpPr>
        <p:sp>
          <p:nvSpPr>
            <p:cNvPr id="27" name="Rectangle 26"/>
            <p:cNvSpPr/>
            <p:nvPr/>
          </p:nvSpPr>
          <p:spPr bwMode="auto">
            <a:xfrm>
              <a:off x="4911697" y="4363077"/>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5601758" y="4533245"/>
              <a:ext cx="1491435" cy="677108"/>
            </a:xfrm>
            <a:prstGeom prst="rect">
              <a:avLst/>
            </a:prstGeom>
            <a:noFill/>
          </p:spPr>
          <p:txBody>
            <a:bodyPr wrap="none" lIns="0" tIns="0" rIns="0" bIns="0" rtlCol="0">
              <a:spAutoFit/>
            </a:bodyPr>
            <a:lstStyle/>
            <a:p>
              <a:pPr defTabSz="685800"/>
              <a:r>
                <a:rPr lang="en-US" sz="3300" spc="-53" dirty="0">
                  <a:solidFill>
                    <a:srgbClr val="FFFFFF"/>
                  </a:solidFill>
                </a:rPr>
                <a:t>$300B</a:t>
              </a:r>
            </a:p>
          </p:txBody>
        </p:sp>
        <p:sp>
          <p:nvSpPr>
            <p:cNvPr id="31" name="TextBox 30"/>
            <p:cNvSpPr txBox="1"/>
            <p:nvPr/>
          </p:nvSpPr>
          <p:spPr>
            <a:xfrm>
              <a:off x="5537336" y="5192840"/>
              <a:ext cx="1663532" cy="246221"/>
            </a:xfrm>
            <a:prstGeom prst="rect">
              <a:avLst/>
            </a:prstGeom>
            <a:noFill/>
          </p:spPr>
          <p:txBody>
            <a:bodyPr wrap="none" lIns="0" tIns="0" rIns="0" bIns="0" rtlCol="0">
              <a:spAutoFit/>
            </a:bodyPr>
            <a:lstStyle/>
            <a:p>
              <a:pPr defTabSz="685800"/>
              <a:r>
                <a:rPr lang="en-US" sz="1200" spc="-53" dirty="0">
                  <a:solidFill>
                    <a:srgbClr val="FFFFFF"/>
                  </a:solidFill>
                </a:rPr>
                <a:t>Incremental revenue</a:t>
              </a:r>
            </a:p>
          </p:txBody>
        </p:sp>
      </p:grpSp>
      <p:grpSp>
        <p:nvGrpSpPr>
          <p:cNvPr id="16" name="Group 15"/>
          <p:cNvGrpSpPr/>
          <p:nvPr/>
        </p:nvGrpSpPr>
        <p:grpSpPr>
          <a:xfrm>
            <a:off x="834272" y="3272308"/>
            <a:ext cx="2189376" cy="1002833"/>
            <a:chOff x="1223006" y="4363077"/>
            <a:chExt cx="2919168" cy="1337111"/>
          </a:xfrm>
        </p:grpSpPr>
        <p:sp>
          <p:nvSpPr>
            <p:cNvPr id="32" name="Rectangle 31"/>
            <p:cNvSpPr/>
            <p:nvPr/>
          </p:nvSpPr>
          <p:spPr bwMode="auto">
            <a:xfrm>
              <a:off x="1223006" y="4363077"/>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726609" y="4518466"/>
              <a:ext cx="811163" cy="923330"/>
            </a:xfrm>
            <a:prstGeom prst="rect">
              <a:avLst/>
            </a:prstGeom>
            <a:noFill/>
          </p:spPr>
          <p:txBody>
            <a:bodyPr wrap="none" lIns="0" tIns="0" rIns="0" bIns="0" rtlCol="0">
              <a:spAutoFit/>
            </a:bodyPr>
            <a:lstStyle/>
            <a:p>
              <a:pPr defTabSz="685800"/>
              <a:r>
                <a:rPr lang="en-US" sz="4500" spc="-53" dirty="0">
                  <a:solidFill>
                    <a:srgbClr val="FFFFFF"/>
                  </a:solidFill>
                </a:rPr>
                <a:t>26</a:t>
              </a:r>
            </a:p>
          </p:txBody>
        </p:sp>
        <p:sp>
          <p:nvSpPr>
            <p:cNvPr id="4" name="TextBox 3"/>
            <p:cNvSpPr txBox="1"/>
            <p:nvPr/>
          </p:nvSpPr>
          <p:spPr>
            <a:xfrm>
              <a:off x="2597118" y="4646474"/>
              <a:ext cx="770125" cy="369332"/>
            </a:xfrm>
            <a:prstGeom prst="rect">
              <a:avLst/>
            </a:prstGeom>
            <a:noFill/>
          </p:spPr>
          <p:txBody>
            <a:bodyPr wrap="none" lIns="0" tIns="0" rIns="0" bIns="0" rtlCol="0">
              <a:spAutoFit/>
            </a:bodyPr>
            <a:lstStyle/>
            <a:p>
              <a:pPr defTabSz="685800"/>
              <a:r>
                <a:rPr lang="en-US" spc="-53" dirty="0">
                  <a:solidFill>
                    <a:srgbClr val="FFFFFF"/>
                  </a:solidFill>
                </a:rPr>
                <a:t>billion</a:t>
              </a:r>
            </a:p>
          </p:txBody>
        </p:sp>
        <p:sp>
          <p:nvSpPr>
            <p:cNvPr id="35" name="TextBox 34"/>
            <p:cNvSpPr txBox="1"/>
            <p:nvPr/>
          </p:nvSpPr>
          <p:spPr>
            <a:xfrm>
              <a:off x="2597118" y="4959238"/>
              <a:ext cx="610852" cy="369332"/>
            </a:xfrm>
            <a:prstGeom prst="rect">
              <a:avLst/>
            </a:prstGeom>
            <a:noFill/>
          </p:spPr>
          <p:txBody>
            <a:bodyPr wrap="none" lIns="0" tIns="0" rIns="0" bIns="0" rtlCol="0">
              <a:spAutoFit/>
            </a:bodyPr>
            <a:lstStyle/>
            <a:p>
              <a:pPr defTabSz="685800"/>
              <a:r>
                <a:rPr lang="en-US" spc="-53" dirty="0">
                  <a:solidFill>
                    <a:srgbClr val="FFFFFF"/>
                  </a:solidFill>
                </a:rPr>
                <a:t>units</a:t>
              </a:r>
            </a:p>
          </p:txBody>
        </p:sp>
      </p:grpSp>
    </p:spTree>
    <p:extLst>
      <p:ext uri="{BB962C8B-B14F-4D97-AF65-F5344CB8AC3E}">
        <p14:creationId xmlns:p14="http://schemas.microsoft.com/office/powerpoint/2010/main" val="278246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80">
                                          <p:stCondLst>
                                            <p:cond delay="0"/>
                                          </p:stCondLst>
                                        </p:cTn>
                                        <p:tgtEl>
                                          <p:spTgt spid="16"/>
                                        </p:tgtEl>
                                      </p:cBhvr>
                                    </p:animEffect>
                                    <p:anim calcmode="lin" valueType="num">
                                      <p:cBhvr>
                                        <p:cTn id="2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6" dur="26">
                                          <p:stCondLst>
                                            <p:cond delay="650"/>
                                          </p:stCondLst>
                                        </p:cTn>
                                        <p:tgtEl>
                                          <p:spTgt spid="16"/>
                                        </p:tgtEl>
                                      </p:cBhvr>
                                      <p:to x="100000" y="60000"/>
                                    </p:animScale>
                                    <p:animScale>
                                      <p:cBhvr>
                                        <p:cTn id="27" dur="166" decel="50000">
                                          <p:stCondLst>
                                            <p:cond delay="676"/>
                                          </p:stCondLst>
                                        </p:cTn>
                                        <p:tgtEl>
                                          <p:spTgt spid="16"/>
                                        </p:tgtEl>
                                      </p:cBhvr>
                                      <p:to x="100000" y="100000"/>
                                    </p:animScale>
                                    <p:animScale>
                                      <p:cBhvr>
                                        <p:cTn id="28" dur="26">
                                          <p:stCondLst>
                                            <p:cond delay="1312"/>
                                          </p:stCondLst>
                                        </p:cTn>
                                        <p:tgtEl>
                                          <p:spTgt spid="16"/>
                                        </p:tgtEl>
                                      </p:cBhvr>
                                      <p:to x="100000" y="80000"/>
                                    </p:animScale>
                                    <p:animScale>
                                      <p:cBhvr>
                                        <p:cTn id="29" dur="166" decel="50000">
                                          <p:stCondLst>
                                            <p:cond delay="1338"/>
                                          </p:stCondLst>
                                        </p:cTn>
                                        <p:tgtEl>
                                          <p:spTgt spid="16"/>
                                        </p:tgtEl>
                                      </p:cBhvr>
                                      <p:to x="100000" y="100000"/>
                                    </p:animScale>
                                    <p:animScale>
                                      <p:cBhvr>
                                        <p:cTn id="30" dur="26">
                                          <p:stCondLst>
                                            <p:cond delay="1642"/>
                                          </p:stCondLst>
                                        </p:cTn>
                                        <p:tgtEl>
                                          <p:spTgt spid="16"/>
                                        </p:tgtEl>
                                      </p:cBhvr>
                                      <p:to x="100000" y="90000"/>
                                    </p:animScale>
                                    <p:animScale>
                                      <p:cBhvr>
                                        <p:cTn id="31" dur="166" decel="50000">
                                          <p:stCondLst>
                                            <p:cond delay="1668"/>
                                          </p:stCondLst>
                                        </p:cTn>
                                        <p:tgtEl>
                                          <p:spTgt spid="16"/>
                                        </p:tgtEl>
                                      </p:cBhvr>
                                      <p:to x="100000" y="100000"/>
                                    </p:animScale>
                                    <p:animScale>
                                      <p:cBhvr>
                                        <p:cTn id="32" dur="26">
                                          <p:stCondLst>
                                            <p:cond delay="1808"/>
                                          </p:stCondLst>
                                        </p:cTn>
                                        <p:tgtEl>
                                          <p:spTgt spid="16"/>
                                        </p:tgtEl>
                                      </p:cBhvr>
                                      <p:to x="100000" y="95000"/>
                                    </p:animScale>
                                    <p:animScale>
                                      <p:cBhvr>
                                        <p:cTn id="33" dur="166" decel="50000">
                                          <p:stCondLst>
                                            <p:cond delay="1834"/>
                                          </p:stCondLst>
                                        </p:cTn>
                                        <p:tgtEl>
                                          <p:spTgt spid="1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80">
                                          <p:stCondLst>
                                            <p:cond delay="0"/>
                                          </p:stCondLst>
                                        </p:cTn>
                                        <p:tgtEl>
                                          <p:spTgt spid="36"/>
                                        </p:tgtEl>
                                      </p:cBhvr>
                                    </p:animEffect>
                                    <p:anim calcmode="lin" valueType="num">
                                      <p:cBhvr>
                                        <p:cTn id="39"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4" dur="26">
                                          <p:stCondLst>
                                            <p:cond delay="650"/>
                                          </p:stCondLst>
                                        </p:cTn>
                                        <p:tgtEl>
                                          <p:spTgt spid="36"/>
                                        </p:tgtEl>
                                      </p:cBhvr>
                                      <p:to x="100000" y="60000"/>
                                    </p:animScale>
                                    <p:animScale>
                                      <p:cBhvr>
                                        <p:cTn id="45" dur="166" decel="50000">
                                          <p:stCondLst>
                                            <p:cond delay="676"/>
                                          </p:stCondLst>
                                        </p:cTn>
                                        <p:tgtEl>
                                          <p:spTgt spid="36"/>
                                        </p:tgtEl>
                                      </p:cBhvr>
                                      <p:to x="100000" y="100000"/>
                                    </p:animScale>
                                    <p:animScale>
                                      <p:cBhvr>
                                        <p:cTn id="46" dur="26">
                                          <p:stCondLst>
                                            <p:cond delay="1312"/>
                                          </p:stCondLst>
                                        </p:cTn>
                                        <p:tgtEl>
                                          <p:spTgt spid="36"/>
                                        </p:tgtEl>
                                      </p:cBhvr>
                                      <p:to x="100000" y="80000"/>
                                    </p:animScale>
                                    <p:animScale>
                                      <p:cBhvr>
                                        <p:cTn id="47" dur="166" decel="50000">
                                          <p:stCondLst>
                                            <p:cond delay="1338"/>
                                          </p:stCondLst>
                                        </p:cTn>
                                        <p:tgtEl>
                                          <p:spTgt spid="36"/>
                                        </p:tgtEl>
                                      </p:cBhvr>
                                      <p:to x="100000" y="100000"/>
                                    </p:animScale>
                                    <p:animScale>
                                      <p:cBhvr>
                                        <p:cTn id="48" dur="26">
                                          <p:stCondLst>
                                            <p:cond delay="1642"/>
                                          </p:stCondLst>
                                        </p:cTn>
                                        <p:tgtEl>
                                          <p:spTgt spid="36"/>
                                        </p:tgtEl>
                                      </p:cBhvr>
                                      <p:to x="100000" y="90000"/>
                                    </p:animScale>
                                    <p:animScale>
                                      <p:cBhvr>
                                        <p:cTn id="49" dur="166" decel="50000">
                                          <p:stCondLst>
                                            <p:cond delay="1668"/>
                                          </p:stCondLst>
                                        </p:cTn>
                                        <p:tgtEl>
                                          <p:spTgt spid="36"/>
                                        </p:tgtEl>
                                      </p:cBhvr>
                                      <p:to x="100000" y="100000"/>
                                    </p:animScale>
                                    <p:animScale>
                                      <p:cBhvr>
                                        <p:cTn id="50" dur="26">
                                          <p:stCondLst>
                                            <p:cond delay="1808"/>
                                          </p:stCondLst>
                                        </p:cTn>
                                        <p:tgtEl>
                                          <p:spTgt spid="36"/>
                                        </p:tgtEl>
                                      </p:cBhvr>
                                      <p:to x="100000" y="95000"/>
                                    </p:animScale>
                                    <p:animScale>
                                      <p:cBhvr>
                                        <p:cTn id="51" dur="166" decel="50000">
                                          <p:stCondLst>
                                            <p:cond delay="1834"/>
                                          </p:stCondLst>
                                        </p:cTn>
                                        <p:tgtEl>
                                          <p:spTgt spid="36"/>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80">
                                          <p:stCondLst>
                                            <p:cond delay="0"/>
                                          </p:stCondLst>
                                        </p:cTn>
                                        <p:tgtEl>
                                          <p:spTgt spid="37"/>
                                        </p:tgtEl>
                                      </p:cBhvr>
                                    </p:animEffect>
                                    <p:anim calcmode="lin" valueType="num">
                                      <p:cBhvr>
                                        <p:cTn id="57"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62" dur="26">
                                          <p:stCondLst>
                                            <p:cond delay="650"/>
                                          </p:stCondLst>
                                        </p:cTn>
                                        <p:tgtEl>
                                          <p:spTgt spid="37"/>
                                        </p:tgtEl>
                                      </p:cBhvr>
                                      <p:to x="100000" y="60000"/>
                                    </p:animScale>
                                    <p:animScale>
                                      <p:cBhvr>
                                        <p:cTn id="63" dur="166" decel="50000">
                                          <p:stCondLst>
                                            <p:cond delay="676"/>
                                          </p:stCondLst>
                                        </p:cTn>
                                        <p:tgtEl>
                                          <p:spTgt spid="37"/>
                                        </p:tgtEl>
                                      </p:cBhvr>
                                      <p:to x="100000" y="100000"/>
                                    </p:animScale>
                                    <p:animScale>
                                      <p:cBhvr>
                                        <p:cTn id="64" dur="26">
                                          <p:stCondLst>
                                            <p:cond delay="1312"/>
                                          </p:stCondLst>
                                        </p:cTn>
                                        <p:tgtEl>
                                          <p:spTgt spid="37"/>
                                        </p:tgtEl>
                                      </p:cBhvr>
                                      <p:to x="100000" y="80000"/>
                                    </p:animScale>
                                    <p:animScale>
                                      <p:cBhvr>
                                        <p:cTn id="65" dur="166" decel="50000">
                                          <p:stCondLst>
                                            <p:cond delay="1338"/>
                                          </p:stCondLst>
                                        </p:cTn>
                                        <p:tgtEl>
                                          <p:spTgt spid="37"/>
                                        </p:tgtEl>
                                      </p:cBhvr>
                                      <p:to x="100000" y="100000"/>
                                    </p:animScale>
                                    <p:animScale>
                                      <p:cBhvr>
                                        <p:cTn id="66" dur="26">
                                          <p:stCondLst>
                                            <p:cond delay="1642"/>
                                          </p:stCondLst>
                                        </p:cTn>
                                        <p:tgtEl>
                                          <p:spTgt spid="37"/>
                                        </p:tgtEl>
                                      </p:cBhvr>
                                      <p:to x="100000" y="90000"/>
                                    </p:animScale>
                                    <p:animScale>
                                      <p:cBhvr>
                                        <p:cTn id="67" dur="166" decel="50000">
                                          <p:stCondLst>
                                            <p:cond delay="1668"/>
                                          </p:stCondLst>
                                        </p:cTn>
                                        <p:tgtEl>
                                          <p:spTgt spid="37"/>
                                        </p:tgtEl>
                                      </p:cBhvr>
                                      <p:to x="100000" y="100000"/>
                                    </p:animScale>
                                    <p:animScale>
                                      <p:cBhvr>
                                        <p:cTn id="68" dur="26">
                                          <p:stCondLst>
                                            <p:cond delay="1808"/>
                                          </p:stCondLst>
                                        </p:cTn>
                                        <p:tgtEl>
                                          <p:spTgt spid="37"/>
                                        </p:tgtEl>
                                      </p:cBhvr>
                                      <p:to x="100000" y="95000"/>
                                    </p:animScale>
                                    <p:animScale>
                                      <p:cBhvr>
                                        <p:cTn id="69" dur="166" decel="50000">
                                          <p:stCondLst>
                                            <p:cond delay="1834"/>
                                          </p:stCondLst>
                                        </p:cTn>
                                        <p:tgtEl>
                                          <p:spTgt spid="37"/>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12685"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Manufacturing</a:t>
            </a:r>
          </a:p>
        </p:txBody>
      </p:sp>
      <p:sp>
        <p:nvSpPr>
          <p:cNvPr id="17" name="Rectangle 16"/>
          <p:cNvSpPr/>
          <p:nvPr/>
        </p:nvSpPr>
        <p:spPr bwMode="auto">
          <a:xfrm>
            <a:off x="1960177"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Energy</a:t>
            </a:r>
          </a:p>
        </p:txBody>
      </p:sp>
      <p:sp>
        <p:nvSpPr>
          <p:cNvPr id="18" name="Rectangle 17"/>
          <p:cNvSpPr/>
          <p:nvPr/>
        </p:nvSpPr>
        <p:spPr bwMode="auto">
          <a:xfrm>
            <a:off x="3707671" y="1692010"/>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Mobility</a:t>
            </a:r>
          </a:p>
        </p:txBody>
      </p:sp>
      <p:sp>
        <p:nvSpPr>
          <p:cNvPr id="19" name="Rectangle 18"/>
          <p:cNvSpPr/>
          <p:nvPr/>
        </p:nvSpPr>
        <p:spPr bwMode="auto">
          <a:xfrm>
            <a:off x="3707671"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Home</a:t>
            </a:r>
          </a:p>
        </p:txBody>
      </p:sp>
      <p:sp>
        <p:nvSpPr>
          <p:cNvPr id="20" name="Rectangle 19"/>
          <p:cNvSpPr/>
          <p:nvPr/>
        </p:nvSpPr>
        <p:spPr bwMode="auto">
          <a:xfrm>
            <a:off x="1960177"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Building</a:t>
            </a:r>
          </a:p>
        </p:txBody>
      </p:sp>
      <p:sp>
        <p:nvSpPr>
          <p:cNvPr id="21" name="Rectangle 20"/>
          <p:cNvSpPr/>
          <p:nvPr/>
        </p:nvSpPr>
        <p:spPr bwMode="auto">
          <a:xfrm>
            <a:off x="212685" y="2983357"/>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City</a:t>
            </a:r>
          </a:p>
        </p:txBody>
      </p:sp>
      <p:sp>
        <p:nvSpPr>
          <p:cNvPr id="22" name="Rectangle 21"/>
          <p:cNvSpPr/>
          <p:nvPr/>
        </p:nvSpPr>
        <p:spPr bwMode="auto">
          <a:xfrm>
            <a:off x="7202658" y="1692010"/>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Health</a:t>
            </a:r>
          </a:p>
        </p:txBody>
      </p:sp>
      <p:sp>
        <p:nvSpPr>
          <p:cNvPr id="11" name="Title 1"/>
          <p:cNvSpPr>
            <a:spLocks noGrp="1"/>
          </p:cNvSpPr>
          <p:nvPr>
            <p:ph type="title"/>
          </p:nvPr>
        </p:nvSpPr>
        <p:spPr>
          <a:xfrm>
            <a:off x="389437" y="171452"/>
            <a:ext cx="8363938" cy="560923"/>
          </a:xfrm>
        </p:spPr>
        <p:txBody>
          <a:bodyPr/>
          <a:lstStyle/>
          <a:p>
            <a:r>
              <a:rPr lang="en-US" dirty="0" smtClean="0"/>
              <a:t>Every industry can benefit from IOT</a:t>
            </a:r>
            <a:endParaRPr lang="en-US" dirty="0"/>
          </a:p>
        </p:txBody>
      </p:sp>
      <p:sp>
        <p:nvSpPr>
          <p:cNvPr id="10" name="Rectangle 9"/>
          <p:cNvSpPr/>
          <p:nvPr/>
        </p:nvSpPr>
        <p:spPr bwMode="auto">
          <a:xfrm>
            <a:off x="5455164"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Retail</a:t>
            </a:r>
          </a:p>
        </p:txBody>
      </p:sp>
      <p:sp>
        <p:nvSpPr>
          <p:cNvPr id="13" name="Rectangle 12"/>
          <p:cNvSpPr/>
          <p:nvPr/>
        </p:nvSpPr>
        <p:spPr bwMode="auto">
          <a:xfrm>
            <a:off x="5455164"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Wearables</a:t>
            </a:r>
          </a:p>
        </p:txBody>
      </p:sp>
      <p:sp>
        <p:nvSpPr>
          <p:cNvPr id="12" name="Rectangle 11"/>
          <p:cNvSpPr/>
          <p:nvPr/>
        </p:nvSpPr>
        <p:spPr bwMode="auto">
          <a:xfrm>
            <a:off x="7202658"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a:t>
            </a:r>
          </a:p>
        </p:txBody>
      </p:sp>
    </p:spTree>
    <p:extLst>
      <p:ext uri="{BB962C8B-B14F-4D97-AF65-F5344CB8AC3E}">
        <p14:creationId xmlns:p14="http://schemas.microsoft.com/office/powerpoint/2010/main" val="1831579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10"/>
                                        </p:tgtEl>
                                      </p:cBhvr>
                                    </p:animEffect>
                                    <p:animScale>
                                      <p:cBhvr>
                                        <p:cTn id="1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2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IOT thing so interesting?</a:t>
            </a:r>
            <a:endParaRPr lang="en-US" dirty="0"/>
          </a:p>
        </p:txBody>
      </p:sp>
      <p:grpSp>
        <p:nvGrpSpPr>
          <p:cNvPr id="40" name="Group 39"/>
          <p:cNvGrpSpPr/>
          <p:nvPr/>
        </p:nvGrpSpPr>
        <p:grpSpPr>
          <a:xfrm>
            <a:off x="1907331" y="3883327"/>
            <a:ext cx="714375" cy="859991"/>
            <a:chOff x="2543108" y="5177770"/>
            <a:chExt cx="952500" cy="1146655"/>
          </a:xfrm>
        </p:grpSpPr>
        <p:sp>
          <p:nvSpPr>
            <p:cNvPr id="38" name="Down Arrow 37"/>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1" name="Group 40"/>
          <p:cNvGrpSpPr/>
          <p:nvPr/>
        </p:nvGrpSpPr>
        <p:grpSpPr>
          <a:xfrm>
            <a:off x="3089774" y="3883327"/>
            <a:ext cx="714375" cy="859991"/>
            <a:chOff x="2543108" y="5177770"/>
            <a:chExt cx="952500" cy="1146655"/>
          </a:xfrm>
        </p:grpSpPr>
        <p:sp>
          <p:nvSpPr>
            <p:cNvPr id="42" name="Down Arrow 41"/>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4" name="Group 43"/>
          <p:cNvGrpSpPr/>
          <p:nvPr/>
        </p:nvGrpSpPr>
        <p:grpSpPr>
          <a:xfrm>
            <a:off x="4214218" y="3883327"/>
            <a:ext cx="714375" cy="859991"/>
            <a:chOff x="2543108" y="5177770"/>
            <a:chExt cx="952500" cy="1146655"/>
          </a:xfrm>
        </p:grpSpPr>
        <p:sp>
          <p:nvSpPr>
            <p:cNvPr id="45" name="Down Arrow 44"/>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7" name="Group 46"/>
          <p:cNvGrpSpPr/>
          <p:nvPr/>
        </p:nvGrpSpPr>
        <p:grpSpPr>
          <a:xfrm>
            <a:off x="5405816" y="3883327"/>
            <a:ext cx="714375" cy="859991"/>
            <a:chOff x="2543108" y="5177770"/>
            <a:chExt cx="952500" cy="1146655"/>
          </a:xfrm>
        </p:grpSpPr>
        <p:sp>
          <p:nvSpPr>
            <p:cNvPr id="48" name="Down Arrow 47"/>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50" name="Group 49"/>
          <p:cNvGrpSpPr/>
          <p:nvPr/>
        </p:nvGrpSpPr>
        <p:grpSpPr>
          <a:xfrm>
            <a:off x="6563837" y="3883327"/>
            <a:ext cx="714375" cy="859991"/>
            <a:chOff x="2543108" y="5177770"/>
            <a:chExt cx="952500" cy="1146655"/>
          </a:xfrm>
        </p:grpSpPr>
        <p:sp>
          <p:nvSpPr>
            <p:cNvPr id="51" name="Down Arrow 50"/>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53" name="Group 52"/>
          <p:cNvGrpSpPr/>
          <p:nvPr/>
        </p:nvGrpSpPr>
        <p:grpSpPr>
          <a:xfrm>
            <a:off x="7724675" y="3874812"/>
            <a:ext cx="714375" cy="859991"/>
            <a:chOff x="2543108" y="5177770"/>
            <a:chExt cx="952500" cy="1146655"/>
          </a:xfrm>
        </p:grpSpPr>
        <p:sp>
          <p:nvSpPr>
            <p:cNvPr id="54" name="Down Arrow 53"/>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pic>
        <p:nvPicPr>
          <p:cNvPr id="4" name="Picture 3"/>
          <p:cNvPicPr>
            <a:picLocks noChangeAspect="1"/>
          </p:cNvPicPr>
          <p:nvPr/>
        </p:nvPicPr>
        <p:blipFill>
          <a:blip r:embed="rId2"/>
          <a:stretch>
            <a:fillRect/>
          </a:stretch>
        </p:blipFill>
        <p:spPr>
          <a:xfrm>
            <a:off x="549982" y="961281"/>
            <a:ext cx="8042845" cy="2693141"/>
          </a:xfrm>
          <a:prstGeom prst="rect">
            <a:avLst/>
          </a:prstGeom>
        </p:spPr>
      </p:pic>
    </p:spTree>
    <p:extLst>
      <p:ext uri="{BB962C8B-B14F-4D97-AF65-F5344CB8AC3E}">
        <p14:creationId xmlns:p14="http://schemas.microsoft.com/office/powerpoint/2010/main" val="89939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4" name="Group 403"/>
          <p:cNvGrpSpPr/>
          <p:nvPr/>
        </p:nvGrpSpPr>
        <p:grpSpPr>
          <a:xfrm>
            <a:off x="2932624" y="1030124"/>
            <a:ext cx="3590723" cy="3433576"/>
            <a:chOff x="4038600" y="1400245"/>
            <a:chExt cx="4884325" cy="4670565"/>
          </a:xfrm>
        </p:grpSpPr>
        <p:sp>
          <p:nvSpPr>
            <p:cNvPr id="405" name="Oval 404"/>
            <p:cNvSpPr/>
            <p:nvPr/>
          </p:nvSpPr>
          <p:spPr bwMode="auto">
            <a:xfrm>
              <a:off x="4038600" y="1676400"/>
              <a:ext cx="4394410" cy="4394410"/>
            </a:xfrm>
            <a:prstGeom prst="ellipse">
              <a:avLst/>
            </a:prstGeom>
            <a:solidFill>
              <a:schemeClr val="bg1"/>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Freeform 7"/>
            <p:cNvSpPr>
              <a:spLocks/>
            </p:cNvSpPr>
            <p:nvPr/>
          </p:nvSpPr>
          <p:spPr bwMode="auto">
            <a:xfrm>
              <a:off x="4619816" y="3000079"/>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7" name="Freeform 8"/>
            <p:cNvSpPr>
              <a:spLocks/>
            </p:cNvSpPr>
            <p:nvPr/>
          </p:nvSpPr>
          <p:spPr bwMode="auto">
            <a:xfrm>
              <a:off x="4741092" y="3000079"/>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8" name="Freeform 14"/>
            <p:cNvSpPr>
              <a:spLocks/>
            </p:cNvSpPr>
            <p:nvPr/>
          </p:nvSpPr>
          <p:spPr bwMode="auto">
            <a:xfrm>
              <a:off x="5696280"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9" name="Freeform 408"/>
            <p:cNvSpPr>
              <a:spLocks/>
            </p:cNvSpPr>
            <p:nvPr/>
          </p:nvSpPr>
          <p:spPr bwMode="auto">
            <a:xfrm>
              <a:off x="6148538" y="3000079"/>
              <a:ext cx="78768"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0" name="Freeform 409"/>
            <p:cNvSpPr>
              <a:spLocks noEditPoints="1"/>
            </p:cNvSpPr>
            <p:nvPr/>
          </p:nvSpPr>
          <p:spPr bwMode="auto">
            <a:xfrm>
              <a:off x="6272314" y="300007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1" name="Freeform 23"/>
            <p:cNvSpPr>
              <a:spLocks noEditPoints="1"/>
            </p:cNvSpPr>
            <p:nvPr/>
          </p:nvSpPr>
          <p:spPr bwMode="auto">
            <a:xfrm>
              <a:off x="6887800" y="3000079"/>
              <a:ext cx="132528" cy="190348"/>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2" name="Freeform 24"/>
            <p:cNvSpPr>
              <a:spLocks noEditPoints="1"/>
            </p:cNvSpPr>
            <p:nvPr/>
          </p:nvSpPr>
          <p:spPr bwMode="auto">
            <a:xfrm>
              <a:off x="7061588" y="3000079"/>
              <a:ext cx="133778" cy="190348"/>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3" name="Freeform 25"/>
            <p:cNvSpPr>
              <a:spLocks/>
            </p:cNvSpPr>
            <p:nvPr/>
          </p:nvSpPr>
          <p:spPr bwMode="auto">
            <a:xfrm>
              <a:off x="7236625" y="3000079"/>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4" name="Freeform 29"/>
            <p:cNvSpPr>
              <a:spLocks noEditPoints="1"/>
            </p:cNvSpPr>
            <p:nvPr/>
          </p:nvSpPr>
          <p:spPr bwMode="auto">
            <a:xfrm>
              <a:off x="7831753" y="3000079"/>
              <a:ext cx="130027" cy="190348"/>
            </a:xfrm>
            <a:custGeom>
              <a:avLst/>
              <a:gdLst>
                <a:gd name="T0" fmla="*/ 0 w 44"/>
                <a:gd name="T1" fmla="*/ 33 h 64"/>
                <a:gd name="T2" fmla="*/ 22 w 44"/>
                <a:gd name="T3" fmla="*/ 64 h 64"/>
                <a:gd name="T4" fmla="*/ 39 w 44"/>
                <a:gd name="T5" fmla="*/ 56 h 64"/>
                <a:gd name="T6" fmla="*/ 44 w 44"/>
                <a:gd name="T7" fmla="*/ 32 h 64"/>
                <a:gd name="T8" fmla="*/ 23 w 44"/>
                <a:gd name="T9" fmla="*/ 0 h 64"/>
                <a:gd name="T10" fmla="*/ 5 w 44"/>
                <a:gd name="T11" fmla="*/ 8 h 64"/>
                <a:gd name="T12" fmla="*/ 0 w 44"/>
                <a:gd name="T13" fmla="*/ 33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0" y="33"/>
                  </a:move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ubicBezTo>
                    <a:pt x="2" y="15"/>
                    <a:pt x="0" y="22"/>
                    <a:pt x="0" y="33"/>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5" name="Freeform 30"/>
            <p:cNvSpPr>
              <a:spLocks/>
            </p:cNvSpPr>
            <p:nvPr/>
          </p:nvSpPr>
          <p:spPr bwMode="auto">
            <a:xfrm>
              <a:off x="8006790" y="3000079"/>
              <a:ext cx="78768" cy="186591"/>
            </a:xfrm>
            <a:custGeom>
              <a:avLst/>
              <a:gdLst>
                <a:gd name="T0" fmla="*/ 10 w 27"/>
                <a:gd name="T1" fmla="*/ 5 h 63"/>
                <a:gd name="T2" fmla="*/ 0 w 27"/>
                <a:gd name="T3" fmla="*/ 9 h 63"/>
                <a:gd name="T4" fmla="*/ 0 w 27"/>
                <a:gd name="T5" fmla="*/ 20 h 63"/>
                <a:gd name="T6" fmla="*/ 3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8 h 63"/>
                <a:gd name="T20" fmla="*/ 23 w 27"/>
                <a:gd name="T21" fmla="*/ 0 h 63"/>
                <a:gd name="T22" fmla="*/ 18 w 27"/>
                <a:gd name="T23" fmla="*/ 0 h 63"/>
                <a:gd name="T24" fmla="*/ 10 w 27"/>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8"/>
                  </a:cubicBezTo>
                  <a:cubicBezTo>
                    <a:pt x="25" y="5"/>
                    <a:pt x="24" y="2"/>
                    <a:pt x="23"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6" name="Freeform 31"/>
            <p:cNvSpPr>
              <a:spLocks/>
            </p:cNvSpPr>
            <p:nvPr/>
          </p:nvSpPr>
          <p:spPr bwMode="auto">
            <a:xfrm>
              <a:off x="8130565" y="3127813"/>
              <a:ext cx="15003" cy="43831"/>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1" y="6"/>
                    <a:pt x="2" y="11"/>
                    <a:pt x="5" y="15"/>
                  </a:cubicBezTo>
                  <a:cubicBezTo>
                    <a:pt x="4" y="10"/>
                    <a:pt x="2" y="5"/>
                    <a:pt x="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7" name="Freeform 35"/>
            <p:cNvSpPr>
              <a:spLocks noEditPoints="1"/>
            </p:cNvSpPr>
            <p:nvPr/>
          </p:nvSpPr>
          <p:spPr bwMode="auto">
            <a:xfrm>
              <a:off x="4658574" y="322549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30" y="64"/>
                    <a:pt x="35" y="61"/>
                    <a:pt x="39" y="56"/>
                  </a:cubicBezTo>
                  <a:cubicBezTo>
                    <a:pt x="43" y="50"/>
                    <a:pt x="44" y="42"/>
                    <a:pt x="44" y="32"/>
                  </a:cubicBezTo>
                  <a:cubicBezTo>
                    <a:pt x="44" y="11"/>
                    <a:pt x="38" y="0"/>
                    <a:pt x="23" y="0"/>
                  </a:cubicBezTo>
                  <a:cubicBezTo>
                    <a:pt x="16" y="0"/>
                    <a:pt x="9" y="2"/>
                    <a:pt x="5"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8" name="Freeform 41"/>
            <p:cNvSpPr>
              <a:spLocks noEditPoints="1"/>
            </p:cNvSpPr>
            <p:nvPr/>
          </p:nvSpPr>
          <p:spPr bwMode="auto">
            <a:xfrm>
              <a:off x="5602526"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9" name="Freeform 42"/>
            <p:cNvSpPr>
              <a:spLocks/>
            </p:cNvSpPr>
            <p:nvPr/>
          </p:nvSpPr>
          <p:spPr bwMode="auto">
            <a:xfrm>
              <a:off x="5777563" y="3225491"/>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0" name="Freeform 43"/>
            <p:cNvSpPr>
              <a:spLocks noEditPoints="1"/>
            </p:cNvSpPr>
            <p:nvPr/>
          </p:nvSpPr>
          <p:spPr bwMode="auto">
            <a:xfrm>
              <a:off x="5898840" y="3225491"/>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1" name="Freeform 44"/>
            <p:cNvSpPr>
              <a:spLocks/>
            </p:cNvSpPr>
            <p:nvPr/>
          </p:nvSpPr>
          <p:spPr bwMode="auto">
            <a:xfrm>
              <a:off x="6072627"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2" name="Freeform 45"/>
            <p:cNvSpPr>
              <a:spLocks noEditPoints="1"/>
            </p:cNvSpPr>
            <p:nvPr/>
          </p:nvSpPr>
          <p:spPr bwMode="auto">
            <a:xfrm>
              <a:off x="6195153" y="3225491"/>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2" y="50"/>
                    <a:pt x="44" y="42"/>
                    <a:pt x="44" y="32"/>
                  </a:cubicBezTo>
                  <a:cubicBezTo>
                    <a:pt x="44"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3" name="Freeform 46"/>
            <p:cNvSpPr>
              <a:spLocks/>
            </p:cNvSpPr>
            <p:nvPr/>
          </p:nvSpPr>
          <p:spPr bwMode="auto">
            <a:xfrm>
              <a:off x="6368939" y="3225491"/>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3"/>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4" name="Freeform 47"/>
            <p:cNvSpPr>
              <a:spLocks noEditPoints="1"/>
            </p:cNvSpPr>
            <p:nvPr/>
          </p:nvSpPr>
          <p:spPr bwMode="auto">
            <a:xfrm>
              <a:off x="6490215" y="3225491"/>
              <a:ext cx="133778" cy="189096"/>
            </a:xfrm>
            <a:custGeom>
              <a:avLst/>
              <a:gdLst>
                <a:gd name="T0" fmla="*/ 6 w 45"/>
                <a:gd name="T1" fmla="*/ 8 h 64"/>
                <a:gd name="T2" fmla="*/ 0 w 45"/>
                <a:gd name="T3" fmla="*/ 33 h 64"/>
                <a:gd name="T4" fmla="*/ 22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2 w 45"/>
                <a:gd name="T17" fmla="*/ 53 h 64"/>
                <a:gd name="T18" fmla="*/ 14 w 45"/>
                <a:gd name="T19" fmla="*/ 33 h 64"/>
                <a:gd name="T20" fmla="*/ 22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7" y="64"/>
                    <a:pt x="22" y="64"/>
                  </a:cubicBezTo>
                  <a:cubicBezTo>
                    <a:pt x="30" y="64"/>
                    <a:pt x="35" y="61"/>
                    <a:pt x="39" y="56"/>
                  </a:cubicBezTo>
                  <a:cubicBezTo>
                    <a:pt x="43" y="50"/>
                    <a:pt x="45" y="42"/>
                    <a:pt x="45" y="32"/>
                  </a:cubicBezTo>
                  <a:cubicBezTo>
                    <a:pt x="45"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5" name="Freeform 48"/>
            <p:cNvSpPr>
              <a:spLocks noEditPoints="1"/>
            </p:cNvSpPr>
            <p:nvPr/>
          </p:nvSpPr>
          <p:spPr bwMode="auto">
            <a:xfrm>
              <a:off x="6665252" y="322549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6" name="Freeform 49"/>
            <p:cNvSpPr>
              <a:spLocks/>
            </p:cNvSpPr>
            <p:nvPr/>
          </p:nvSpPr>
          <p:spPr bwMode="auto">
            <a:xfrm>
              <a:off x="6840291" y="3225491"/>
              <a:ext cx="76267" cy="186591"/>
            </a:xfrm>
            <a:custGeom>
              <a:avLst/>
              <a:gdLst>
                <a:gd name="T0" fmla="*/ 0 w 26"/>
                <a:gd name="T1" fmla="*/ 9 h 63"/>
                <a:gd name="T2" fmla="*/ 0 w 26"/>
                <a:gd name="T3" fmla="*/ 20 h 63"/>
                <a:gd name="T4" fmla="*/ 4 w 26"/>
                <a:gd name="T5" fmla="*/ 20 h 63"/>
                <a:gd name="T6" fmla="*/ 7 w 26"/>
                <a:gd name="T7" fmla="*/ 18 h 63"/>
                <a:gd name="T8" fmla="*/ 10 w 26"/>
                <a:gd name="T9" fmla="*/ 16 h 63"/>
                <a:gd name="T10" fmla="*/ 13 w 26"/>
                <a:gd name="T11" fmla="*/ 14 h 63"/>
                <a:gd name="T12" fmla="*/ 13 w 26"/>
                <a:gd name="T13" fmla="*/ 63 h 63"/>
                <a:gd name="T14" fmla="*/ 26 w 26"/>
                <a:gd name="T15" fmla="*/ 63 h 63"/>
                <a:gd name="T16" fmla="*/ 26 w 26"/>
                <a:gd name="T17" fmla="*/ 0 h 63"/>
                <a:gd name="T18" fmla="*/ 18 w 26"/>
                <a:gd name="T19" fmla="*/ 0 h 63"/>
                <a:gd name="T20" fmla="*/ 10 w 26"/>
                <a:gd name="T21" fmla="*/ 5 h 63"/>
                <a:gd name="T22" fmla="*/ 0 w 26"/>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9"/>
                  </a:move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6" y="2"/>
                    <a:pt x="13" y="3"/>
                    <a:pt x="10" y="5"/>
                  </a:cubicBezTo>
                  <a:cubicBezTo>
                    <a:pt x="6"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7" name="Freeform 50"/>
            <p:cNvSpPr>
              <a:spLocks/>
            </p:cNvSpPr>
            <p:nvPr/>
          </p:nvSpPr>
          <p:spPr bwMode="auto">
            <a:xfrm>
              <a:off x="6961566" y="3225491"/>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6 h 63"/>
                <a:gd name="T12" fmla="*/ 13 w 27"/>
                <a:gd name="T13" fmla="*/ 14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8" name="Freeform 51"/>
            <p:cNvSpPr>
              <a:spLocks/>
            </p:cNvSpPr>
            <p:nvPr/>
          </p:nvSpPr>
          <p:spPr bwMode="auto">
            <a:xfrm>
              <a:off x="7085343"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6"/>
                  </a:cubicBezTo>
                  <a:cubicBezTo>
                    <a:pt x="11"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9" name="Freeform 52"/>
            <p:cNvSpPr>
              <a:spLocks noEditPoints="1"/>
            </p:cNvSpPr>
            <p:nvPr/>
          </p:nvSpPr>
          <p:spPr bwMode="auto">
            <a:xfrm>
              <a:off x="7206618" y="3225491"/>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0" name="Freeform 56"/>
            <p:cNvSpPr>
              <a:spLocks/>
            </p:cNvSpPr>
            <p:nvPr/>
          </p:nvSpPr>
          <p:spPr bwMode="auto">
            <a:xfrm>
              <a:off x="7801746"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1" name="Freeform 57"/>
            <p:cNvSpPr>
              <a:spLocks noEditPoints="1"/>
            </p:cNvSpPr>
            <p:nvPr/>
          </p:nvSpPr>
          <p:spPr bwMode="auto">
            <a:xfrm>
              <a:off x="7923022"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2" name="Freeform 58"/>
            <p:cNvSpPr>
              <a:spLocks/>
            </p:cNvSpPr>
            <p:nvPr/>
          </p:nvSpPr>
          <p:spPr bwMode="auto">
            <a:xfrm>
              <a:off x="8098059" y="322549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4 h 63"/>
                <a:gd name="T14" fmla="*/ 13 w 26"/>
                <a:gd name="T15" fmla="*/ 63 h 63"/>
                <a:gd name="T16" fmla="*/ 26 w 26"/>
                <a:gd name="T17" fmla="*/ 63 h 63"/>
                <a:gd name="T18" fmla="*/ 26 w 26"/>
                <a:gd name="T19" fmla="*/ 10 h 63"/>
                <a:gd name="T20" fmla="*/ 23 w 26"/>
                <a:gd name="T21" fmla="*/ 0 h 63"/>
                <a:gd name="T22" fmla="*/ 18 w 26"/>
                <a:gd name="T23" fmla="*/ 0 h 63"/>
                <a:gd name="T24" fmla="*/ 10 w 26"/>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10"/>
                  </a:cubicBezTo>
                  <a:cubicBezTo>
                    <a:pt x="25" y="7"/>
                    <a:pt x="24" y="3"/>
                    <a:pt x="23" y="0"/>
                  </a:cubicBezTo>
                  <a:cubicBezTo>
                    <a:pt x="18" y="0"/>
                    <a:pt x="18" y="0"/>
                    <a:pt x="18" y="0"/>
                  </a:cubicBezTo>
                  <a:cubicBezTo>
                    <a:pt x="15"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3" name="Freeform 59"/>
            <p:cNvSpPr>
              <a:spLocks/>
            </p:cNvSpPr>
            <p:nvPr/>
          </p:nvSpPr>
          <p:spPr bwMode="auto">
            <a:xfrm>
              <a:off x="4303498" y="3450903"/>
              <a:ext cx="76267" cy="184087"/>
            </a:xfrm>
            <a:custGeom>
              <a:avLst/>
              <a:gdLst>
                <a:gd name="T0" fmla="*/ 7 w 26"/>
                <a:gd name="T1" fmla="*/ 18 h 62"/>
                <a:gd name="T2" fmla="*/ 10 w 26"/>
                <a:gd name="T3" fmla="*/ 16 h 62"/>
                <a:gd name="T4" fmla="*/ 13 w 26"/>
                <a:gd name="T5" fmla="*/ 14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5"/>
                    <a:pt x="13" y="14"/>
                  </a:cubicBezTo>
                  <a:cubicBezTo>
                    <a:pt x="13" y="14"/>
                    <a:pt x="13" y="14"/>
                    <a:pt x="13" y="62"/>
                  </a:cubicBezTo>
                  <a:cubicBezTo>
                    <a:pt x="13" y="62"/>
                    <a:pt x="13" y="62"/>
                    <a:pt x="26" y="62"/>
                  </a:cubicBezTo>
                  <a:cubicBezTo>
                    <a:pt x="26" y="62"/>
                    <a:pt x="26" y="62"/>
                    <a:pt x="26" y="0"/>
                  </a:cubicBezTo>
                  <a:cubicBezTo>
                    <a:pt x="18" y="0"/>
                    <a:pt x="18" y="0"/>
                    <a:pt x="18" y="0"/>
                  </a:cubicBezTo>
                  <a:cubicBezTo>
                    <a:pt x="15" y="1"/>
                    <a:pt x="13" y="3"/>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4" name="Freeform 60"/>
            <p:cNvSpPr>
              <a:spLocks/>
            </p:cNvSpPr>
            <p:nvPr/>
          </p:nvSpPr>
          <p:spPr bwMode="auto">
            <a:xfrm>
              <a:off x="4424774" y="3450903"/>
              <a:ext cx="76267"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4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5" name="Freeform 61"/>
            <p:cNvSpPr>
              <a:spLocks/>
            </p:cNvSpPr>
            <p:nvPr/>
          </p:nvSpPr>
          <p:spPr bwMode="auto">
            <a:xfrm>
              <a:off x="4546051" y="3450903"/>
              <a:ext cx="80017" cy="184087"/>
            </a:xfrm>
            <a:custGeom>
              <a:avLst/>
              <a:gdLst>
                <a:gd name="T0" fmla="*/ 10 w 27"/>
                <a:gd name="T1" fmla="*/ 5 h 62"/>
                <a:gd name="T2" fmla="*/ 0 w 27"/>
                <a:gd name="T3" fmla="*/ 9 h 62"/>
                <a:gd name="T4" fmla="*/ 0 w 27"/>
                <a:gd name="T5" fmla="*/ 20 h 62"/>
                <a:gd name="T6" fmla="*/ 4 w 27"/>
                <a:gd name="T7" fmla="*/ 20 h 62"/>
                <a:gd name="T8" fmla="*/ 8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9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6" name="Freeform 62"/>
            <p:cNvSpPr>
              <a:spLocks noEditPoints="1"/>
            </p:cNvSpPr>
            <p:nvPr/>
          </p:nvSpPr>
          <p:spPr bwMode="auto">
            <a:xfrm>
              <a:off x="4669826" y="3450903"/>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6"/>
                    <a:pt x="27" y="53"/>
                    <a:pt x="22" y="53"/>
                  </a:cubicBezTo>
                  <a:cubicBezTo>
                    <a:pt x="16" y="53"/>
                    <a:pt x="13" y="46"/>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7" name="Freeform 63"/>
            <p:cNvSpPr>
              <a:spLocks noEditPoints="1"/>
            </p:cNvSpPr>
            <p:nvPr/>
          </p:nvSpPr>
          <p:spPr bwMode="auto">
            <a:xfrm>
              <a:off x="4841114" y="3450903"/>
              <a:ext cx="133778" cy="189096"/>
            </a:xfrm>
            <a:custGeom>
              <a:avLst/>
              <a:gdLst>
                <a:gd name="T0" fmla="*/ 6 w 45"/>
                <a:gd name="T1" fmla="*/ 8 h 64"/>
                <a:gd name="T2" fmla="*/ 0 w 45"/>
                <a:gd name="T3" fmla="*/ 33 h 64"/>
                <a:gd name="T4" fmla="*/ 23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3 w 45"/>
                <a:gd name="T17" fmla="*/ 53 h 64"/>
                <a:gd name="T18" fmla="*/ 14 w 45"/>
                <a:gd name="T19" fmla="*/ 33 h 64"/>
                <a:gd name="T20" fmla="*/ 23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8" y="64"/>
                    <a:pt x="23" y="64"/>
                  </a:cubicBezTo>
                  <a:cubicBezTo>
                    <a:pt x="30" y="64"/>
                    <a:pt x="36" y="61"/>
                    <a:pt x="39" y="56"/>
                  </a:cubicBezTo>
                  <a:cubicBezTo>
                    <a:pt x="43" y="50"/>
                    <a:pt x="45" y="42"/>
                    <a:pt x="45" y="32"/>
                  </a:cubicBezTo>
                  <a:cubicBezTo>
                    <a:pt x="45" y="11"/>
                    <a:pt x="38" y="0"/>
                    <a:pt x="23" y="0"/>
                  </a:cubicBezTo>
                  <a:cubicBezTo>
                    <a:pt x="16" y="0"/>
                    <a:pt x="10" y="2"/>
                    <a:pt x="6" y="8"/>
                  </a:cubicBezTo>
                  <a:close/>
                  <a:moveTo>
                    <a:pt x="31" y="32"/>
                  </a:moveTo>
                  <a:cubicBezTo>
                    <a:pt x="31" y="46"/>
                    <a:pt x="28" y="53"/>
                    <a:pt x="23" y="53"/>
                  </a:cubicBezTo>
                  <a:cubicBezTo>
                    <a:pt x="17" y="53"/>
                    <a:pt x="14" y="46"/>
                    <a:pt x="14" y="33"/>
                  </a:cubicBezTo>
                  <a:cubicBezTo>
                    <a:pt x="14" y="18"/>
                    <a:pt x="17" y="11"/>
                    <a:pt x="23"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8" name="Freeform 64"/>
            <p:cNvSpPr>
              <a:spLocks/>
            </p:cNvSpPr>
            <p:nvPr/>
          </p:nvSpPr>
          <p:spPr bwMode="auto">
            <a:xfrm>
              <a:off x="5016151" y="3450903"/>
              <a:ext cx="80017" cy="184087"/>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9" name="Freeform 65"/>
            <p:cNvSpPr>
              <a:spLocks noEditPoints="1"/>
            </p:cNvSpPr>
            <p:nvPr/>
          </p:nvSpPr>
          <p:spPr bwMode="auto">
            <a:xfrm>
              <a:off x="5141178" y="345090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3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lose/>
                  <a:moveTo>
                    <a:pt x="22" y="53"/>
                  </a:moveTo>
                  <a:cubicBezTo>
                    <a:pt x="16" y="53"/>
                    <a:pt x="13" y="46"/>
                    <a:pt x="13" y="33"/>
                  </a:cubicBezTo>
                  <a:cubicBezTo>
                    <a:pt x="13"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0" name="Freeform 66"/>
            <p:cNvSpPr>
              <a:spLocks/>
            </p:cNvSpPr>
            <p:nvPr/>
          </p:nvSpPr>
          <p:spPr bwMode="auto">
            <a:xfrm>
              <a:off x="5314964" y="3450903"/>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3 w 26"/>
                <a:gd name="T13" fmla="*/ 20 h 62"/>
                <a:gd name="T14" fmla="*/ 7 w 26"/>
                <a:gd name="T15" fmla="*/ 18 h 62"/>
                <a:gd name="T16" fmla="*/ 10 w 26"/>
                <a:gd name="T17" fmla="*/ 16 h 62"/>
                <a:gd name="T18" fmla="*/ 12 w 26"/>
                <a:gd name="T19" fmla="*/ 14 h 62"/>
                <a:gd name="T20" fmla="*/ 12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5" y="1"/>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1" name="Freeform 67"/>
            <p:cNvSpPr>
              <a:spLocks noEditPoints="1"/>
            </p:cNvSpPr>
            <p:nvPr/>
          </p:nvSpPr>
          <p:spPr bwMode="auto">
            <a:xfrm>
              <a:off x="5436241" y="3450903"/>
              <a:ext cx="131279"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2"/>
                    <a:pt x="5" y="8"/>
                  </a:cubicBezTo>
                  <a:cubicBezTo>
                    <a:pt x="2" y="14"/>
                    <a:pt x="0" y="22"/>
                    <a:pt x="0" y="33"/>
                  </a:cubicBezTo>
                  <a:cubicBezTo>
                    <a:pt x="0" y="54"/>
                    <a:pt x="7" y="64"/>
                    <a:pt x="22" y="64"/>
                  </a:cubicBezTo>
                  <a:cubicBezTo>
                    <a:pt x="29" y="64"/>
                    <a:pt x="35" y="61"/>
                    <a:pt x="38" y="56"/>
                  </a:cubicBezTo>
                  <a:close/>
                  <a:moveTo>
                    <a:pt x="22" y="53"/>
                  </a:moveTo>
                  <a:cubicBezTo>
                    <a:pt x="16" y="53"/>
                    <a:pt x="14" y="46"/>
                    <a:pt x="14" y="33"/>
                  </a:cubicBezTo>
                  <a:cubicBezTo>
                    <a:pt x="14"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2" name="Freeform 68"/>
            <p:cNvSpPr>
              <a:spLocks noEditPoints="1"/>
            </p:cNvSpPr>
            <p:nvPr/>
          </p:nvSpPr>
          <p:spPr bwMode="auto">
            <a:xfrm>
              <a:off x="5611278"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ubicBezTo>
                    <a:pt x="29" y="64"/>
                    <a:pt x="35" y="61"/>
                    <a:pt x="39" y="56"/>
                  </a:cubicBezTo>
                  <a:close/>
                  <a:moveTo>
                    <a:pt x="14" y="33"/>
                  </a:moveTo>
                  <a:cubicBezTo>
                    <a:pt x="14" y="18"/>
                    <a:pt x="16" y="11"/>
                    <a:pt x="22" y="11"/>
                  </a:cubicBezTo>
                  <a:cubicBezTo>
                    <a:pt x="27" y="11"/>
                    <a:pt x="30" y="17"/>
                    <a:pt x="30" y="32"/>
                  </a:cubicBezTo>
                  <a:cubicBezTo>
                    <a:pt x="30" y="46"/>
                    <a:pt x="27" y="53"/>
                    <a:pt x="22" y="53"/>
                  </a:cubicBezTo>
                  <a:cubicBezTo>
                    <a:pt x="16" y="53"/>
                    <a:pt x="14" y="46"/>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3" name="Freeform 72"/>
            <p:cNvSpPr>
              <a:spLocks/>
            </p:cNvSpPr>
            <p:nvPr/>
          </p:nvSpPr>
          <p:spPr bwMode="auto">
            <a:xfrm>
              <a:off x="6206405" y="3450903"/>
              <a:ext cx="77516" cy="184087"/>
            </a:xfrm>
            <a:custGeom>
              <a:avLst/>
              <a:gdLst>
                <a:gd name="T0" fmla="*/ 10 w 26"/>
                <a:gd name="T1" fmla="*/ 5 h 62"/>
                <a:gd name="T2" fmla="*/ 0 w 26"/>
                <a:gd name="T3" fmla="*/ 9 h 62"/>
                <a:gd name="T4" fmla="*/ 0 w 26"/>
                <a:gd name="T5" fmla="*/ 20 h 62"/>
                <a:gd name="T6" fmla="*/ 3 w 26"/>
                <a:gd name="T7" fmla="*/ 20 h 62"/>
                <a:gd name="T8" fmla="*/ 7 w 26"/>
                <a:gd name="T9" fmla="*/ 18 h 62"/>
                <a:gd name="T10" fmla="*/ 10 w 26"/>
                <a:gd name="T11" fmla="*/ 16 h 62"/>
                <a:gd name="T12" fmla="*/ 12 w 26"/>
                <a:gd name="T13" fmla="*/ 14 h 62"/>
                <a:gd name="T14" fmla="*/ 12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ubicBezTo>
                    <a:pt x="26" y="62"/>
                    <a:pt x="26" y="62"/>
                    <a:pt x="26" y="0"/>
                  </a:cubicBezTo>
                  <a:cubicBezTo>
                    <a:pt x="18" y="0"/>
                    <a:pt x="18" y="0"/>
                    <a:pt x="18" y="0"/>
                  </a:cubicBezTo>
                  <a:cubicBezTo>
                    <a:pt x="15" y="1"/>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4" name="Freeform 73"/>
            <p:cNvSpPr>
              <a:spLocks noEditPoints="1"/>
            </p:cNvSpPr>
            <p:nvPr/>
          </p:nvSpPr>
          <p:spPr bwMode="auto">
            <a:xfrm>
              <a:off x="6327680" y="3450903"/>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6"/>
                    <a:pt x="27" y="53"/>
                    <a:pt x="22" y="53"/>
                  </a:cubicBezTo>
                  <a:cubicBezTo>
                    <a:pt x="16" y="53"/>
                    <a:pt x="14" y="46"/>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5" name="Freeform 76"/>
            <p:cNvSpPr>
              <a:spLocks/>
            </p:cNvSpPr>
            <p:nvPr/>
          </p:nvSpPr>
          <p:spPr bwMode="auto">
            <a:xfrm>
              <a:off x="6799032" y="3450903"/>
              <a:ext cx="78768" cy="184087"/>
            </a:xfrm>
            <a:custGeom>
              <a:avLst/>
              <a:gdLst>
                <a:gd name="T0" fmla="*/ 10 w 27"/>
                <a:gd name="T1" fmla="*/ 5 h 62"/>
                <a:gd name="T2" fmla="*/ 0 w 27"/>
                <a:gd name="T3" fmla="*/ 9 h 62"/>
                <a:gd name="T4" fmla="*/ 0 w 27"/>
                <a:gd name="T5" fmla="*/ 20 h 62"/>
                <a:gd name="T6" fmla="*/ 3 w 27"/>
                <a:gd name="T7" fmla="*/ 20 h 62"/>
                <a:gd name="T8" fmla="*/ 7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8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8" y="0"/>
                    <a:pt x="18" y="0"/>
                    <a:pt x="18" y="0"/>
                  </a:cubicBezTo>
                  <a:cubicBezTo>
                    <a:pt x="15"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6" name="Freeform 77"/>
            <p:cNvSpPr>
              <a:spLocks/>
            </p:cNvSpPr>
            <p:nvPr/>
          </p:nvSpPr>
          <p:spPr bwMode="auto">
            <a:xfrm>
              <a:off x="6920307" y="3450903"/>
              <a:ext cx="80017" cy="184087"/>
            </a:xfrm>
            <a:custGeom>
              <a:avLst/>
              <a:gdLst>
                <a:gd name="T0" fmla="*/ 7 w 27"/>
                <a:gd name="T1" fmla="*/ 18 h 62"/>
                <a:gd name="T2" fmla="*/ 10 w 27"/>
                <a:gd name="T3" fmla="*/ 16 h 62"/>
                <a:gd name="T4" fmla="*/ 13 w 27"/>
                <a:gd name="T5" fmla="*/ 14 h 62"/>
                <a:gd name="T6" fmla="*/ 13 w 27"/>
                <a:gd name="T7" fmla="*/ 62 h 62"/>
                <a:gd name="T8" fmla="*/ 27 w 27"/>
                <a:gd name="T9" fmla="*/ 62 h 62"/>
                <a:gd name="T10" fmla="*/ 27 w 27"/>
                <a:gd name="T11" fmla="*/ 0 h 62"/>
                <a:gd name="T12" fmla="*/ 19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7" name="Freeform 78"/>
            <p:cNvSpPr>
              <a:spLocks/>
            </p:cNvSpPr>
            <p:nvPr/>
          </p:nvSpPr>
          <p:spPr bwMode="auto">
            <a:xfrm>
              <a:off x="7041583" y="3450903"/>
              <a:ext cx="80017" cy="184087"/>
            </a:xfrm>
            <a:custGeom>
              <a:avLst/>
              <a:gdLst>
                <a:gd name="T0" fmla="*/ 0 w 27"/>
                <a:gd name="T1" fmla="*/ 20 h 62"/>
                <a:gd name="T2" fmla="*/ 4 w 27"/>
                <a:gd name="T3" fmla="*/ 20 h 62"/>
                <a:gd name="T4" fmla="*/ 8 w 27"/>
                <a:gd name="T5" fmla="*/ 18 h 62"/>
                <a:gd name="T6" fmla="*/ 10 w 27"/>
                <a:gd name="T7" fmla="*/ 16 h 62"/>
                <a:gd name="T8" fmla="*/ 13 w 27"/>
                <a:gd name="T9" fmla="*/ 14 h 62"/>
                <a:gd name="T10" fmla="*/ 13 w 27"/>
                <a:gd name="T11" fmla="*/ 62 h 62"/>
                <a:gd name="T12" fmla="*/ 27 w 27"/>
                <a:gd name="T13" fmla="*/ 62 h 62"/>
                <a:gd name="T14" fmla="*/ 27 w 27"/>
                <a:gd name="T15" fmla="*/ 0 h 62"/>
                <a:gd name="T16" fmla="*/ 19 w 27"/>
                <a:gd name="T17" fmla="*/ 0 h 62"/>
                <a:gd name="T18" fmla="*/ 10 w 27"/>
                <a:gd name="T19" fmla="*/ 5 h 62"/>
                <a:gd name="T20" fmla="*/ 0 w 27"/>
                <a:gd name="T21" fmla="*/ 9 h 62"/>
                <a:gd name="T22" fmla="*/ 0 w 27"/>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0" y="20"/>
                  </a:move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8" name="Freeform 79"/>
            <p:cNvSpPr>
              <a:spLocks noEditPoints="1"/>
            </p:cNvSpPr>
            <p:nvPr/>
          </p:nvSpPr>
          <p:spPr bwMode="auto">
            <a:xfrm>
              <a:off x="7165360"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5" y="0"/>
                    <a:pt x="9" y="2"/>
                    <a:pt x="5" y="8"/>
                  </a:cubicBezTo>
                  <a:cubicBezTo>
                    <a:pt x="1" y="14"/>
                    <a:pt x="0" y="22"/>
                    <a:pt x="0" y="33"/>
                  </a:cubicBezTo>
                  <a:cubicBezTo>
                    <a:pt x="0" y="54"/>
                    <a:pt x="7" y="64"/>
                    <a:pt x="22" y="64"/>
                  </a:cubicBezTo>
                  <a:cubicBezTo>
                    <a:pt x="29" y="64"/>
                    <a:pt x="35" y="61"/>
                    <a:pt x="39" y="56"/>
                  </a:cubicBezTo>
                  <a:close/>
                  <a:moveTo>
                    <a:pt x="13" y="33"/>
                  </a:moveTo>
                  <a:cubicBezTo>
                    <a:pt x="13" y="18"/>
                    <a:pt x="16" y="11"/>
                    <a:pt x="22" y="11"/>
                  </a:cubicBezTo>
                  <a:cubicBezTo>
                    <a:pt x="27" y="11"/>
                    <a:pt x="30" y="17"/>
                    <a:pt x="30" y="32"/>
                  </a:cubicBezTo>
                  <a:cubicBezTo>
                    <a:pt x="30" y="46"/>
                    <a:pt x="27" y="53"/>
                    <a:pt x="22" y="53"/>
                  </a:cubicBezTo>
                  <a:cubicBezTo>
                    <a:pt x="16" y="53"/>
                    <a:pt x="13" y="46"/>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9" name="Freeform 84"/>
            <p:cNvSpPr>
              <a:spLocks/>
            </p:cNvSpPr>
            <p:nvPr/>
          </p:nvSpPr>
          <p:spPr bwMode="auto">
            <a:xfrm>
              <a:off x="7931773" y="3450903"/>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1"/>
                    <a:pt x="13" y="3"/>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0" name="Freeform 85"/>
            <p:cNvSpPr>
              <a:spLocks noEditPoints="1"/>
            </p:cNvSpPr>
            <p:nvPr/>
          </p:nvSpPr>
          <p:spPr bwMode="auto">
            <a:xfrm>
              <a:off x="8053049" y="3450903"/>
              <a:ext cx="133778" cy="189096"/>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3" y="64"/>
                  </a:cubicBezTo>
                  <a:close/>
                  <a:moveTo>
                    <a:pt x="23" y="11"/>
                  </a:moveTo>
                  <a:cubicBezTo>
                    <a:pt x="28" y="11"/>
                    <a:pt x="31" y="17"/>
                    <a:pt x="31" y="32"/>
                  </a:cubicBezTo>
                  <a:cubicBezTo>
                    <a:pt x="31" y="46"/>
                    <a:pt x="28" y="53"/>
                    <a:pt x="23" y="53"/>
                  </a:cubicBezTo>
                  <a:cubicBezTo>
                    <a:pt x="17" y="53"/>
                    <a:pt x="14" y="46"/>
                    <a:pt x="14" y="33"/>
                  </a:cubicBezTo>
                  <a:cubicBezTo>
                    <a:pt x="14" y="18"/>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1" name="Freeform 86"/>
            <p:cNvSpPr>
              <a:spLocks/>
            </p:cNvSpPr>
            <p:nvPr/>
          </p:nvSpPr>
          <p:spPr bwMode="auto">
            <a:xfrm>
              <a:off x="8230587" y="3494732"/>
              <a:ext cx="27506" cy="133995"/>
            </a:xfrm>
            <a:custGeom>
              <a:avLst/>
              <a:gdLst>
                <a:gd name="T0" fmla="*/ 9 w 9"/>
                <a:gd name="T1" fmla="*/ 45 h 45"/>
                <a:gd name="T2" fmla="*/ 2 w 9"/>
                <a:gd name="T3" fmla="*/ 0 h 45"/>
                <a:gd name="T4" fmla="*/ 0 w 9"/>
                <a:gd name="T5" fmla="*/ 18 h 45"/>
                <a:gd name="T6" fmla="*/ 9 w 9"/>
                <a:gd name="T7" fmla="*/ 45 h 45"/>
              </a:gdLst>
              <a:ahLst/>
              <a:cxnLst>
                <a:cxn ang="0">
                  <a:pos x="T0" y="T1"/>
                </a:cxn>
                <a:cxn ang="0">
                  <a:pos x="T2" y="T3"/>
                </a:cxn>
                <a:cxn ang="0">
                  <a:pos x="T4" y="T5"/>
                </a:cxn>
                <a:cxn ang="0">
                  <a:pos x="T6" y="T7"/>
                </a:cxn>
              </a:cxnLst>
              <a:rect l="0" t="0" r="r" b="b"/>
              <a:pathLst>
                <a:path w="9" h="45">
                  <a:moveTo>
                    <a:pt x="9" y="45"/>
                  </a:moveTo>
                  <a:cubicBezTo>
                    <a:pt x="7" y="30"/>
                    <a:pt x="5" y="15"/>
                    <a:pt x="2" y="0"/>
                  </a:cubicBezTo>
                  <a:cubicBezTo>
                    <a:pt x="0" y="5"/>
                    <a:pt x="0" y="10"/>
                    <a:pt x="0" y="18"/>
                  </a:cubicBezTo>
                  <a:cubicBezTo>
                    <a:pt x="0" y="31"/>
                    <a:pt x="3" y="41"/>
                    <a:pt x="9"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2" name="Freeform 87"/>
            <p:cNvSpPr>
              <a:spLocks/>
            </p:cNvSpPr>
            <p:nvPr/>
          </p:nvSpPr>
          <p:spPr bwMode="auto">
            <a:xfrm>
              <a:off x="4249737" y="3672557"/>
              <a:ext cx="80017" cy="186591"/>
            </a:xfrm>
            <a:custGeom>
              <a:avLst/>
              <a:gdLst>
                <a:gd name="T0" fmla="*/ 27 w 27"/>
                <a:gd name="T1" fmla="*/ 0 h 63"/>
                <a:gd name="T2" fmla="*/ 19 w 27"/>
                <a:gd name="T3" fmla="*/ 0 h 63"/>
                <a:gd name="T4" fmla="*/ 10 w 27"/>
                <a:gd name="T5" fmla="*/ 5 h 63"/>
                <a:gd name="T6" fmla="*/ 0 w 27"/>
                <a:gd name="T7" fmla="*/ 9 h 63"/>
                <a:gd name="T8" fmla="*/ 0 w 27"/>
                <a:gd name="T9" fmla="*/ 20 h 63"/>
                <a:gd name="T10" fmla="*/ 4 w 27"/>
                <a:gd name="T11" fmla="*/ 20 h 63"/>
                <a:gd name="T12" fmla="*/ 7 w 27"/>
                <a:gd name="T13" fmla="*/ 18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3" name="Freeform 88"/>
            <p:cNvSpPr>
              <a:spLocks noEditPoints="1"/>
            </p:cNvSpPr>
            <p:nvPr/>
          </p:nvSpPr>
          <p:spPr bwMode="auto">
            <a:xfrm>
              <a:off x="4371013" y="367631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ubicBezTo>
                    <a:pt x="16" y="0"/>
                    <a:pt x="10" y="3"/>
                    <a:pt x="6" y="8"/>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4" name="Freeform 89"/>
            <p:cNvSpPr>
              <a:spLocks noEditPoints="1"/>
            </p:cNvSpPr>
            <p:nvPr/>
          </p:nvSpPr>
          <p:spPr bwMode="auto">
            <a:xfrm>
              <a:off x="4546051" y="3676314"/>
              <a:ext cx="13252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5" name="Freeform 90"/>
            <p:cNvSpPr>
              <a:spLocks/>
            </p:cNvSpPr>
            <p:nvPr/>
          </p:nvSpPr>
          <p:spPr bwMode="auto">
            <a:xfrm>
              <a:off x="4719838" y="3672557"/>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6" name="Freeform 96"/>
            <p:cNvSpPr>
              <a:spLocks/>
            </p:cNvSpPr>
            <p:nvPr/>
          </p:nvSpPr>
          <p:spPr bwMode="auto">
            <a:xfrm>
              <a:off x="5561267" y="3672557"/>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1" y="16"/>
                    <a:pt x="12" y="15"/>
                  </a:cubicBezTo>
                  <a:cubicBezTo>
                    <a:pt x="12" y="15"/>
                    <a:pt x="12" y="15"/>
                    <a:pt x="12" y="63"/>
                  </a:cubicBezTo>
                  <a:cubicBezTo>
                    <a:pt x="12" y="63"/>
                    <a:pt x="12" y="63"/>
                    <a:pt x="26"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7" name="Freeform 97"/>
            <p:cNvSpPr>
              <a:spLocks/>
            </p:cNvSpPr>
            <p:nvPr/>
          </p:nvSpPr>
          <p:spPr bwMode="auto">
            <a:xfrm>
              <a:off x="5682542" y="3672557"/>
              <a:ext cx="76267" cy="186591"/>
            </a:xfrm>
            <a:custGeom>
              <a:avLst/>
              <a:gdLst>
                <a:gd name="T0" fmla="*/ 7 w 26"/>
                <a:gd name="T1" fmla="*/ 18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8" name="Freeform 101"/>
            <p:cNvSpPr>
              <a:spLocks/>
            </p:cNvSpPr>
            <p:nvPr/>
          </p:nvSpPr>
          <p:spPr bwMode="auto">
            <a:xfrm>
              <a:off x="6350565" y="3672557"/>
              <a:ext cx="80017" cy="186591"/>
            </a:xfrm>
            <a:custGeom>
              <a:avLst/>
              <a:gdLst>
                <a:gd name="T0" fmla="*/ 0 w 27"/>
                <a:gd name="T1" fmla="*/ 9 h 63"/>
                <a:gd name="T2" fmla="*/ 0 w 27"/>
                <a:gd name="T3" fmla="*/ 20 h 63"/>
                <a:gd name="T4" fmla="*/ 4 w 27"/>
                <a:gd name="T5" fmla="*/ 20 h 63"/>
                <a:gd name="T6" fmla="*/ 7 w 27"/>
                <a:gd name="T7" fmla="*/ 18 h 63"/>
                <a:gd name="T8" fmla="*/ 10 w 27"/>
                <a:gd name="T9" fmla="*/ 17 h 63"/>
                <a:gd name="T10" fmla="*/ 13 w 27"/>
                <a:gd name="T11" fmla="*/ 15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9" name="Freeform 105"/>
            <p:cNvSpPr>
              <a:spLocks noEditPoints="1"/>
            </p:cNvSpPr>
            <p:nvPr/>
          </p:nvSpPr>
          <p:spPr bwMode="auto">
            <a:xfrm>
              <a:off x="6920307" y="3676314"/>
              <a:ext cx="132528" cy="189096"/>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0" name="Freeform 106"/>
            <p:cNvSpPr>
              <a:spLocks/>
            </p:cNvSpPr>
            <p:nvPr/>
          </p:nvSpPr>
          <p:spPr bwMode="auto">
            <a:xfrm>
              <a:off x="7094094" y="3672557"/>
              <a:ext cx="80017" cy="186591"/>
            </a:xfrm>
            <a:custGeom>
              <a:avLst/>
              <a:gdLst>
                <a:gd name="T0" fmla="*/ 0 w 27"/>
                <a:gd name="T1" fmla="*/ 20 h 63"/>
                <a:gd name="T2" fmla="*/ 4 w 27"/>
                <a:gd name="T3" fmla="*/ 20 h 63"/>
                <a:gd name="T4" fmla="*/ 8 w 27"/>
                <a:gd name="T5" fmla="*/ 18 h 63"/>
                <a:gd name="T6" fmla="*/ 10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1" name="Freeform 107"/>
            <p:cNvSpPr>
              <a:spLocks noEditPoints="1"/>
            </p:cNvSpPr>
            <p:nvPr/>
          </p:nvSpPr>
          <p:spPr bwMode="auto">
            <a:xfrm>
              <a:off x="7219121"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2" name="Freeform 108"/>
            <p:cNvSpPr>
              <a:spLocks noEditPoints="1"/>
            </p:cNvSpPr>
            <p:nvPr/>
          </p:nvSpPr>
          <p:spPr bwMode="auto">
            <a:xfrm>
              <a:off x="7392908" y="3676314"/>
              <a:ext cx="131279"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3"/>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3" name="Freeform 109"/>
            <p:cNvSpPr>
              <a:spLocks noEditPoints="1"/>
            </p:cNvSpPr>
            <p:nvPr/>
          </p:nvSpPr>
          <p:spPr bwMode="auto">
            <a:xfrm>
              <a:off x="7567946"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4" name="Freeform 110"/>
            <p:cNvSpPr>
              <a:spLocks/>
            </p:cNvSpPr>
            <p:nvPr/>
          </p:nvSpPr>
          <p:spPr bwMode="auto">
            <a:xfrm>
              <a:off x="7739232" y="3672557"/>
              <a:ext cx="80017" cy="186591"/>
            </a:xfrm>
            <a:custGeom>
              <a:avLst/>
              <a:gdLst>
                <a:gd name="T0" fmla="*/ 11 w 27"/>
                <a:gd name="T1" fmla="*/ 5 h 63"/>
                <a:gd name="T2" fmla="*/ 0 w 27"/>
                <a:gd name="T3" fmla="*/ 9 h 63"/>
                <a:gd name="T4" fmla="*/ 0 w 27"/>
                <a:gd name="T5" fmla="*/ 20 h 63"/>
                <a:gd name="T6" fmla="*/ 4 w 27"/>
                <a:gd name="T7" fmla="*/ 20 h 63"/>
                <a:gd name="T8" fmla="*/ 8 w 27"/>
                <a:gd name="T9" fmla="*/ 18 h 63"/>
                <a:gd name="T10" fmla="*/ 11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1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1" y="5"/>
                  </a:moveTo>
                  <a:cubicBezTo>
                    <a:pt x="7" y="6"/>
                    <a:pt x="4" y="8"/>
                    <a:pt x="0" y="9"/>
                  </a:cubicBezTo>
                  <a:cubicBezTo>
                    <a:pt x="0" y="9"/>
                    <a:pt x="0" y="9"/>
                    <a:pt x="0" y="20"/>
                  </a:cubicBezTo>
                  <a:cubicBezTo>
                    <a:pt x="1" y="20"/>
                    <a:pt x="2" y="20"/>
                    <a:pt x="4" y="20"/>
                  </a:cubicBezTo>
                  <a:cubicBezTo>
                    <a:pt x="5" y="19"/>
                    <a:pt x="6" y="19"/>
                    <a:pt x="8" y="18"/>
                  </a:cubicBezTo>
                  <a:cubicBezTo>
                    <a:pt x="9" y="18"/>
                    <a:pt x="10" y="17"/>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5" name="Freeform 111"/>
            <p:cNvSpPr>
              <a:spLocks noEditPoints="1"/>
            </p:cNvSpPr>
            <p:nvPr/>
          </p:nvSpPr>
          <p:spPr bwMode="auto">
            <a:xfrm>
              <a:off x="7864259" y="3676314"/>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30" y="32"/>
                  </a:moveTo>
                  <a:cubicBezTo>
                    <a:pt x="30" y="47"/>
                    <a:pt x="28" y="53"/>
                    <a:pt x="22" y="53"/>
                  </a:cubicBezTo>
                  <a:cubicBezTo>
                    <a:pt x="16" y="53"/>
                    <a:pt x="14" y="47"/>
                    <a:pt x="14" y="33"/>
                  </a:cubicBezTo>
                  <a:cubicBezTo>
                    <a:pt x="14" y="18"/>
                    <a:pt x="16"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6" name="Freeform 112"/>
            <p:cNvSpPr>
              <a:spLocks/>
            </p:cNvSpPr>
            <p:nvPr/>
          </p:nvSpPr>
          <p:spPr bwMode="auto">
            <a:xfrm>
              <a:off x="8039296" y="3672557"/>
              <a:ext cx="78768"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7" name="Freeform 113"/>
            <p:cNvSpPr>
              <a:spLocks noEditPoints="1"/>
            </p:cNvSpPr>
            <p:nvPr/>
          </p:nvSpPr>
          <p:spPr bwMode="auto">
            <a:xfrm>
              <a:off x="8160572" y="3676314"/>
              <a:ext cx="112524" cy="189096"/>
            </a:xfrm>
            <a:custGeom>
              <a:avLst/>
              <a:gdLst>
                <a:gd name="T0" fmla="*/ 6 w 38"/>
                <a:gd name="T1" fmla="*/ 8 h 64"/>
                <a:gd name="T2" fmla="*/ 0 w 38"/>
                <a:gd name="T3" fmla="*/ 33 h 64"/>
                <a:gd name="T4" fmla="*/ 22 w 38"/>
                <a:gd name="T5" fmla="*/ 64 h 64"/>
                <a:gd name="T6" fmla="*/ 38 w 38"/>
                <a:gd name="T7" fmla="*/ 57 h 64"/>
                <a:gd name="T8" fmla="*/ 35 w 38"/>
                <a:gd name="T9" fmla="*/ 4 h 64"/>
                <a:gd name="T10" fmla="*/ 23 w 38"/>
                <a:gd name="T11" fmla="*/ 0 h 64"/>
                <a:gd name="T12" fmla="*/ 6 w 38"/>
                <a:gd name="T13" fmla="*/ 8 h 64"/>
                <a:gd name="T14" fmla="*/ 30 w 38"/>
                <a:gd name="T15" fmla="*/ 32 h 64"/>
                <a:gd name="T16" fmla="*/ 22 w 38"/>
                <a:gd name="T17" fmla="*/ 53 h 64"/>
                <a:gd name="T18" fmla="*/ 14 w 38"/>
                <a:gd name="T19" fmla="*/ 33 h 64"/>
                <a:gd name="T20" fmla="*/ 22 w 38"/>
                <a:gd name="T21" fmla="*/ 11 h 64"/>
                <a:gd name="T22" fmla="*/ 30 w 38"/>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4">
                  <a:moveTo>
                    <a:pt x="6" y="8"/>
                  </a:moveTo>
                  <a:cubicBezTo>
                    <a:pt x="2" y="15"/>
                    <a:pt x="0" y="22"/>
                    <a:pt x="0" y="33"/>
                  </a:cubicBezTo>
                  <a:cubicBezTo>
                    <a:pt x="0" y="54"/>
                    <a:pt x="7" y="64"/>
                    <a:pt x="22" y="64"/>
                  </a:cubicBezTo>
                  <a:cubicBezTo>
                    <a:pt x="29" y="64"/>
                    <a:pt x="34" y="62"/>
                    <a:pt x="38" y="57"/>
                  </a:cubicBezTo>
                  <a:cubicBezTo>
                    <a:pt x="38" y="39"/>
                    <a:pt x="37" y="21"/>
                    <a:pt x="35" y="4"/>
                  </a:cubicBezTo>
                  <a:cubicBezTo>
                    <a:pt x="32" y="1"/>
                    <a:pt x="28" y="0"/>
                    <a:pt x="23" y="0"/>
                  </a:cubicBezTo>
                  <a:cubicBezTo>
                    <a:pt x="16" y="0"/>
                    <a:pt x="9" y="3"/>
                    <a:pt x="6"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8" name="Freeform 467"/>
            <p:cNvSpPr>
              <a:spLocks noEditPoints="1"/>
            </p:cNvSpPr>
            <p:nvPr/>
          </p:nvSpPr>
          <p:spPr bwMode="auto">
            <a:xfrm>
              <a:off x="4711087"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1" y="15"/>
                    <a:pt x="0" y="22"/>
                    <a:pt x="0" y="33"/>
                  </a:cubicBezTo>
                  <a:cubicBezTo>
                    <a:pt x="0" y="54"/>
                    <a:pt x="7" y="65"/>
                    <a:pt x="22" y="65"/>
                  </a:cubicBezTo>
                  <a:cubicBezTo>
                    <a:pt x="29" y="65"/>
                    <a:pt x="35" y="62"/>
                    <a:pt x="38" y="56"/>
                  </a:cubicBezTo>
                  <a:cubicBezTo>
                    <a:pt x="42" y="51"/>
                    <a:pt x="44" y="42"/>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9" name="Freeform 123"/>
            <p:cNvSpPr>
              <a:spLocks noEditPoints="1"/>
            </p:cNvSpPr>
            <p:nvPr/>
          </p:nvSpPr>
          <p:spPr bwMode="auto">
            <a:xfrm>
              <a:off x="5531262" y="3897969"/>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8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2"/>
                    <a:pt x="44" y="32"/>
                  </a:cubicBezTo>
                  <a:cubicBezTo>
                    <a:pt x="44" y="11"/>
                    <a:pt x="38" y="0"/>
                    <a:pt x="23" y="0"/>
                  </a:cubicBezTo>
                  <a:cubicBezTo>
                    <a:pt x="16" y="0"/>
                    <a:pt x="9" y="3"/>
                    <a:pt x="6" y="8"/>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0" name="Freeform 124"/>
            <p:cNvSpPr>
              <a:spLocks/>
            </p:cNvSpPr>
            <p:nvPr/>
          </p:nvSpPr>
          <p:spPr bwMode="auto">
            <a:xfrm>
              <a:off x="5706299" y="3897969"/>
              <a:ext cx="76267" cy="186591"/>
            </a:xfrm>
            <a:custGeom>
              <a:avLst/>
              <a:gdLst>
                <a:gd name="T0" fmla="*/ 10 w 26"/>
                <a:gd name="T1" fmla="*/ 6 h 63"/>
                <a:gd name="T2" fmla="*/ 0 w 26"/>
                <a:gd name="T3" fmla="*/ 9 h 63"/>
                <a:gd name="T4" fmla="*/ 0 w 26"/>
                <a:gd name="T5" fmla="*/ 21 h 63"/>
                <a:gd name="T6" fmla="*/ 4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1" name="Freeform 125"/>
            <p:cNvSpPr>
              <a:spLocks noEditPoints="1"/>
            </p:cNvSpPr>
            <p:nvPr/>
          </p:nvSpPr>
          <p:spPr bwMode="auto">
            <a:xfrm>
              <a:off x="5827574" y="3897969"/>
              <a:ext cx="130027" cy="192852"/>
            </a:xfrm>
            <a:custGeom>
              <a:avLst/>
              <a:gdLst>
                <a:gd name="T0" fmla="*/ 23 w 44"/>
                <a:gd name="T1" fmla="*/ 0 h 65"/>
                <a:gd name="T2" fmla="*/ 6 w 44"/>
                <a:gd name="T3" fmla="*/ 8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10" y="3"/>
                    <a:pt x="6" y="8"/>
                  </a:cubicBezTo>
                  <a:cubicBezTo>
                    <a:pt x="2" y="15"/>
                    <a:pt x="0" y="22"/>
                    <a:pt x="0" y="33"/>
                  </a:cubicBezTo>
                  <a:cubicBezTo>
                    <a:pt x="0" y="54"/>
                    <a:pt x="8" y="65"/>
                    <a:pt x="22" y="65"/>
                  </a:cubicBezTo>
                  <a:cubicBezTo>
                    <a:pt x="30" y="65"/>
                    <a:pt x="35" y="62"/>
                    <a:pt x="39" y="56"/>
                  </a:cubicBezTo>
                  <a:cubicBezTo>
                    <a:pt x="43" y="51"/>
                    <a:pt x="44" y="42"/>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2" name="Freeform 126"/>
            <p:cNvSpPr>
              <a:spLocks noEditPoints="1"/>
            </p:cNvSpPr>
            <p:nvPr/>
          </p:nvSpPr>
          <p:spPr bwMode="auto">
            <a:xfrm>
              <a:off x="6002611" y="389796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3" name="Freeform 127"/>
            <p:cNvSpPr>
              <a:spLocks noEditPoints="1"/>
            </p:cNvSpPr>
            <p:nvPr/>
          </p:nvSpPr>
          <p:spPr bwMode="auto">
            <a:xfrm>
              <a:off x="6176398" y="389796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4" name="Freeform 128"/>
            <p:cNvSpPr>
              <a:spLocks/>
            </p:cNvSpPr>
            <p:nvPr/>
          </p:nvSpPr>
          <p:spPr bwMode="auto">
            <a:xfrm>
              <a:off x="6351437" y="389796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5" name="Freeform 129"/>
            <p:cNvSpPr>
              <a:spLocks noEditPoints="1"/>
            </p:cNvSpPr>
            <p:nvPr/>
          </p:nvSpPr>
          <p:spPr bwMode="auto">
            <a:xfrm>
              <a:off x="6472712" y="3897969"/>
              <a:ext cx="130027" cy="192852"/>
            </a:xfrm>
            <a:custGeom>
              <a:avLst/>
              <a:gdLst>
                <a:gd name="T0" fmla="*/ 39 w 44"/>
                <a:gd name="T1" fmla="*/ 56 h 65"/>
                <a:gd name="T2" fmla="*/ 44 w 44"/>
                <a:gd name="T3" fmla="*/ 32 h 65"/>
                <a:gd name="T4" fmla="*/ 23 w 44"/>
                <a:gd name="T5" fmla="*/ 0 h 65"/>
                <a:gd name="T6" fmla="*/ 6 w 44"/>
                <a:gd name="T7" fmla="*/ 8 h 65"/>
                <a:gd name="T8" fmla="*/ 0 w 44"/>
                <a:gd name="T9" fmla="*/ 33 h 65"/>
                <a:gd name="T10" fmla="*/ 22 w 44"/>
                <a:gd name="T11" fmla="*/ 65 h 65"/>
                <a:gd name="T12" fmla="*/ 39 w 44"/>
                <a:gd name="T13" fmla="*/ 56 h 65"/>
                <a:gd name="T14" fmla="*/ 14 w 44"/>
                <a:gd name="T15" fmla="*/ 33 h 65"/>
                <a:gd name="T16" fmla="*/ 22 w 44"/>
                <a:gd name="T17" fmla="*/ 11 h 65"/>
                <a:gd name="T18" fmla="*/ 31 w 44"/>
                <a:gd name="T19" fmla="*/ 32 h 65"/>
                <a:gd name="T20" fmla="*/ 22 w 44"/>
                <a:gd name="T21" fmla="*/ 54 h 65"/>
                <a:gd name="T22" fmla="*/ 14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2"/>
                    <a:pt x="44" y="32"/>
                  </a:cubicBezTo>
                  <a:cubicBezTo>
                    <a:pt x="44" y="11"/>
                    <a:pt x="38" y="0"/>
                    <a:pt x="23" y="0"/>
                  </a:cubicBezTo>
                  <a:cubicBezTo>
                    <a:pt x="16" y="0"/>
                    <a:pt x="9" y="3"/>
                    <a:pt x="6" y="8"/>
                  </a:cubicBezTo>
                  <a:cubicBezTo>
                    <a:pt x="2" y="15"/>
                    <a:pt x="0" y="22"/>
                    <a:pt x="0" y="33"/>
                  </a:cubicBezTo>
                  <a:cubicBezTo>
                    <a:pt x="0" y="54"/>
                    <a:pt x="8"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6" name="Freeform 130"/>
            <p:cNvSpPr>
              <a:spLocks/>
            </p:cNvSpPr>
            <p:nvPr/>
          </p:nvSpPr>
          <p:spPr bwMode="auto">
            <a:xfrm>
              <a:off x="6647749"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7" name="Freeform 136"/>
            <p:cNvSpPr>
              <a:spLocks/>
            </p:cNvSpPr>
            <p:nvPr/>
          </p:nvSpPr>
          <p:spPr bwMode="auto">
            <a:xfrm>
              <a:off x="7537939" y="3897969"/>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8" name="Freeform 137"/>
            <p:cNvSpPr>
              <a:spLocks noEditPoints="1"/>
            </p:cNvSpPr>
            <p:nvPr/>
          </p:nvSpPr>
          <p:spPr bwMode="auto">
            <a:xfrm>
              <a:off x="7662966" y="3897969"/>
              <a:ext cx="130027" cy="192852"/>
            </a:xfrm>
            <a:custGeom>
              <a:avLst/>
              <a:gdLst>
                <a:gd name="T0" fmla="*/ 5 w 44"/>
                <a:gd name="T1" fmla="*/ 8 h 65"/>
                <a:gd name="T2" fmla="*/ 0 w 44"/>
                <a:gd name="T3" fmla="*/ 33 h 65"/>
                <a:gd name="T4" fmla="*/ 22 w 44"/>
                <a:gd name="T5" fmla="*/ 65 h 65"/>
                <a:gd name="T6" fmla="*/ 38 w 44"/>
                <a:gd name="T7" fmla="*/ 56 h 65"/>
                <a:gd name="T8" fmla="*/ 44 w 44"/>
                <a:gd name="T9" fmla="*/ 32 h 65"/>
                <a:gd name="T10" fmla="*/ 23 w 44"/>
                <a:gd name="T11" fmla="*/ 0 h 65"/>
                <a:gd name="T12" fmla="*/ 5 w 44"/>
                <a:gd name="T13" fmla="*/ 8 h 65"/>
                <a:gd name="T14" fmla="*/ 30 w 44"/>
                <a:gd name="T15" fmla="*/ 32 h 65"/>
                <a:gd name="T16" fmla="*/ 22 w 44"/>
                <a:gd name="T17" fmla="*/ 54 h 65"/>
                <a:gd name="T18" fmla="*/ 13 w 44"/>
                <a:gd name="T19" fmla="*/ 33 h 65"/>
                <a:gd name="T20" fmla="*/ 22 w 44"/>
                <a:gd name="T21" fmla="*/ 11 h 65"/>
                <a:gd name="T22" fmla="*/ 30 w 44"/>
                <a:gd name="T2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8"/>
                  </a:moveTo>
                  <a:cubicBezTo>
                    <a:pt x="1" y="15"/>
                    <a:pt x="0" y="22"/>
                    <a:pt x="0" y="33"/>
                  </a:cubicBezTo>
                  <a:cubicBezTo>
                    <a:pt x="0" y="54"/>
                    <a:pt x="7" y="65"/>
                    <a:pt x="22" y="65"/>
                  </a:cubicBezTo>
                  <a:cubicBezTo>
                    <a:pt x="29" y="65"/>
                    <a:pt x="34" y="62"/>
                    <a:pt x="38" y="56"/>
                  </a:cubicBezTo>
                  <a:cubicBezTo>
                    <a:pt x="42" y="51"/>
                    <a:pt x="44" y="42"/>
                    <a:pt x="44" y="32"/>
                  </a:cubicBezTo>
                  <a:cubicBezTo>
                    <a:pt x="44" y="11"/>
                    <a:pt x="37" y="0"/>
                    <a:pt x="23" y="0"/>
                  </a:cubicBezTo>
                  <a:cubicBezTo>
                    <a:pt x="15" y="0"/>
                    <a:pt x="9" y="3"/>
                    <a:pt x="5" y="8"/>
                  </a:cubicBezTo>
                  <a:close/>
                  <a:moveTo>
                    <a:pt x="30" y="32"/>
                  </a:moveTo>
                  <a:cubicBezTo>
                    <a:pt x="30" y="47"/>
                    <a:pt x="27" y="54"/>
                    <a:pt x="22" y="54"/>
                  </a:cubicBezTo>
                  <a:cubicBezTo>
                    <a:pt x="16" y="54"/>
                    <a:pt x="13" y="47"/>
                    <a:pt x="13" y="33"/>
                  </a:cubicBezTo>
                  <a:cubicBezTo>
                    <a:pt x="13" y="19"/>
                    <a:pt x="16" y="11"/>
                    <a:pt x="22" y="11"/>
                  </a:cubicBezTo>
                  <a:cubicBezTo>
                    <a:pt x="27" y="11"/>
                    <a:pt x="30" y="18"/>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9" name="Freeform 138"/>
            <p:cNvSpPr>
              <a:spLocks/>
            </p:cNvSpPr>
            <p:nvPr/>
          </p:nvSpPr>
          <p:spPr bwMode="auto">
            <a:xfrm>
              <a:off x="7838003" y="3897969"/>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9"/>
                  </a:cubicBezTo>
                  <a:cubicBezTo>
                    <a:pt x="0" y="9"/>
                    <a:pt x="0" y="9"/>
                    <a:pt x="0" y="21"/>
                  </a:cubicBezTo>
                  <a:cubicBezTo>
                    <a:pt x="0" y="21"/>
                    <a:pt x="1" y="21"/>
                    <a:pt x="3" y="21"/>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0" name="Freeform 139"/>
            <p:cNvSpPr>
              <a:spLocks noEditPoints="1"/>
            </p:cNvSpPr>
            <p:nvPr/>
          </p:nvSpPr>
          <p:spPr bwMode="auto">
            <a:xfrm>
              <a:off x="7959279"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2" y="15"/>
                    <a:pt x="0" y="22"/>
                    <a:pt x="0" y="33"/>
                  </a:cubicBezTo>
                  <a:cubicBezTo>
                    <a:pt x="0" y="54"/>
                    <a:pt x="7" y="65"/>
                    <a:pt x="22" y="65"/>
                  </a:cubicBezTo>
                  <a:cubicBezTo>
                    <a:pt x="29" y="65"/>
                    <a:pt x="35" y="62"/>
                    <a:pt x="38" y="56"/>
                  </a:cubicBezTo>
                  <a:cubicBezTo>
                    <a:pt x="42" y="51"/>
                    <a:pt x="44" y="42"/>
                    <a:pt x="44" y="32"/>
                  </a:cubicBezTo>
                  <a:cubicBezTo>
                    <a:pt x="44" y="11"/>
                    <a:pt x="38" y="0"/>
                    <a:pt x="23" y="0"/>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1" name="Freeform 140"/>
            <p:cNvSpPr>
              <a:spLocks/>
            </p:cNvSpPr>
            <p:nvPr/>
          </p:nvSpPr>
          <p:spPr bwMode="auto">
            <a:xfrm>
              <a:off x="8130565" y="3897969"/>
              <a:ext cx="80017"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9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9"/>
                  </a:cubicBezTo>
                  <a:cubicBezTo>
                    <a:pt x="0" y="9"/>
                    <a:pt x="0" y="9"/>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2" name="Freeform 141"/>
            <p:cNvSpPr>
              <a:spLocks/>
            </p:cNvSpPr>
            <p:nvPr/>
          </p:nvSpPr>
          <p:spPr bwMode="auto">
            <a:xfrm>
              <a:off x="4489788" y="2798460"/>
              <a:ext cx="41259" cy="162797"/>
            </a:xfrm>
            <a:custGeom>
              <a:avLst/>
              <a:gdLst>
                <a:gd name="T0" fmla="*/ 14 w 14"/>
                <a:gd name="T1" fmla="*/ 55 h 55"/>
                <a:gd name="T2" fmla="*/ 14 w 14"/>
                <a:gd name="T3" fmla="*/ 0 h 55"/>
                <a:gd name="T4" fmla="*/ 0 w 14"/>
                <a:gd name="T5" fmla="*/ 23 h 55"/>
                <a:gd name="T6" fmla="*/ 0 w 14"/>
                <a:gd name="T7" fmla="*/ 55 h 55"/>
                <a:gd name="T8" fmla="*/ 14 w 14"/>
                <a:gd name="T9" fmla="*/ 55 h 55"/>
              </a:gdLst>
              <a:ahLst/>
              <a:cxnLst>
                <a:cxn ang="0">
                  <a:pos x="T0" y="T1"/>
                </a:cxn>
                <a:cxn ang="0">
                  <a:pos x="T2" y="T3"/>
                </a:cxn>
                <a:cxn ang="0">
                  <a:pos x="T4" y="T5"/>
                </a:cxn>
                <a:cxn ang="0">
                  <a:pos x="T6" y="T7"/>
                </a:cxn>
                <a:cxn ang="0">
                  <a:pos x="T8" y="T9"/>
                </a:cxn>
              </a:cxnLst>
              <a:rect l="0" t="0" r="r" b="b"/>
              <a:pathLst>
                <a:path w="14" h="55">
                  <a:moveTo>
                    <a:pt x="14" y="55"/>
                  </a:moveTo>
                  <a:cubicBezTo>
                    <a:pt x="14" y="55"/>
                    <a:pt x="14" y="55"/>
                    <a:pt x="14" y="0"/>
                  </a:cubicBezTo>
                  <a:cubicBezTo>
                    <a:pt x="9" y="7"/>
                    <a:pt x="5" y="15"/>
                    <a:pt x="0" y="23"/>
                  </a:cubicBezTo>
                  <a:cubicBezTo>
                    <a:pt x="0" y="30"/>
                    <a:pt x="0" y="40"/>
                    <a:pt x="0" y="55"/>
                  </a:cubicBezTo>
                  <a:cubicBezTo>
                    <a:pt x="0" y="55"/>
                    <a:pt x="0" y="55"/>
                    <a:pt x="14" y="5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3" name="Freeform 142"/>
            <p:cNvSpPr>
              <a:spLocks noEditPoints="1"/>
            </p:cNvSpPr>
            <p:nvPr/>
          </p:nvSpPr>
          <p:spPr bwMode="auto">
            <a:xfrm>
              <a:off x="4572305" y="2774668"/>
              <a:ext cx="133778" cy="192852"/>
            </a:xfrm>
            <a:custGeom>
              <a:avLst/>
              <a:gdLst>
                <a:gd name="T0" fmla="*/ 23 w 45"/>
                <a:gd name="T1" fmla="*/ 65 h 65"/>
                <a:gd name="T2" fmla="*/ 40 w 45"/>
                <a:gd name="T3" fmla="*/ 57 h 65"/>
                <a:gd name="T4" fmla="*/ 45 w 45"/>
                <a:gd name="T5" fmla="*/ 33 h 65"/>
                <a:gd name="T6" fmla="*/ 24 w 45"/>
                <a:gd name="T7" fmla="*/ 0 h 65"/>
                <a:gd name="T8" fmla="*/ 6 w 45"/>
                <a:gd name="T9" fmla="*/ 9 h 65"/>
                <a:gd name="T10" fmla="*/ 0 w 45"/>
                <a:gd name="T11" fmla="*/ 34 h 65"/>
                <a:gd name="T12" fmla="*/ 23 w 45"/>
                <a:gd name="T13" fmla="*/ 65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7"/>
                  </a:cubicBezTo>
                  <a:cubicBezTo>
                    <a:pt x="43" y="51"/>
                    <a:pt x="45" y="43"/>
                    <a:pt x="45" y="33"/>
                  </a:cubicBezTo>
                  <a:cubicBezTo>
                    <a:pt x="45" y="12"/>
                    <a:pt x="39" y="0"/>
                    <a:pt x="24" y="0"/>
                  </a:cubicBezTo>
                  <a:cubicBezTo>
                    <a:pt x="16" y="0"/>
                    <a:pt x="10" y="3"/>
                    <a:pt x="6" y="9"/>
                  </a:cubicBezTo>
                  <a:cubicBezTo>
                    <a:pt x="2" y="15"/>
                    <a:pt x="0" y="23"/>
                    <a:pt x="0" y="34"/>
                  </a:cubicBezTo>
                  <a:cubicBezTo>
                    <a:pt x="0" y="55"/>
                    <a:pt x="8" y="65"/>
                    <a:pt x="23" y="65"/>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4" name="Freeform 143"/>
            <p:cNvSpPr>
              <a:spLocks/>
            </p:cNvSpPr>
            <p:nvPr/>
          </p:nvSpPr>
          <p:spPr bwMode="auto">
            <a:xfrm>
              <a:off x="4749843"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5" name="Freeform 148"/>
            <p:cNvSpPr>
              <a:spLocks noEditPoints="1"/>
            </p:cNvSpPr>
            <p:nvPr/>
          </p:nvSpPr>
          <p:spPr bwMode="auto">
            <a:xfrm>
              <a:off x="5463747" y="2774668"/>
              <a:ext cx="132528" cy="192852"/>
            </a:xfrm>
            <a:custGeom>
              <a:avLst/>
              <a:gdLst>
                <a:gd name="T0" fmla="*/ 6 w 45"/>
                <a:gd name="T1" fmla="*/ 9 h 65"/>
                <a:gd name="T2" fmla="*/ 0 w 45"/>
                <a:gd name="T3" fmla="*/ 34 h 65"/>
                <a:gd name="T4" fmla="*/ 23 w 45"/>
                <a:gd name="T5" fmla="*/ 65 h 65"/>
                <a:gd name="T6" fmla="*/ 39 w 45"/>
                <a:gd name="T7" fmla="*/ 57 h 65"/>
                <a:gd name="T8" fmla="*/ 45 w 45"/>
                <a:gd name="T9" fmla="*/ 33 h 65"/>
                <a:gd name="T10" fmla="*/ 23 w 45"/>
                <a:gd name="T11" fmla="*/ 0 h 65"/>
                <a:gd name="T12" fmla="*/ 6 w 45"/>
                <a:gd name="T13" fmla="*/ 9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6" y="9"/>
                  </a:moveTo>
                  <a:cubicBezTo>
                    <a:pt x="2" y="15"/>
                    <a:pt x="0" y="23"/>
                    <a:pt x="0" y="34"/>
                  </a:cubicBezTo>
                  <a:cubicBezTo>
                    <a:pt x="0" y="55"/>
                    <a:pt x="8" y="65"/>
                    <a:pt x="23" y="65"/>
                  </a:cubicBezTo>
                  <a:cubicBezTo>
                    <a:pt x="30" y="65"/>
                    <a:pt x="35" y="62"/>
                    <a:pt x="39" y="57"/>
                  </a:cubicBezTo>
                  <a:cubicBezTo>
                    <a:pt x="43" y="51"/>
                    <a:pt x="45" y="43"/>
                    <a:pt x="45" y="33"/>
                  </a:cubicBezTo>
                  <a:cubicBezTo>
                    <a:pt x="45" y="12"/>
                    <a:pt x="38" y="0"/>
                    <a:pt x="23" y="0"/>
                  </a:cubicBezTo>
                  <a:cubicBezTo>
                    <a:pt x="16" y="0"/>
                    <a:pt x="10" y="3"/>
                    <a:pt x="6" y="9"/>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6" name="Freeform 152"/>
            <p:cNvSpPr>
              <a:spLocks noEditPoints="1"/>
            </p:cNvSpPr>
            <p:nvPr/>
          </p:nvSpPr>
          <p:spPr bwMode="auto">
            <a:xfrm>
              <a:off x="6111385" y="2774668"/>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2 h 65"/>
                <a:gd name="T16" fmla="*/ 30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2"/>
                    <a:pt x="38" y="0"/>
                    <a:pt x="23" y="0"/>
                  </a:cubicBezTo>
                  <a:cubicBezTo>
                    <a:pt x="15" y="0"/>
                    <a:pt x="9" y="3"/>
                    <a:pt x="5" y="9"/>
                  </a:cubicBezTo>
                  <a:cubicBezTo>
                    <a:pt x="2" y="15"/>
                    <a:pt x="0" y="23"/>
                    <a:pt x="0" y="34"/>
                  </a:cubicBezTo>
                  <a:cubicBezTo>
                    <a:pt x="0" y="55"/>
                    <a:pt x="7" y="65"/>
                    <a:pt x="22" y="65"/>
                  </a:cubicBezTo>
                  <a:close/>
                  <a:moveTo>
                    <a:pt x="22" y="12"/>
                  </a:moveTo>
                  <a:cubicBezTo>
                    <a:pt x="27" y="12"/>
                    <a:pt x="30" y="18"/>
                    <a:pt x="30" y="33"/>
                  </a:cubicBezTo>
                  <a:cubicBezTo>
                    <a:pt x="30" y="47"/>
                    <a:pt x="27" y="54"/>
                    <a:pt x="22" y="54"/>
                  </a:cubicBezTo>
                  <a:cubicBezTo>
                    <a:pt x="16" y="54"/>
                    <a:pt x="14" y="47"/>
                    <a:pt x="14" y="34"/>
                  </a:cubicBezTo>
                  <a:cubicBezTo>
                    <a:pt x="14" y="19"/>
                    <a:pt x="16"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7" name="Freeform 153"/>
            <p:cNvSpPr>
              <a:spLocks/>
            </p:cNvSpPr>
            <p:nvPr/>
          </p:nvSpPr>
          <p:spPr bwMode="auto">
            <a:xfrm>
              <a:off x="6283922"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8" name="Freeform 157"/>
            <p:cNvSpPr>
              <a:spLocks/>
            </p:cNvSpPr>
            <p:nvPr/>
          </p:nvSpPr>
          <p:spPr bwMode="auto">
            <a:xfrm>
              <a:off x="6877798"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9" name="Freeform 158"/>
            <p:cNvSpPr>
              <a:spLocks noEditPoints="1"/>
            </p:cNvSpPr>
            <p:nvPr/>
          </p:nvSpPr>
          <p:spPr bwMode="auto">
            <a:xfrm>
              <a:off x="7000324" y="2774668"/>
              <a:ext cx="130027"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22 w 44"/>
                <a:gd name="T15" fmla="*/ 12 h 65"/>
                <a:gd name="T16" fmla="*/ 31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10" y="3"/>
                    <a:pt x="6" y="9"/>
                  </a:cubicBezTo>
                  <a:close/>
                  <a:moveTo>
                    <a:pt x="22" y="12"/>
                  </a:moveTo>
                  <a:cubicBezTo>
                    <a:pt x="28" y="12"/>
                    <a:pt x="31" y="18"/>
                    <a:pt x="31" y="33"/>
                  </a:cubicBezTo>
                  <a:cubicBezTo>
                    <a:pt x="31" y="47"/>
                    <a:pt x="28" y="54"/>
                    <a:pt x="22" y="54"/>
                  </a:cubicBezTo>
                  <a:cubicBezTo>
                    <a:pt x="17" y="54"/>
                    <a:pt x="14" y="47"/>
                    <a:pt x="14" y="34"/>
                  </a:cubicBezTo>
                  <a:cubicBezTo>
                    <a:pt x="14" y="19"/>
                    <a:pt x="17"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0" name="Freeform 159"/>
            <p:cNvSpPr>
              <a:spLocks noEditPoints="1"/>
            </p:cNvSpPr>
            <p:nvPr/>
          </p:nvSpPr>
          <p:spPr bwMode="auto">
            <a:xfrm>
              <a:off x="7174112" y="2774668"/>
              <a:ext cx="133778" cy="192852"/>
            </a:xfrm>
            <a:custGeom>
              <a:avLst/>
              <a:gdLst>
                <a:gd name="T0" fmla="*/ 23 w 45"/>
                <a:gd name="T1" fmla="*/ 0 h 65"/>
                <a:gd name="T2" fmla="*/ 6 w 45"/>
                <a:gd name="T3" fmla="*/ 9 h 65"/>
                <a:gd name="T4" fmla="*/ 0 w 45"/>
                <a:gd name="T5" fmla="*/ 34 h 65"/>
                <a:gd name="T6" fmla="*/ 22 w 45"/>
                <a:gd name="T7" fmla="*/ 65 h 65"/>
                <a:gd name="T8" fmla="*/ 39 w 45"/>
                <a:gd name="T9" fmla="*/ 57 h 65"/>
                <a:gd name="T10" fmla="*/ 45 w 45"/>
                <a:gd name="T11" fmla="*/ 33 h 65"/>
                <a:gd name="T12" fmla="*/ 23 w 45"/>
                <a:gd name="T13" fmla="*/ 0 h 65"/>
                <a:gd name="T14" fmla="*/ 22 w 45"/>
                <a:gd name="T15" fmla="*/ 54 h 65"/>
                <a:gd name="T16" fmla="*/ 14 w 45"/>
                <a:gd name="T17" fmla="*/ 34 h 65"/>
                <a:gd name="T18" fmla="*/ 22 w 45"/>
                <a:gd name="T19" fmla="*/ 12 h 65"/>
                <a:gd name="T20" fmla="*/ 31 w 45"/>
                <a:gd name="T21" fmla="*/ 33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3"/>
                    <a:pt x="0" y="34"/>
                  </a:cubicBezTo>
                  <a:cubicBezTo>
                    <a:pt x="0" y="55"/>
                    <a:pt x="8" y="65"/>
                    <a:pt x="22" y="65"/>
                  </a:cubicBezTo>
                  <a:cubicBezTo>
                    <a:pt x="30" y="65"/>
                    <a:pt x="35" y="62"/>
                    <a:pt x="39" y="57"/>
                  </a:cubicBezTo>
                  <a:cubicBezTo>
                    <a:pt x="43" y="51"/>
                    <a:pt x="45" y="43"/>
                    <a:pt x="45" y="33"/>
                  </a:cubicBezTo>
                  <a:cubicBezTo>
                    <a:pt x="45" y="12"/>
                    <a:pt x="38" y="0"/>
                    <a:pt x="23" y="0"/>
                  </a:cubicBezTo>
                  <a:close/>
                  <a:moveTo>
                    <a:pt x="22" y="54"/>
                  </a:moveTo>
                  <a:cubicBezTo>
                    <a:pt x="17" y="54"/>
                    <a:pt x="14" y="47"/>
                    <a:pt x="14" y="34"/>
                  </a:cubicBezTo>
                  <a:cubicBezTo>
                    <a:pt x="14" y="19"/>
                    <a:pt x="17" y="12"/>
                    <a:pt x="22" y="12"/>
                  </a:cubicBezTo>
                  <a:cubicBezTo>
                    <a:pt x="28" y="12"/>
                    <a:pt x="31" y="18"/>
                    <a:pt x="31" y="33"/>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1" name="Freeform 160"/>
            <p:cNvSpPr>
              <a:spLocks/>
            </p:cNvSpPr>
            <p:nvPr/>
          </p:nvSpPr>
          <p:spPr bwMode="auto">
            <a:xfrm>
              <a:off x="7349149" y="277466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2" name="Freeform 161"/>
            <p:cNvSpPr>
              <a:spLocks/>
            </p:cNvSpPr>
            <p:nvPr/>
          </p:nvSpPr>
          <p:spPr bwMode="auto">
            <a:xfrm>
              <a:off x="7472924"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2 w 26"/>
                <a:gd name="T13" fmla="*/ 15 h 63"/>
                <a:gd name="T14" fmla="*/ 12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3" name="Freeform 162"/>
            <p:cNvSpPr>
              <a:spLocks/>
            </p:cNvSpPr>
            <p:nvPr/>
          </p:nvSpPr>
          <p:spPr bwMode="auto">
            <a:xfrm>
              <a:off x="7594202"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4" name="Freeform 163"/>
            <p:cNvSpPr>
              <a:spLocks noEditPoints="1"/>
            </p:cNvSpPr>
            <p:nvPr/>
          </p:nvSpPr>
          <p:spPr bwMode="auto">
            <a:xfrm>
              <a:off x="7715477" y="2774668"/>
              <a:ext cx="131279"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31 w 44"/>
                <a:gd name="T15" fmla="*/ 33 h 65"/>
                <a:gd name="T16" fmla="*/ 22 w 44"/>
                <a:gd name="T17" fmla="*/ 54 h 65"/>
                <a:gd name="T18" fmla="*/ 14 w 44"/>
                <a:gd name="T19" fmla="*/ 34 h 65"/>
                <a:gd name="T20" fmla="*/ 22 w 44"/>
                <a:gd name="T21" fmla="*/ 12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9" y="3"/>
                    <a:pt x="6" y="9"/>
                  </a:cubicBezTo>
                  <a:close/>
                  <a:moveTo>
                    <a:pt x="31" y="33"/>
                  </a:moveTo>
                  <a:cubicBezTo>
                    <a:pt x="31" y="47"/>
                    <a:pt x="28" y="54"/>
                    <a:pt x="22" y="54"/>
                  </a:cubicBezTo>
                  <a:cubicBezTo>
                    <a:pt x="17" y="54"/>
                    <a:pt x="14" y="47"/>
                    <a:pt x="14" y="34"/>
                  </a:cubicBezTo>
                  <a:cubicBezTo>
                    <a:pt x="14" y="19"/>
                    <a:pt x="17" y="12"/>
                    <a:pt x="22" y="12"/>
                  </a:cubicBezTo>
                  <a:cubicBezTo>
                    <a:pt x="28" y="12"/>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5" name="Freeform 164"/>
            <p:cNvSpPr>
              <a:spLocks noEditPoints="1"/>
            </p:cNvSpPr>
            <p:nvPr/>
          </p:nvSpPr>
          <p:spPr bwMode="auto">
            <a:xfrm>
              <a:off x="7890514" y="277842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40 h 64"/>
                <a:gd name="T10" fmla="*/ 20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1" y="52"/>
                    <a:pt x="43" y="46"/>
                    <a:pt x="44" y="40"/>
                  </a:cubicBezTo>
                  <a:cubicBezTo>
                    <a:pt x="36" y="26"/>
                    <a:pt x="28" y="13"/>
                    <a:pt x="20" y="0"/>
                  </a:cubicBezTo>
                  <a:cubicBezTo>
                    <a:pt x="14" y="1"/>
                    <a:pt x="9" y="3"/>
                    <a:pt x="6" y="8"/>
                  </a:cubicBezTo>
                  <a:close/>
                  <a:moveTo>
                    <a:pt x="22" y="11"/>
                  </a:moveTo>
                  <a:cubicBezTo>
                    <a:pt x="28" y="11"/>
                    <a:pt x="31" y="17"/>
                    <a:pt x="31" y="32"/>
                  </a:cubicBezTo>
                  <a:cubicBezTo>
                    <a:pt x="31"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6" name="Freeform 169"/>
            <p:cNvSpPr>
              <a:spLocks/>
            </p:cNvSpPr>
            <p:nvPr/>
          </p:nvSpPr>
          <p:spPr bwMode="auto">
            <a:xfrm>
              <a:off x="4786102" y="4123381"/>
              <a:ext cx="78768" cy="18659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19"/>
                    <a:pt x="6" y="19"/>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7" name="Freeform 170"/>
            <p:cNvSpPr>
              <a:spLocks/>
            </p:cNvSpPr>
            <p:nvPr/>
          </p:nvSpPr>
          <p:spPr bwMode="auto">
            <a:xfrm>
              <a:off x="4909878"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3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8" name="Freeform 171"/>
            <p:cNvSpPr>
              <a:spLocks/>
            </p:cNvSpPr>
            <p:nvPr/>
          </p:nvSpPr>
          <p:spPr bwMode="auto">
            <a:xfrm>
              <a:off x="5031154"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4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8"/>
                    <a:pt x="0" y="9"/>
                  </a:cubicBezTo>
                  <a:cubicBezTo>
                    <a:pt x="0" y="9"/>
                    <a:pt x="0" y="9"/>
                    <a:pt x="0" y="20"/>
                  </a:cubicBezTo>
                  <a:cubicBezTo>
                    <a:pt x="1" y="20"/>
                    <a:pt x="2" y="20"/>
                    <a:pt x="4" y="20"/>
                  </a:cubicBezTo>
                  <a:cubicBezTo>
                    <a:pt x="5" y="19"/>
                    <a:pt x="6"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9" name="Freeform 172"/>
            <p:cNvSpPr>
              <a:spLocks noEditPoints="1"/>
            </p:cNvSpPr>
            <p:nvPr/>
          </p:nvSpPr>
          <p:spPr bwMode="auto">
            <a:xfrm>
              <a:off x="5152430" y="4123381"/>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1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1"/>
                    <a:pt x="44" y="42"/>
                    <a:pt x="44" y="32"/>
                  </a:cubicBezTo>
                  <a:cubicBezTo>
                    <a:pt x="44" y="11"/>
                    <a:pt x="38" y="0"/>
                    <a:pt x="23" y="0"/>
                  </a:cubicBezTo>
                  <a:cubicBezTo>
                    <a:pt x="16" y="0"/>
                    <a:pt x="10" y="3"/>
                    <a:pt x="6" y="8"/>
                  </a:cubicBezTo>
                  <a:cubicBezTo>
                    <a:pt x="2" y="15"/>
                    <a:pt x="0" y="22"/>
                    <a:pt x="0" y="33"/>
                  </a:cubicBezTo>
                  <a:cubicBezTo>
                    <a:pt x="0" y="54"/>
                    <a:pt x="8" y="64"/>
                    <a:pt x="22" y="64"/>
                  </a:cubicBezTo>
                  <a:cubicBezTo>
                    <a:pt x="30" y="64"/>
                    <a:pt x="35" y="62"/>
                    <a:pt x="39" y="56"/>
                  </a:cubicBezTo>
                  <a:close/>
                  <a:moveTo>
                    <a:pt x="14" y="33"/>
                  </a:moveTo>
                  <a:cubicBezTo>
                    <a:pt x="14" y="18"/>
                    <a:pt x="17" y="11"/>
                    <a:pt x="22" y="11"/>
                  </a:cubicBezTo>
                  <a:cubicBezTo>
                    <a:pt x="28" y="11"/>
                    <a:pt x="31" y="18"/>
                    <a:pt x="31" y="32"/>
                  </a:cubicBezTo>
                  <a:cubicBezTo>
                    <a:pt x="31" y="47"/>
                    <a:pt x="28" y="53"/>
                    <a:pt x="22"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0" name="Freeform 173"/>
            <p:cNvSpPr>
              <a:spLocks/>
            </p:cNvSpPr>
            <p:nvPr/>
          </p:nvSpPr>
          <p:spPr bwMode="auto">
            <a:xfrm>
              <a:off x="5327467" y="4123381"/>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19"/>
                    <a:pt x="6" y="19"/>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1" name="Freeform 174"/>
            <p:cNvSpPr>
              <a:spLocks noEditPoints="1"/>
            </p:cNvSpPr>
            <p:nvPr/>
          </p:nvSpPr>
          <p:spPr bwMode="auto">
            <a:xfrm>
              <a:off x="5451243" y="4123381"/>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1" y="15"/>
                    <a:pt x="0" y="22"/>
                    <a:pt x="0" y="33"/>
                  </a:cubicBezTo>
                  <a:cubicBezTo>
                    <a:pt x="0" y="54"/>
                    <a:pt x="7" y="64"/>
                    <a:pt x="22" y="64"/>
                  </a:cubicBezTo>
                  <a:cubicBezTo>
                    <a:pt x="29" y="64"/>
                    <a:pt x="35" y="62"/>
                    <a:pt x="38" y="56"/>
                  </a:cubicBezTo>
                  <a:close/>
                  <a:moveTo>
                    <a:pt x="13" y="33"/>
                  </a:moveTo>
                  <a:cubicBezTo>
                    <a:pt x="13" y="18"/>
                    <a:pt x="16" y="11"/>
                    <a:pt x="22" y="11"/>
                  </a:cubicBezTo>
                  <a:cubicBezTo>
                    <a:pt x="27" y="11"/>
                    <a:pt x="30" y="18"/>
                    <a:pt x="30" y="32"/>
                  </a:cubicBezTo>
                  <a:cubicBezTo>
                    <a:pt x="30" y="47"/>
                    <a:pt x="27" y="53"/>
                    <a:pt x="22" y="53"/>
                  </a:cubicBezTo>
                  <a:cubicBezTo>
                    <a:pt x="16" y="53"/>
                    <a:pt x="13" y="47"/>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2" name="Freeform 178"/>
            <p:cNvSpPr>
              <a:spLocks noEditPoints="1"/>
            </p:cNvSpPr>
            <p:nvPr/>
          </p:nvSpPr>
          <p:spPr bwMode="auto">
            <a:xfrm>
              <a:off x="6096381" y="4123381"/>
              <a:ext cx="131279"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6"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3" name="Freeform 179"/>
            <p:cNvSpPr>
              <a:spLocks noEditPoints="1"/>
            </p:cNvSpPr>
            <p:nvPr/>
          </p:nvSpPr>
          <p:spPr bwMode="auto">
            <a:xfrm>
              <a:off x="6271420"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5" y="0"/>
                    <a:pt x="9" y="3"/>
                    <a:pt x="5" y="8"/>
                  </a:cubicBezTo>
                  <a:close/>
                  <a:moveTo>
                    <a:pt x="22" y="11"/>
                  </a:moveTo>
                  <a:cubicBezTo>
                    <a:pt x="28" y="11"/>
                    <a:pt x="30" y="18"/>
                    <a:pt x="30" y="32"/>
                  </a:cubicBezTo>
                  <a:cubicBezTo>
                    <a:pt x="30" y="47"/>
                    <a:pt x="28" y="53"/>
                    <a:pt x="22" y="53"/>
                  </a:cubicBezTo>
                  <a:cubicBezTo>
                    <a:pt x="16" y="53"/>
                    <a:pt x="14" y="47"/>
                    <a:pt x="14" y="33"/>
                  </a:cubicBezTo>
                  <a:cubicBezTo>
                    <a:pt x="14" y="18"/>
                    <a:pt x="16" y="11"/>
                    <a:pt x="22" y="1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4" name="Freeform 180"/>
            <p:cNvSpPr>
              <a:spLocks/>
            </p:cNvSpPr>
            <p:nvPr/>
          </p:nvSpPr>
          <p:spPr bwMode="auto">
            <a:xfrm>
              <a:off x="6446457" y="4123381"/>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19"/>
                    <a:pt x="5" y="19"/>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5" name="Freeform 188"/>
            <p:cNvSpPr>
              <a:spLocks/>
            </p:cNvSpPr>
            <p:nvPr/>
          </p:nvSpPr>
          <p:spPr bwMode="auto">
            <a:xfrm>
              <a:off x="7686721"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6" name="Freeform 189"/>
            <p:cNvSpPr>
              <a:spLocks noEditPoints="1"/>
            </p:cNvSpPr>
            <p:nvPr/>
          </p:nvSpPr>
          <p:spPr bwMode="auto">
            <a:xfrm>
              <a:off x="7807997"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5"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7" name="Freeform 190"/>
            <p:cNvSpPr>
              <a:spLocks/>
            </p:cNvSpPr>
            <p:nvPr/>
          </p:nvSpPr>
          <p:spPr bwMode="auto">
            <a:xfrm>
              <a:off x="7983034"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4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8"/>
                    <a:pt x="0" y="9"/>
                  </a:cubicBezTo>
                  <a:cubicBezTo>
                    <a:pt x="0" y="9"/>
                    <a:pt x="0" y="9"/>
                    <a:pt x="0" y="20"/>
                  </a:cubicBezTo>
                  <a:cubicBezTo>
                    <a:pt x="1" y="20"/>
                    <a:pt x="2" y="20"/>
                    <a:pt x="4" y="20"/>
                  </a:cubicBezTo>
                  <a:cubicBezTo>
                    <a:pt x="5" y="19"/>
                    <a:pt x="5" y="19"/>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8" name="Freeform 191"/>
            <p:cNvSpPr>
              <a:spLocks noEditPoints="1"/>
            </p:cNvSpPr>
            <p:nvPr/>
          </p:nvSpPr>
          <p:spPr bwMode="auto">
            <a:xfrm>
              <a:off x="8104311" y="4123381"/>
              <a:ext cx="130027"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ubicBezTo>
                    <a:pt x="16" y="0"/>
                    <a:pt x="9" y="3"/>
                    <a:pt x="6" y="8"/>
                  </a:cubicBezTo>
                  <a:close/>
                  <a:moveTo>
                    <a:pt x="31" y="32"/>
                  </a:moveTo>
                  <a:cubicBezTo>
                    <a:pt x="31" y="47"/>
                    <a:pt x="28" y="53"/>
                    <a:pt x="22" y="53"/>
                  </a:cubicBezTo>
                  <a:cubicBezTo>
                    <a:pt x="17" y="53"/>
                    <a:pt x="14" y="47"/>
                    <a:pt x="14" y="33"/>
                  </a:cubicBezTo>
                  <a:cubicBezTo>
                    <a:pt x="14" y="18"/>
                    <a:pt x="17" y="11"/>
                    <a:pt x="22" y="11"/>
                  </a:cubicBezTo>
                  <a:cubicBezTo>
                    <a:pt x="28" y="11"/>
                    <a:pt x="31" y="18"/>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9" name="Freeform 192"/>
            <p:cNvSpPr>
              <a:spLocks/>
            </p:cNvSpPr>
            <p:nvPr/>
          </p:nvSpPr>
          <p:spPr bwMode="auto">
            <a:xfrm>
              <a:off x="4602312" y="2638167"/>
              <a:ext cx="41259" cy="101435"/>
            </a:xfrm>
            <a:custGeom>
              <a:avLst/>
              <a:gdLst>
                <a:gd name="T0" fmla="*/ 14 w 14"/>
                <a:gd name="T1" fmla="*/ 34 h 34"/>
                <a:gd name="T2" fmla="*/ 14 w 14"/>
                <a:gd name="T3" fmla="*/ 0 h 34"/>
                <a:gd name="T4" fmla="*/ 0 w 14"/>
                <a:gd name="T5" fmla="*/ 18 h 34"/>
                <a:gd name="T6" fmla="*/ 0 w 14"/>
                <a:gd name="T7" fmla="*/ 34 h 34"/>
                <a:gd name="T8" fmla="*/ 14 w 14"/>
                <a:gd name="T9" fmla="*/ 34 h 34"/>
              </a:gdLst>
              <a:ahLst/>
              <a:cxnLst>
                <a:cxn ang="0">
                  <a:pos x="T0" y="T1"/>
                </a:cxn>
                <a:cxn ang="0">
                  <a:pos x="T2" y="T3"/>
                </a:cxn>
                <a:cxn ang="0">
                  <a:pos x="T4" y="T5"/>
                </a:cxn>
                <a:cxn ang="0">
                  <a:pos x="T6" y="T7"/>
                </a:cxn>
                <a:cxn ang="0">
                  <a:pos x="T8" y="T9"/>
                </a:cxn>
              </a:cxnLst>
              <a:rect l="0" t="0" r="r" b="b"/>
              <a:pathLst>
                <a:path w="14" h="34">
                  <a:moveTo>
                    <a:pt x="14" y="34"/>
                  </a:moveTo>
                  <a:cubicBezTo>
                    <a:pt x="14" y="34"/>
                    <a:pt x="14" y="34"/>
                    <a:pt x="14" y="0"/>
                  </a:cubicBezTo>
                  <a:cubicBezTo>
                    <a:pt x="9" y="6"/>
                    <a:pt x="5" y="12"/>
                    <a:pt x="0" y="18"/>
                  </a:cubicBezTo>
                  <a:cubicBezTo>
                    <a:pt x="0" y="22"/>
                    <a:pt x="0" y="28"/>
                    <a:pt x="0" y="34"/>
                  </a:cubicBezTo>
                  <a:cubicBezTo>
                    <a:pt x="0" y="34"/>
                    <a:pt x="0" y="34"/>
                    <a:pt x="14" y="3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0" name="Freeform 193"/>
            <p:cNvSpPr>
              <a:spLocks noEditPoints="1"/>
            </p:cNvSpPr>
            <p:nvPr/>
          </p:nvSpPr>
          <p:spPr bwMode="auto">
            <a:xfrm>
              <a:off x="4687330" y="2553012"/>
              <a:ext cx="131279"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1" name="Freeform 194"/>
            <p:cNvSpPr>
              <a:spLocks/>
            </p:cNvSpPr>
            <p:nvPr/>
          </p:nvSpPr>
          <p:spPr bwMode="auto">
            <a:xfrm>
              <a:off x="4862367" y="2553012"/>
              <a:ext cx="77516" cy="186591"/>
            </a:xfrm>
            <a:custGeom>
              <a:avLst/>
              <a:gdLst>
                <a:gd name="T0" fmla="*/ 7 w 26"/>
                <a:gd name="T1" fmla="*/ 18 h 63"/>
                <a:gd name="T2" fmla="*/ 10 w 26"/>
                <a:gd name="T3" fmla="*/ 16 h 63"/>
                <a:gd name="T4" fmla="*/ 13 w 26"/>
                <a:gd name="T5" fmla="*/ 14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2" name="Freeform 195"/>
            <p:cNvSpPr>
              <a:spLocks noEditPoints="1"/>
            </p:cNvSpPr>
            <p:nvPr/>
          </p:nvSpPr>
          <p:spPr bwMode="auto">
            <a:xfrm>
              <a:off x="4983645" y="2553012"/>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3" name="Freeform 196"/>
            <p:cNvSpPr>
              <a:spLocks/>
            </p:cNvSpPr>
            <p:nvPr/>
          </p:nvSpPr>
          <p:spPr bwMode="auto">
            <a:xfrm>
              <a:off x="5158682" y="2553012"/>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3"/>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4" name="Freeform 197"/>
            <p:cNvSpPr>
              <a:spLocks/>
            </p:cNvSpPr>
            <p:nvPr/>
          </p:nvSpPr>
          <p:spPr bwMode="auto">
            <a:xfrm>
              <a:off x="5282458" y="2553012"/>
              <a:ext cx="77516" cy="186591"/>
            </a:xfrm>
            <a:custGeom>
              <a:avLst/>
              <a:gdLst>
                <a:gd name="T0" fmla="*/ 7 w 26"/>
                <a:gd name="T1" fmla="*/ 18 h 63"/>
                <a:gd name="T2" fmla="*/ 10 w 26"/>
                <a:gd name="T3" fmla="*/ 16 h 63"/>
                <a:gd name="T4" fmla="*/ 12 w 26"/>
                <a:gd name="T5" fmla="*/ 14 h 63"/>
                <a:gd name="T6" fmla="*/ 12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3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5" name="Freeform 202"/>
            <p:cNvSpPr>
              <a:spLocks/>
            </p:cNvSpPr>
            <p:nvPr/>
          </p:nvSpPr>
          <p:spPr bwMode="auto">
            <a:xfrm>
              <a:off x="6002711"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6" name="Freeform 203"/>
            <p:cNvSpPr>
              <a:spLocks noEditPoints="1"/>
            </p:cNvSpPr>
            <p:nvPr/>
          </p:nvSpPr>
          <p:spPr bwMode="auto">
            <a:xfrm>
              <a:off x="6129661" y="2553012"/>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7" name="Freeform 204"/>
            <p:cNvSpPr>
              <a:spLocks/>
            </p:cNvSpPr>
            <p:nvPr/>
          </p:nvSpPr>
          <p:spPr bwMode="auto">
            <a:xfrm>
              <a:off x="6292674"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8" name="Freeform 209"/>
            <p:cNvSpPr>
              <a:spLocks noEditPoints="1"/>
            </p:cNvSpPr>
            <p:nvPr/>
          </p:nvSpPr>
          <p:spPr bwMode="auto">
            <a:xfrm>
              <a:off x="6872560" y="2553012"/>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9" name="Freeform 213"/>
            <p:cNvSpPr>
              <a:spLocks/>
            </p:cNvSpPr>
            <p:nvPr/>
          </p:nvSpPr>
          <p:spPr bwMode="auto">
            <a:xfrm>
              <a:off x="7532938" y="2553012"/>
              <a:ext cx="80017" cy="186591"/>
            </a:xfrm>
            <a:custGeom>
              <a:avLst/>
              <a:gdLst>
                <a:gd name="T0" fmla="*/ 0 w 27"/>
                <a:gd name="T1" fmla="*/ 20 h 63"/>
                <a:gd name="T2" fmla="*/ 4 w 27"/>
                <a:gd name="T3" fmla="*/ 20 h 63"/>
                <a:gd name="T4" fmla="*/ 8 w 27"/>
                <a:gd name="T5" fmla="*/ 18 h 63"/>
                <a:gd name="T6" fmla="*/ 10 w 27"/>
                <a:gd name="T7" fmla="*/ 16 h 63"/>
                <a:gd name="T8" fmla="*/ 13 w 27"/>
                <a:gd name="T9" fmla="*/ 14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0" name="Freeform 214"/>
            <p:cNvSpPr>
              <a:spLocks noEditPoints="1"/>
            </p:cNvSpPr>
            <p:nvPr/>
          </p:nvSpPr>
          <p:spPr bwMode="auto">
            <a:xfrm>
              <a:off x="7656714" y="2553012"/>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1" name="Freeform 215"/>
            <p:cNvSpPr>
              <a:spLocks/>
            </p:cNvSpPr>
            <p:nvPr/>
          </p:nvSpPr>
          <p:spPr bwMode="auto">
            <a:xfrm>
              <a:off x="7866760" y="2661961"/>
              <a:ext cx="41259" cy="77641"/>
            </a:xfrm>
            <a:custGeom>
              <a:avLst/>
              <a:gdLst>
                <a:gd name="T0" fmla="*/ 14 w 14"/>
                <a:gd name="T1" fmla="*/ 26 h 26"/>
                <a:gd name="T2" fmla="*/ 14 w 14"/>
                <a:gd name="T3" fmla="*/ 19 h 26"/>
                <a:gd name="T4" fmla="*/ 0 w 14"/>
                <a:gd name="T5" fmla="*/ 0 h 26"/>
                <a:gd name="T6" fmla="*/ 0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cubicBezTo>
                    <a:pt x="14" y="26"/>
                    <a:pt x="14" y="26"/>
                    <a:pt x="14" y="19"/>
                  </a:cubicBezTo>
                  <a:cubicBezTo>
                    <a:pt x="10" y="12"/>
                    <a:pt x="5" y="6"/>
                    <a:pt x="0" y="0"/>
                  </a:cubicBezTo>
                  <a:cubicBezTo>
                    <a:pt x="0" y="6"/>
                    <a:pt x="0" y="15"/>
                    <a:pt x="0" y="26"/>
                  </a:cubicBezTo>
                  <a:cubicBezTo>
                    <a:pt x="0" y="26"/>
                    <a:pt x="0" y="26"/>
                    <a:pt x="14"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2" name="Freeform 216"/>
            <p:cNvSpPr>
              <a:spLocks/>
            </p:cNvSpPr>
            <p:nvPr/>
          </p:nvSpPr>
          <p:spPr bwMode="auto">
            <a:xfrm>
              <a:off x="4743593" y="2466606"/>
              <a:ext cx="47511" cy="50092"/>
            </a:xfrm>
            <a:custGeom>
              <a:avLst/>
              <a:gdLst>
                <a:gd name="T0" fmla="*/ 12 w 16"/>
                <a:gd name="T1" fmla="*/ 9 h 17"/>
                <a:gd name="T2" fmla="*/ 16 w 16"/>
                <a:gd name="T3" fmla="*/ 0 h 17"/>
                <a:gd name="T4" fmla="*/ 0 w 16"/>
                <a:gd name="T5" fmla="*/ 17 h 17"/>
                <a:gd name="T6" fmla="*/ 12 w 16"/>
                <a:gd name="T7" fmla="*/ 9 h 17"/>
              </a:gdLst>
              <a:ahLst/>
              <a:cxnLst>
                <a:cxn ang="0">
                  <a:pos x="T0" y="T1"/>
                </a:cxn>
                <a:cxn ang="0">
                  <a:pos x="T2" y="T3"/>
                </a:cxn>
                <a:cxn ang="0">
                  <a:pos x="T4" y="T5"/>
                </a:cxn>
                <a:cxn ang="0">
                  <a:pos x="T6" y="T7"/>
                </a:cxn>
              </a:cxnLst>
              <a:rect l="0" t="0" r="r" b="b"/>
              <a:pathLst>
                <a:path w="16" h="17">
                  <a:moveTo>
                    <a:pt x="12" y="9"/>
                  </a:moveTo>
                  <a:cubicBezTo>
                    <a:pt x="14" y="6"/>
                    <a:pt x="15" y="3"/>
                    <a:pt x="16" y="0"/>
                  </a:cubicBezTo>
                  <a:cubicBezTo>
                    <a:pt x="11" y="5"/>
                    <a:pt x="5" y="11"/>
                    <a:pt x="0" y="17"/>
                  </a:cubicBezTo>
                  <a:cubicBezTo>
                    <a:pt x="5" y="16"/>
                    <a:pt x="9" y="13"/>
                    <a:pt x="12"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3" name="Freeform 217"/>
            <p:cNvSpPr>
              <a:spLocks/>
            </p:cNvSpPr>
            <p:nvPr/>
          </p:nvSpPr>
          <p:spPr bwMode="auto">
            <a:xfrm>
              <a:off x="4877371" y="2345132"/>
              <a:ext cx="41259" cy="169060"/>
            </a:xfrm>
            <a:custGeom>
              <a:avLst/>
              <a:gdLst>
                <a:gd name="T0" fmla="*/ 14 w 14"/>
                <a:gd name="T1" fmla="*/ 57 h 57"/>
                <a:gd name="T2" fmla="*/ 14 w 14"/>
                <a:gd name="T3" fmla="*/ 0 h 57"/>
                <a:gd name="T4" fmla="*/ 0 w 14"/>
                <a:gd name="T5" fmla="*/ 12 h 57"/>
                <a:gd name="T6" fmla="*/ 0 w 14"/>
                <a:gd name="T7" fmla="*/ 57 h 57"/>
                <a:gd name="T8" fmla="*/ 14 w 14"/>
                <a:gd name="T9" fmla="*/ 57 h 57"/>
              </a:gdLst>
              <a:ahLst/>
              <a:cxnLst>
                <a:cxn ang="0">
                  <a:pos x="T0" y="T1"/>
                </a:cxn>
                <a:cxn ang="0">
                  <a:pos x="T2" y="T3"/>
                </a:cxn>
                <a:cxn ang="0">
                  <a:pos x="T4" y="T5"/>
                </a:cxn>
                <a:cxn ang="0">
                  <a:pos x="T6" y="T7"/>
                </a:cxn>
                <a:cxn ang="0">
                  <a:pos x="T8" y="T9"/>
                </a:cxn>
              </a:cxnLst>
              <a:rect l="0" t="0" r="r" b="b"/>
              <a:pathLst>
                <a:path w="14" h="57">
                  <a:moveTo>
                    <a:pt x="14" y="57"/>
                  </a:moveTo>
                  <a:cubicBezTo>
                    <a:pt x="14" y="57"/>
                    <a:pt x="14" y="57"/>
                    <a:pt x="14" y="0"/>
                  </a:cubicBezTo>
                  <a:cubicBezTo>
                    <a:pt x="10" y="4"/>
                    <a:pt x="5" y="8"/>
                    <a:pt x="0" y="12"/>
                  </a:cubicBezTo>
                  <a:cubicBezTo>
                    <a:pt x="0" y="17"/>
                    <a:pt x="0" y="29"/>
                    <a:pt x="0" y="57"/>
                  </a:cubicBezTo>
                  <a:cubicBezTo>
                    <a:pt x="0" y="57"/>
                    <a:pt x="0" y="57"/>
                    <a:pt x="14" y="5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4" name="Freeform 218"/>
            <p:cNvSpPr>
              <a:spLocks noEditPoints="1"/>
            </p:cNvSpPr>
            <p:nvPr/>
          </p:nvSpPr>
          <p:spPr bwMode="auto">
            <a:xfrm>
              <a:off x="4963640"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5" name="Freeform 219"/>
            <p:cNvSpPr>
              <a:spLocks noEditPoints="1"/>
            </p:cNvSpPr>
            <p:nvPr/>
          </p:nvSpPr>
          <p:spPr bwMode="auto">
            <a:xfrm>
              <a:off x="5137426"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6" name="Freeform 220"/>
            <p:cNvSpPr>
              <a:spLocks/>
            </p:cNvSpPr>
            <p:nvPr/>
          </p:nvSpPr>
          <p:spPr bwMode="auto">
            <a:xfrm>
              <a:off x="5312463" y="2327601"/>
              <a:ext cx="77516" cy="186591"/>
            </a:xfrm>
            <a:custGeom>
              <a:avLst/>
              <a:gdLst>
                <a:gd name="T0" fmla="*/ 7 w 26"/>
                <a:gd name="T1" fmla="*/ 18 h 63"/>
                <a:gd name="T2" fmla="*/ 10 w 26"/>
                <a:gd name="T3" fmla="*/ 16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7" name="Freeform 224"/>
            <p:cNvSpPr>
              <a:spLocks noEditPoints="1"/>
            </p:cNvSpPr>
            <p:nvPr/>
          </p:nvSpPr>
          <p:spPr bwMode="auto">
            <a:xfrm>
              <a:off x="5853830" y="2327601"/>
              <a:ext cx="130027"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8" name="Freeform 225"/>
            <p:cNvSpPr>
              <a:spLocks/>
            </p:cNvSpPr>
            <p:nvPr/>
          </p:nvSpPr>
          <p:spPr bwMode="auto">
            <a:xfrm>
              <a:off x="6028867" y="232760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9" name="Freeform 226"/>
            <p:cNvSpPr>
              <a:spLocks noEditPoints="1"/>
            </p:cNvSpPr>
            <p:nvPr/>
          </p:nvSpPr>
          <p:spPr bwMode="auto">
            <a:xfrm>
              <a:off x="6150143" y="232760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0" name="Freeform 227"/>
            <p:cNvSpPr>
              <a:spLocks/>
            </p:cNvSpPr>
            <p:nvPr/>
          </p:nvSpPr>
          <p:spPr bwMode="auto">
            <a:xfrm>
              <a:off x="6325180" y="2327601"/>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6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1" name="Freeform 228"/>
            <p:cNvSpPr>
              <a:spLocks/>
            </p:cNvSpPr>
            <p:nvPr/>
          </p:nvSpPr>
          <p:spPr bwMode="auto">
            <a:xfrm>
              <a:off x="6446457" y="2327601"/>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2" name="Freeform 229"/>
            <p:cNvSpPr>
              <a:spLocks/>
            </p:cNvSpPr>
            <p:nvPr/>
          </p:nvSpPr>
          <p:spPr bwMode="auto">
            <a:xfrm>
              <a:off x="6567732" y="2327601"/>
              <a:ext cx="80017" cy="186591"/>
            </a:xfrm>
            <a:custGeom>
              <a:avLst/>
              <a:gdLst>
                <a:gd name="T0" fmla="*/ 0 w 27"/>
                <a:gd name="T1" fmla="*/ 20 h 63"/>
                <a:gd name="T2" fmla="*/ 4 w 27"/>
                <a:gd name="T3" fmla="*/ 20 h 63"/>
                <a:gd name="T4" fmla="*/ 8 w 27"/>
                <a:gd name="T5" fmla="*/ 18 h 63"/>
                <a:gd name="T6" fmla="*/ 11 w 27"/>
                <a:gd name="T7" fmla="*/ 16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1" y="16"/>
                  </a:cubicBezTo>
                  <a:cubicBezTo>
                    <a:pt x="12"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3" name="Freeform 230"/>
            <p:cNvSpPr>
              <a:spLocks noEditPoints="1"/>
            </p:cNvSpPr>
            <p:nvPr/>
          </p:nvSpPr>
          <p:spPr bwMode="auto">
            <a:xfrm>
              <a:off x="6691509" y="232760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4" name="Freeform 231"/>
            <p:cNvSpPr>
              <a:spLocks/>
            </p:cNvSpPr>
            <p:nvPr/>
          </p:nvSpPr>
          <p:spPr bwMode="auto">
            <a:xfrm>
              <a:off x="6866546" y="2327601"/>
              <a:ext cx="80017" cy="186591"/>
            </a:xfrm>
            <a:custGeom>
              <a:avLst/>
              <a:gdLst>
                <a:gd name="T0" fmla="*/ 0 w 27"/>
                <a:gd name="T1" fmla="*/ 20 h 63"/>
                <a:gd name="T2" fmla="*/ 3 w 27"/>
                <a:gd name="T3" fmla="*/ 20 h 63"/>
                <a:gd name="T4" fmla="*/ 7 w 27"/>
                <a:gd name="T5" fmla="*/ 18 h 63"/>
                <a:gd name="T6" fmla="*/ 10 w 27"/>
                <a:gd name="T7" fmla="*/ 16 h 63"/>
                <a:gd name="T8" fmla="*/ 13 w 27"/>
                <a:gd name="T9" fmla="*/ 15 h 63"/>
                <a:gd name="T10" fmla="*/ 13 w 27"/>
                <a:gd name="T11" fmla="*/ 63 h 63"/>
                <a:gd name="T12" fmla="*/ 27 w 27"/>
                <a:gd name="T13" fmla="*/ 63 h 63"/>
                <a:gd name="T14" fmla="*/ 27 w 27"/>
                <a:gd name="T15" fmla="*/ 0 h 63"/>
                <a:gd name="T16" fmla="*/ 18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5" name="Freeform 235"/>
            <p:cNvSpPr>
              <a:spLocks/>
            </p:cNvSpPr>
            <p:nvPr/>
          </p:nvSpPr>
          <p:spPr bwMode="auto">
            <a:xfrm>
              <a:off x="7457923" y="2327601"/>
              <a:ext cx="80017" cy="186591"/>
            </a:xfrm>
            <a:custGeom>
              <a:avLst/>
              <a:gdLst>
                <a:gd name="T0" fmla="*/ 8 w 27"/>
                <a:gd name="T1" fmla="*/ 18 h 63"/>
                <a:gd name="T2" fmla="*/ 10 w 27"/>
                <a:gd name="T3" fmla="*/ 16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5 h 63"/>
                <a:gd name="T16" fmla="*/ 0 w 27"/>
                <a:gd name="T17" fmla="*/ 9 h 63"/>
                <a:gd name="T18" fmla="*/ 0 w 27"/>
                <a:gd name="T19" fmla="*/ 20 h 63"/>
                <a:gd name="T20" fmla="*/ 4 w 27"/>
                <a:gd name="T21" fmla="*/ 20 h 63"/>
                <a:gd name="T22" fmla="*/ 8 w 27"/>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8"/>
                  </a:moveTo>
                  <a:cubicBezTo>
                    <a:pt x="9"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6" name="Freeform 236"/>
            <p:cNvSpPr>
              <a:spLocks/>
            </p:cNvSpPr>
            <p:nvPr/>
          </p:nvSpPr>
          <p:spPr bwMode="auto">
            <a:xfrm>
              <a:off x="7582948" y="2362665"/>
              <a:ext cx="123776" cy="154032"/>
            </a:xfrm>
            <a:custGeom>
              <a:avLst/>
              <a:gdLst>
                <a:gd name="T0" fmla="*/ 22 w 42"/>
                <a:gd name="T1" fmla="*/ 52 h 52"/>
                <a:gd name="T2" fmla="*/ 38 w 42"/>
                <a:gd name="T3" fmla="*/ 44 h 52"/>
                <a:gd name="T4" fmla="*/ 42 w 42"/>
                <a:gd name="T5" fmla="*/ 36 h 52"/>
                <a:gd name="T6" fmla="*/ 30 w 42"/>
                <a:gd name="T7" fmla="*/ 24 h 52"/>
                <a:gd name="T8" fmla="*/ 22 w 42"/>
                <a:gd name="T9" fmla="*/ 41 h 52"/>
                <a:gd name="T10" fmla="*/ 13 w 42"/>
                <a:gd name="T11" fmla="*/ 21 h 52"/>
                <a:gd name="T12" fmla="*/ 14 w 42"/>
                <a:gd name="T13" fmla="*/ 10 h 52"/>
                <a:gd name="T14" fmla="*/ 3 w 42"/>
                <a:gd name="T15" fmla="*/ 0 h 52"/>
                <a:gd name="T16" fmla="*/ 0 w 42"/>
                <a:gd name="T17" fmla="*/ 21 h 52"/>
                <a:gd name="T18" fmla="*/ 22 w 4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2">
                  <a:moveTo>
                    <a:pt x="22" y="52"/>
                  </a:moveTo>
                  <a:cubicBezTo>
                    <a:pt x="29" y="52"/>
                    <a:pt x="35" y="49"/>
                    <a:pt x="38" y="44"/>
                  </a:cubicBezTo>
                  <a:cubicBezTo>
                    <a:pt x="40" y="42"/>
                    <a:pt x="41" y="39"/>
                    <a:pt x="42" y="36"/>
                  </a:cubicBezTo>
                  <a:cubicBezTo>
                    <a:pt x="38" y="32"/>
                    <a:pt x="34" y="28"/>
                    <a:pt x="30" y="24"/>
                  </a:cubicBezTo>
                  <a:cubicBezTo>
                    <a:pt x="29" y="36"/>
                    <a:pt x="27" y="41"/>
                    <a:pt x="22" y="41"/>
                  </a:cubicBezTo>
                  <a:cubicBezTo>
                    <a:pt x="16" y="41"/>
                    <a:pt x="13" y="35"/>
                    <a:pt x="13" y="21"/>
                  </a:cubicBezTo>
                  <a:cubicBezTo>
                    <a:pt x="13" y="16"/>
                    <a:pt x="14" y="13"/>
                    <a:pt x="14" y="10"/>
                  </a:cubicBezTo>
                  <a:cubicBezTo>
                    <a:pt x="11" y="6"/>
                    <a:pt x="7" y="3"/>
                    <a:pt x="3" y="0"/>
                  </a:cubicBezTo>
                  <a:cubicBezTo>
                    <a:pt x="1" y="5"/>
                    <a:pt x="0" y="12"/>
                    <a:pt x="0" y="21"/>
                  </a:cubicBezTo>
                  <a:cubicBezTo>
                    <a:pt x="0" y="42"/>
                    <a:pt x="7" y="52"/>
                    <a:pt x="22" y="5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7" name="Freeform 237"/>
            <p:cNvSpPr>
              <a:spLocks/>
            </p:cNvSpPr>
            <p:nvPr/>
          </p:nvSpPr>
          <p:spPr bwMode="auto">
            <a:xfrm>
              <a:off x="4987394" y="2286276"/>
              <a:ext cx="5002" cy="2504"/>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2" y="1"/>
                  </a:cubicBezTo>
                  <a:cubicBezTo>
                    <a:pt x="2" y="1"/>
                    <a:pt x="2" y="1"/>
                    <a:pt x="2"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8" name="Freeform 238"/>
            <p:cNvSpPr>
              <a:spLocks/>
            </p:cNvSpPr>
            <p:nvPr/>
          </p:nvSpPr>
          <p:spPr bwMode="auto">
            <a:xfrm>
              <a:off x="5039905" y="2164804"/>
              <a:ext cx="127528" cy="130238"/>
            </a:xfrm>
            <a:custGeom>
              <a:avLst/>
              <a:gdLst>
                <a:gd name="T0" fmla="*/ 21 w 43"/>
                <a:gd name="T1" fmla="*/ 44 h 44"/>
                <a:gd name="T2" fmla="*/ 37 w 43"/>
                <a:gd name="T3" fmla="*/ 36 h 44"/>
                <a:gd name="T4" fmla="*/ 43 w 43"/>
                <a:gd name="T5" fmla="*/ 12 h 44"/>
                <a:gd name="T6" fmla="*/ 42 w 43"/>
                <a:gd name="T7" fmla="*/ 0 h 44"/>
                <a:gd name="T8" fmla="*/ 29 w 43"/>
                <a:gd name="T9" fmla="*/ 8 h 44"/>
                <a:gd name="T10" fmla="*/ 29 w 43"/>
                <a:gd name="T11" fmla="*/ 12 h 44"/>
                <a:gd name="T12" fmla="*/ 21 w 43"/>
                <a:gd name="T13" fmla="*/ 33 h 44"/>
                <a:gd name="T14" fmla="*/ 13 w 43"/>
                <a:gd name="T15" fmla="*/ 19 h 44"/>
                <a:gd name="T16" fmla="*/ 0 w 43"/>
                <a:gd name="T17" fmla="*/ 28 h 44"/>
                <a:gd name="T18" fmla="*/ 21 w 43"/>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1" y="44"/>
                  </a:moveTo>
                  <a:cubicBezTo>
                    <a:pt x="28" y="44"/>
                    <a:pt x="33" y="41"/>
                    <a:pt x="37" y="36"/>
                  </a:cubicBezTo>
                  <a:cubicBezTo>
                    <a:pt x="41" y="30"/>
                    <a:pt x="43" y="22"/>
                    <a:pt x="43" y="12"/>
                  </a:cubicBezTo>
                  <a:cubicBezTo>
                    <a:pt x="43" y="7"/>
                    <a:pt x="42" y="3"/>
                    <a:pt x="42" y="0"/>
                  </a:cubicBezTo>
                  <a:cubicBezTo>
                    <a:pt x="37" y="2"/>
                    <a:pt x="33" y="5"/>
                    <a:pt x="29" y="8"/>
                  </a:cubicBezTo>
                  <a:cubicBezTo>
                    <a:pt x="29" y="9"/>
                    <a:pt x="29" y="10"/>
                    <a:pt x="29" y="12"/>
                  </a:cubicBezTo>
                  <a:cubicBezTo>
                    <a:pt x="29" y="26"/>
                    <a:pt x="26" y="33"/>
                    <a:pt x="21" y="33"/>
                  </a:cubicBezTo>
                  <a:cubicBezTo>
                    <a:pt x="16" y="33"/>
                    <a:pt x="13" y="28"/>
                    <a:pt x="13" y="19"/>
                  </a:cubicBezTo>
                  <a:cubicBezTo>
                    <a:pt x="8" y="22"/>
                    <a:pt x="4" y="25"/>
                    <a:pt x="0" y="28"/>
                  </a:cubicBezTo>
                  <a:cubicBezTo>
                    <a:pt x="3" y="39"/>
                    <a:pt x="10" y="44"/>
                    <a:pt x="21" y="4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9" name="Freeform 239"/>
            <p:cNvSpPr>
              <a:spLocks/>
            </p:cNvSpPr>
            <p:nvPr/>
          </p:nvSpPr>
          <p:spPr bwMode="auto">
            <a:xfrm>
              <a:off x="5211193" y="2102189"/>
              <a:ext cx="77516" cy="186591"/>
            </a:xfrm>
            <a:custGeom>
              <a:avLst/>
              <a:gdLst>
                <a:gd name="T0" fmla="*/ 3 w 26"/>
                <a:gd name="T1" fmla="*/ 21 h 63"/>
                <a:gd name="T2" fmla="*/ 7 w 26"/>
                <a:gd name="T3" fmla="*/ 19 h 63"/>
                <a:gd name="T4" fmla="*/ 10 w 26"/>
                <a:gd name="T5" fmla="*/ 17 h 63"/>
                <a:gd name="T6" fmla="*/ 12 w 26"/>
                <a:gd name="T7" fmla="*/ 15 h 63"/>
                <a:gd name="T8" fmla="*/ 12 w 26"/>
                <a:gd name="T9" fmla="*/ 63 h 63"/>
                <a:gd name="T10" fmla="*/ 26 w 26"/>
                <a:gd name="T11" fmla="*/ 63 h 63"/>
                <a:gd name="T12" fmla="*/ 26 w 26"/>
                <a:gd name="T13" fmla="*/ 0 h 63"/>
                <a:gd name="T14" fmla="*/ 18 w 26"/>
                <a:gd name="T15" fmla="*/ 0 h 63"/>
                <a:gd name="T16" fmla="*/ 10 w 26"/>
                <a:gd name="T17" fmla="*/ 6 h 63"/>
                <a:gd name="T18" fmla="*/ 5 w 26"/>
                <a:gd name="T19" fmla="*/ 7 h 63"/>
                <a:gd name="T20" fmla="*/ 0 w 26"/>
                <a:gd name="T21" fmla="*/ 11 h 63"/>
                <a:gd name="T22" fmla="*/ 0 w 26"/>
                <a:gd name="T23" fmla="*/ 21 h 63"/>
                <a:gd name="T24" fmla="*/ 3 w 26"/>
                <a:gd name="T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3" y="21"/>
                  </a:move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ubicBezTo>
                    <a:pt x="8" y="6"/>
                    <a:pt x="7" y="7"/>
                    <a:pt x="5" y="7"/>
                  </a:cubicBezTo>
                  <a:cubicBezTo>
                    <a:pt x="3" y="9"/>
                    <a:pt x="1" y="10"/>
                    <a:pt x="0" y="11"/>
                  </a:cubicBezTo>
                  <a:cubicBezTo>
                    <a:pt x="0" y="12"/>
                    <a:pt x="0" y="15"/>
                    <a:pt x="0" y="21"/>
                  </a:cubicBezTo>
                  <a:cubicBezTo>
                    <a:pt x="0" y="21"/>
                    <a:pt x="1" y="21"/>
                    <a:pt x="3"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0" name="Freeform 240"/>
            <p:cNvSpPr>
              <a:spLocks noEditPoints="1"/>
            </p:cNvSpPr>
            <p:nvPr/>
          </p:nvSpPr>
          <p:spPr bwMode="auto">
            <a:xfrm>
              <a:off x="5333719" y="2102189"/>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1 h 65"/>
                <a:gd name="T16" fmla="*/ 30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1"/>
                    <a:pt x="38" y="0"/>
                    <a:pt x="23" y="0"/>
                  </a:cubicBezTo>
                  <a:cubicBezTo>
                    <a:pt x="15" y="0"/>
                    <a:pt x="9" y="3"/>
                    <a:pt x="5" y="9"/>
                  </a:cubicBezTo>
                  <a:cubicBezTo>
                    <a:pt x="2" y="15"/>
                    <a:pt x="0" y="23"/>
                    <a:pt x="0" y="34"/>
                  </a:cubicBezTo>
                  <a:cubicBezTo>
                    <a:pt x="0" y="55"/>
                    <a:pt x="7" y="65"/>
                    <a:pt x="22" y="65"/>
                  </a:cubicBezTo>
                  <a:close/>
                  <a:moveTo>
                    <a:pt x="22" y="11"/>
                  </a:moveTo>
                  <a:cubicBezTo>
                    <a:pt x="27" y="11"/>
                    <a:pt x="30" y="18"/>
                    <a:pt x="30" y="33"/>
                  </a:cubicBezTo>
                  <a:cubicBezTo>
                    <a:pt x="30" y="47"/>
                    <a:pt x="27" y="54"/>
                    <a:pt x="22" y="54"/>
                  </a:cubicBezTo>
                  <a:cubicBezTo>
                    <a:pt x="16" y="54"/>
                    <a:pt x="14" y="47"/>
                    <a:pt x="14" y="34"/>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1" name="Freeform 241"/>
            <p:cNvSpPr>
              <a:spLocks/>
            </p:cNvSpPr>
            <p:nvPr/>
          </p:nvSpPr>
          <p:spPr bwMode="auto">
            <a:xfrm>
              <a:off x="5507505" y="2102189"/>
              <a:ext cx="77516" cy="186591"/>
            </a:xfrm>
            <a:custGeom>
              <a:avLst/>
              <a:gdLst>
                <a:gd name="T0" fmla="*/ 7 w 26"/>
                <a:gd name="T1" fmla="*/ 19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6 h 63"/>
                <a:gd name="T16" fmla="*/ 0 w 26"/>
                <a:gd name="T17" fmla="*/ 10 h 63"/>
                <a:gd name="T18" fmla="*/ 0 w 26"/>
                <a:gd name="T19" fmla="*/ 21 h 63"/>
                <a:gd name="T20" fmla="*/ 3 w 26"/>
                <a:gd name="T21" fmla="*/ 21 h 63"/>
                <a:gd name="T22" fmla="*/ 7 w 26"/>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9"/>
                  </a:move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2" name="Freeform 242"/>
            <p:cNvSpPr>
              <a:spLocks/>
            </p:cNvSpPr>
            <p:nvPr/>
          </p:nvSpPr>
          <p:spPr bwMode="auto">
            <a:xfrm>
              <a:off x="5628781" y="2102189"/>
              <a:ext cx="80017" cy="186591"/>
            </a:xfrm>
            <a:custGeom>
              <a:avLst/>
              <a:gdLst>
                <a:gd name="T0" fmla="*/ 7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7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7"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6" y="7"/>
                    <a:pt x="4" y="9"/>
                    <a:pt x="0" y="10"/>
                  </a:cubicBezTo>
                  <a:cubicBezTo>
                    <a:pt x="0" y="10"/>
                    <a:pt x="0" y="10"/>
                    <a:pt x="0" y="21"/>
                  </a:cubicBezTo>
                  <a:cubicBezTo>
                    <a:pt x="1" y="21"/>
                    <a:pt x="2" y="21"/>
                    <a:pt x="4" y="21"/>
                  </a:cubicBezTo>
                  <a:cubicBezTo>
                    <a:pt x="5" y="20"/>
                    <a:pt x="6"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3" name="Freeform 243"/>
            <p:cNvSpPr>
              <a:spLocks/>
            </p:cNvSpPr>
            <p:nvPr/>
          </p:nvSpPr>
          <p:spPr bwMode="auto">
            <a:xfrm>
              <a:off x="5750057"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4" name="Freeform 247"/>
            <p:cNvSpPr>
              <a:spLocks/>
            </p:cNvSpPr>
            <p:nvPr/>
          </p:nvSpPr>
          <p:spPr bwMode="auto">
            <a:xfrm>
              <a:off x="6345185" y="2102189"/>
              <a:ext cx="77516" cy="186591"/>
            </a:xfrm>
            <a:custGeom>
              <a:avLst/>
              <a:gdLst>
                <a:gd name="T0" fmla="*/ 0 w 26"/>
                <a:gd name="T1" fmla="*/ 21 h 63"/>
                <a:gd name="T2" fmla="*/ 3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5" name="Freeform 248"/>
            <p:cNvSpPr>
              <a:spLocks noEditPoints="1"/>
            </p:cNvSpPr>
            <p:nvPr/>
          </p:nvSpPr>
          <p:spPr bwMode="auto">
            <a:xfrm>
              <a:off x="6466460" y="2102189"/>
              <a:ext cx="131279" cy="192852"/>
            </a:xfrm>
            <a:custGeom>
              <a:avLst/>
              <a:gdLst>
                <a:gd name="T0" fmla="*/ 5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5 w 44"/>
                <a:gd name="T13" fmla="*/ 9 h 65"/>
                <a:gd name="T14" fmla="*/ 31 w 44"/>
                <a:gd name="T15" fmla="*/ 33 h 65"/>
                <a:gd name="T16" fmla="*/ 22 w 44"/>
                <a:gd name="T17" fmla="*/ 54 h 65"/>
                <a:gd name="T18" fmla="*/ 14 w 44"/>
                <a:gd name="T19" fmla="*/ 34 h 65"/>
                <a:gd name="T20" fmla="*/ 22 w 44"/>
                <a:gd name="T21" fmla="*/ 11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9"/>
                  </a:moveTo>
                  <a:cubicBezTo>
                    <a:pt x="2" y="15"/>
                    <a:pt x="0" y="23"/>
                    <a:pt x="0" y="34"/>
                  </a:cubicBezTo>
                  <a:cubicBezTo>
                    <a:pt x="0" y="55"/>
                    <a:pt x="7" y="65"/>
                    <a:pt x="22" y="65"/>
                  </a:cubicBezTo>
                  <a:cubicBezTo>
                    <a:pt x="30" y="65"/>
                    <a:pt x="35" y="62"/>
                    <a:pt x="39" y="57"/>
                  </a:cubicBezTo>
                  <a:cubicBezTo>
                    <a:pt x="43" y="51"/>
                    <a:pt x="44" y="43"/>
                    <a:pt x="44" y="33"/>
                  </a:cubicBezTo>
                  <a:cubicBezTo>
                    <a:pt x="44" y="11"/>
                    <a:pt x="38" y="0"/>
                    <a:pt x="23" y="0"/>
                  </a:cubicBezTo>
                  <a:cubicBezTo>
                    <a:pt x="16" y="0"/>
                    <a:pt x="9" y="3"/>
                    <a:pt x="5" y="9"/>
                  </a:cubicBezTo>
                  <a:close/>
                  <a:moveTo>
                    <a:pt x="31" y="33"/>
                  </a:moveTo>
                  <a:cubicBezTo>
                    <a:pt x="31" y="47"/>
                    <a:pt x="28" y="54"/>
                    <a:pt x="22" y="54"/>
                  </a:cubicBezTo>
                  <a:cubicBezTo>
                    <a:pt x="17" y="54"/>
                    <a:pt x="14" y="47"/>
                    <a:pt x="14" y="34"/>
                  </a:cubicBezTo>
                  <a:cubicBezTo>
                    <a:pt x="14" y="19"/>
                    <a:pt x="17" y="11"/>
                    <a:pt x="22" y="11"/>
                  </a:cubicBezTo>
                  <a:cubicBezTo>
                    <a:pt x="28" y="11"/>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6" name="Freeform 251"/>
            <p:cNvSpPr>
              <a:spLocks noEditPoints="1"/>
            </p:cNvSpPr>
            <p:nvPr/>
          </p:nvSpPr>
          <p:spPr bwMode="auto">
            <a:xfrm>
              <a:off x="6937812" y="2102189"/>
              <a:ext cx="130027" cy="192852"/>
            </a:xfrm>
            <a:custGeom>
              <a:avLst/>
              <a:gdLst>
                <a:gd name="T0" fmla="*/ 22 w 44"/>
                <a:gd name="T1" fmla="*/ 65 h 65"/>
                <a:gd name="T2" fmla="*/ 39 w 44"/>
                <a:gd name="T3" fmla="*/ 57 h 65"/>
                <a:gd name="T4" fmla="*/ 44 w 44"/>
                <a:gd name="T5" fmla="*/ 33 h 65"/>
                <a:gd name="T6" fmla="*/ 23 w 44"/>
                <a:gd name="T7" fmla="*/ 0 h 65"/>
                <a:gd name="T8" fmla="*/ 6 w 44"/>
                <a:gd name="T9" fmla="*/ 9 h 65"/>
                <a:gd name="T10" fmla="*/ 0 w 44"/>
                <a:gd name="T11" fmla="*/ 34 h 65"/>
                <a:gd name="T12" fmla="*/ 22 w 44"/>
                <a:gd name="T13" fmla="*/ 65 h 65"/>
                <a:gd name="T14" fmla="*/ 22 w 44"/>
                <a:gd name="T15" fmla="*/ 11 h 65"/>
                <a:gd name="T16" fmla="*/ 31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7"/>
                  </a:cubicBezTo>
                  <a:cubicBezTo>
                    <a:pt x="43" y="51"/>
                    <a:pt x="44" y="43"/>
                    <a:pt x="44" y="33"/>
                  </a:cubicBezTo>
                  <a:cubicBezTo>
                    <a:pt x="44" y="11"/>
                    <a:pt x="38" y="0"/>
                    <a:pt x="23" y="0"/>
                  </a:cubicBezTo>
                  <a:cubicBezTo>
                    <a:pt x="16" y="0"/>
                    <a:pt x="9" y="3"/>
                    <a:pt x="6" y="9"/>
                  </a:cubicBezTo>
                  <a:cubicBezTo>
                    <a:pt x="2" y="15"/>
                    <a:pt x="0" y="23"/>
                    <a:pt x="0" y="34"/>
                  </a:cubicBezTo>
                  <a:cubicBezTo>
                    <a:pt x="0" y="55"/>
                    <a:pt x="8" y="65"/>
                    <a:pt x="22" y="65"/>
                  </a:cubicBezTo>
                  <a:close/>
                  <a:moveTo>
                    <a:pt x="22" y="11"/>
                  </a:moveTo>
                  <a:cubicBezTo>
                    <a:pt x="28" y="11"/>
                    <a:pt x="31" y="18"/>
                    <a:pt x="31" y="33"/>
                  </a:cubicBezTo>
                  <a:cubicBezTo>
                    <a:pt x="31" y="47"/>
                    <a:pt x="28" y="54"/>
                    <a:pt x="22" y="54"/>
                  </a:cubicBezTo>
                  <a:cubicBezTo>
                    <a:pt x="17" y="54"/>
                    <a:pt x="14" y="47"/>
                    <a:pt x="14" y="34"/>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7" name="Freeform 252"/>
            <p:cNvSpPr>
              <a:spLocks/>
            </p:cNvSpPr>
            <p:nvPr/>
          </p:nvSpPr>
          <p:spPr bwMode="auto">
            <a:xfrm>
              <a:off x="7111598"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8" name="Freeform 253"/>
            <p:cNvSpPr>
              <a:spLocks/>
            </p:cNvSpPr>
            <p:nvPr/>
          </p:nvSpPr>
          <p:spPr bwMode="auto">
            <a:xfrm>
              <a:off x="7236625" y="2119722"/>
              <a:ext cx="130027" cy="175321"/>
            </a:xfrm>
            <a:custGeom>
              <a:avLst/>
              <a:gdLst>
                <a:gd name="T0" fmla="*/ 5 w 44"/>
                <a:gd name="T1" fmla="*/ 3 h 59"/>
                <a:gd name="T2" fmla="*/ 0 w 44"/>
                <a:gd name="T3" fmla="*/ 28 h 59"/>
                <a:gd name="T4" fmla="*/ 22 w 44"/>
                <a:gd name="T5" fmla="*/ 59 h 59"/>
                <a:gd name="T6" fmla="*/ 38 w 44"/>
                <a:gd name="T7" fmla="*/ 51 h 59"/>
                <a:gd name="T8" fmla="*/ 44 w 44"/>
                <a:gd name="T9" fmla="*/ 27 h 59"/>
                <a:gd name="T10" fmla="*/ 44 w 44"/>
                <a:gd name="T11" fmla="*/ 22 h 59"/>
                <a:gd name="T12" fmla="*/ 28 w 44"/>
                <a:gd name="T13" fmla="*/ 13 h 59"/>
                <a:gd name="T14" fmla="*/ 30 w 44"/>
                <a:gd name="T15" fmla="*/ 27 h 59"/>
                <a:gd name="T16" fmla="*/ 22 w 44"/>
                <a:gd name="T17" fmla="*/ 48 h 59"/>
                <a:gd name="T18" fmla="*/ 13 w 44"/>
                <a:gd name="T19" fmla="*/ 28 h 59"/>
                <a:gd name="T20" fmla="*/ 18 w 44"/>
                <a:gd name="T21" fmla="*/ 7 h 59"/>
                <a:gd name="T22" fmla="*/ 7 w 44"/>
                <a:gd name="T23" fmla="*/ 0 h 59"/>
                <a:gd name="T24" fmla="*/ 5 w 44"/>
                <a:gd name="T25"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9">
                  <a:moveTo>
                    <a:pt x="5" y="3"/>
                  </a:moveTo>
                  <a:cubicBezTo>
                    <a:pt x="1" y="9"/>
                    <a:pt x="0" y="17"/>
                    <a:pt x="0" y="28"/>
                  </a:cubicBezTo>
                  <a:cubicBezTo>
                    <a:pt x="0" y="49"/>
                    <a:pt x="7" y="59"/>
                    <a:pt x="22" y="59"/>
                  </a:cubicBezTo>
                  <a:cubicBezTo>
                    <a:pt x="29" y="59"/>
                    <a:pt x="34" y="56"/>
                    <a:pt x="38" y="51"/>
                  </a:cubicBezTo>
                  <a:cubicBezTo>
                    <a:pt x="42" y="45"/>
                    <a:pt x="44" y="37"/>
                    <a:pt x="44" y="27"/>
                  </a:cubicBezTo>
                  <a:cubicBezTo>
                    <a:pt x="44" y="25"/>
                    <a:pt x="44" y="24"/>
                    <a:pt x="44" y="22"/>
                  </a:cubicBezTo>
                  <a:cubicBezTo>
                    <a:pt x="39" y="19"/>
                    <a:pt x="34" y="16"/>
                    <a:pt x="28" y="13"/>
                  </a:cubicBezTo>
                  <a:cubicBezTo>
                    <a:pt x="29" y="16"/>
                    <a:pt x="30" y="21"/>
                    <a:pt x="30" y="27"/>
                  </a:cubicBezTo>
                  <a:cubicBezTo>
                    <a:pt x="30" y="41"/>
                    <a:pt x="27" y="48"/>
                    <a:pt x="22" y="48"/>
                  </a:cubicBezTo>
                  <a:cubicBezTo>
                    <a:pt x="16" y="48"/>
                    <a:pt x="13" y="41"/>
                    <a:pt x="13" y="28"/>
                  </a:cubicBezTo>
                  <a:cubicBezTo>
                    <a:pt x="13" y="16"/>
                    <a:pt x="15" y="9"/>
                    <a:pt x="18" y="7"/>
                  </a:cubicBezTo>
                  <a:cubicBezTo>
                    <a:pt x="15" y="4"/>
                    <a:pt x="11" y="2"/>
                    <a:pt x="7" y="0"/>
                  </a:cubicBezTo>
                  <a:cubicBezTo>
                    <a:pt x="7" y="1"/>
                    <a:pt x="6" y="2"/>
                    <a:pt x="5" y="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9" name="Freeform 254"/>
            <p:cNvSpPr>
              <a:spLocks/>
            </p:cNvSpPr>
            <p:nvPr/>
          </p:nvSpPr>
          <p:spPr bwMode="auto">
            <a:xfrm>
              <a:off x="7411662" y="2217400"/>
              <a:ext cx="93770" cy="77641"/>
            </a:xfrm>
            <a:custGeom>
              <a:avLst/>
              <a:gdLst>
                <a:gd name="T0" fmla="*/ 22 w 32"/>
                <a:gd name="T1" fmla="*/ 26 h 26"/>
                <a:gd name="T2" fmla="*/ 32 w 32"/>
                <a:gd name="T3" fmla="*/ 24 h 26"/>
                <a:gd name="T4" fmla="*/ 20 w 32"/>
                <a:gd name="T5" fmla="*/ 14 h 26"/>
                <a:gd name="T6" fmla="*/ 17 w 32"/>
                <a:gd name="T7" fmla="*/ 12 h 26"/>
                <a:gd name="T8" fmla="*/ 0 w 32"/>
                <a:gd name="T9" fmla="*/ 0 h 26"/>
                <a:gd name="T10" fmla="*/ 22 w 32"/>
                <a:gd name="T11" fmla="*/ 26 h 26"/>
              </a:gdLst>
              <a:ahLst/>
              <a:cxnLst>
                <a:cxn ang="0">
                  <a:pos x="T0" y="T1"/>
                </a:cxn>
                <a:cxn ang="0">
                  <a:pos x="T2" y="T3"/>
                </a:cxn>
                <a:cxn ang="0">
                  <a:pos x="T4" y="T5"/>
                </a:cxn>
                <a:cxn ang="0">
                  <a:pos x="T6" y="T7"/>
                </a:cxn>
                <a:cxn ang="0">
                  <a:pos x="T8" y="T9"/>
                </a:cxn>
                <a:cxn ang="0">
                  <a:pos x="T10" y="T11"/>
                </a:cxn>
              </a:cxnLst>
              <a:rect l="0" t="0" r="r" b="b"/>
              <a:pathLst>
                <a:path w="32" h="26">
                  <a:moveTo>
                    <a:pt x="22" y="26"/>
                  </a:moveTo>
                  <a:cubicBezTo>
                    <a:pt x="25" y="26"/>
                    <a:pt x="29" y="25"/>
                    <a:pt x="32" y="24"/>
                  </a:cubicBezTo>
                  <a:cubicBezTo>
                    <a:pt x="28" y="20"/>
                    <a:pt x="24" y="17"/>
                    <a:pt x="20" y="14"/>
                  </a:cubicBezTo>
                  <a:cubicBezTo>
                    <a:pt x="19" y="14"/>
                    <a:pt x="17" y="13"/>
                    <a:pt x="17" y="12"/>
                  </a:cubicBezTo>
                  <a:cubicBezTo>
                    <a:pt x="11" y="8"/>
                    <a:pt x="5" y="4"/>
                    <a:pt x="0" y="0"/>
                  </a:cubicBezTo>
                  <a:cubicBezTo>
                    <a:pt x="1" y="17"/>
                    <a:pt x="8" y="26"/>
                    <a:pt x="22"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0" name="Freeform 255"/>
            <p:cNvSpPr>
              <a:spLocks/>
            </p:cNvSpPr>
            <p:nvPr/>
          </p:nvSpPr>
          <p:spPr bwMode="auto">
            <a:xfrm>
              <a:off x="5442492" y="1998250"/>
              <a:ext cx="41259" cy="65119"/>
            </a:xfrm>
            <a:custGeom>
              <a:avLst/>
              <a:gdLst>
                <a:gd name="T0" fmla="*/ 14 w 14"/>
                <a:gd name="T1" fmla="*/ 22 h 22"/>
                <a:gd name="T2" fmla="*/ 14 w 14"/>
                <a:gd name="T3" fmla="*/ 0 h 22"/>
                <a:gd name="T4" fmla="*/ 0 w 14"/>
                <a:gd name="T5" fmla="*/ 6 h 22"/>
                <a:gd name="T6" fmla="*/ 0 w 14"/>
                <a:gd name="T7" fmla="*/ 22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cubicBezTo>
                    <a:pt x="14" y="22"/>
                    <a:pt x="14" y="22"/>
                    <a:pt x="14" y="0"/>
                  </a:cubicBezTo>
                  <a:cubicBezTo>
                    <a:pt x="9" y="2"/>
                    <a:pt x="5" y="4"/>
                    <a:pt x="0" y="6"/>
                  </a:cubicBezTo>
                  <a:cubicBezTo>
                    <a:pt x="0" y="11"/>
                    <a:pt x="0" y="16"/>
                    <a:pt x="0" y="22"/>
                  </a:cubicBezTo>
                  <a:cubicBezTo>
                    <a:pt x="0" y="22"/>
                    <a:pt x="0" y="22"/>
                    <a:pt x="14" y="2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1" name="Freeform 256"/>
            <p:cNvSpPr>
              <a:spLocks/>
            </p:cNvSpPr>
            <p:nvPr/>
          </p:nvSpPr>
          <p:spPr bwMode="auto">
            <a:xfrm>
              <a:off x="5528761" y="1935635"/>
              <a:ext cx="130027" cy="133995"/>
            </a:xfrm>
            <a:custGeom>
              <a:avLst/>
              <a:gdLst>
                <a:gd name="T0" fmla="*/ 22 w 44"/>
                <a:gd name="T1" fmla="*/ 45 h 45"/>
                <a:gd name="T2" fmla="*/ 38 w 44"/>
                <a:gd name="T3" fmla="*/ 37 h 45"/>
                <a:gd name="T4" fmla="*/ 44 w 44"/>
                <a:gd name="T5" fmla="*/ 13 h 45"/>
                <a:gd name="T6" fmla="*/ 43 w 44"/>
                <a:gd name="T7" fmla="*/ 0 h 45"/>
                <a:gd name="T8" fmla="*/ 30 w 44"/>
                <a:gd name="T9" fmla="*/ 5 h 45"/>
                <a:gd name="T10" fmla="*/ 30 w 44"/>
                <a:gd name="T11" fmla="*/ 13 h 45"/>
                <a:gd name="T12" fmla="*/ 22 w 44"/>
                <a:gd name="T13" fmla="*/ 34 h 45"/>
                <a:gd name="T14" fmla="*/ 13 w 44"/>
                <a:gd name="T15" fmla="*/ 14 h 45"/>
                <a:gd name="T16" fmla="*/ 13 w 44"/>
                <a:gd name="T17" fmla="*/ 10 h 45"/>
                <a:gd name="T18" fmla="*/ 0 w 44"/>
                <a:gd name="T19" fmla="*/ 15 h 45"/>
                <a:gd name="T20" fmla="*/ 22 w 4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5">
                  <a:moveTo>
                    <a:pt x="22" y="45"/>
                  </a:moveTo>
                  <a:cubicBezTo>
                    <a:pt x="29" y="45"/>
                    <a:pt x="35" y="42"/>
                    <a:pt x="38" y="37"/>
                  </a:cubicBezTo>
                  <a:cubicBezTo>
                    <a:pt x="42" y="31"/>
                    <a:pt x="44" y="23"/>
                    <a:pt x="44" y="13"/>
                  </a:cubicBezTo>
                  <a:cubicBezTo>
                    <a:pt x="44" y="8"/>
                    <a:pt x="43" y="4"/>
                    <a:pt x="43" y="0"/>
                  </a:cubicBezTo>
                  <a:cubicBezTo>
                    <a:pt x="38" y="2"/>
                    <a:pt x="34" y="3"/>
                    <a:pt x="30" y="5"/>
                  </a:cubicBezTo>
                  <a:cubicBezTo>
                    <a:pt x="30" y="7"/>
                    <a:pt x="30" y="10"/>
                    <a:pt x="30" y="13"/>
                  </a:cubicBezTo>
                  <a:cubicBezTo>
                    <a:pt x="30" y="27"/>
                    <a:pt x="27" y="34"/>
                    <a:pt x="22" y="34"/>
                  </a:cubicBezTo>
                  <a:cubicBezTo>
                    <a:pt x="16" y="34"/>
                    <a:pt x="13" y="27"/>
                    <a:pt x="13" y="14"/>
                  </a:cubicBezTo>
                  <a:cubicBezTo>
                    <a:pt x="13" y="12"/>
                    <a:pt x="13" y="11"/>
                    <a:pt x="13" y="10"/>
                  </a:cubicBezTo>
                  <a:cubicBezTo>
                    <a:pt x="9" y="12"/>
                    <a:pt x="4" y="13"/>
                    <a:pt x="0" y="15"/>
                  </a:cubicBezTo>
                  <a:cubicBezTo>
                    <a:pt x="0" y="35"/>
                    <a:pt x="7" y="45"/>
                    <a:pt x="22"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2" name="Freeform 257"/>
            <p:cNvSpPr>
              <a:spLocks noEditPoints="1"/>
            </p:cNvSpPr>
            <p:nvPr/>
          </p:nvSpPr>
          <p:spPr bwMode="auto">
            <a:xfrm>
              <a:off x="5700047" y="1894309"/>
              <a:ext cx="133778" cy="175321"/>
            </a:xfrm>
            <a:custGeom>
              <a:avLst/>
              <a:gdLst>
                <a:gd name="T0" fmla="*/ 22 w 45"/>
                <a:gd name="T1" fmla="*/ 59 h 59"/>
                <a:gd name="T2" fmla="*/ 39 w 45"/>
                <a:gd name="T3" fmla="*/ 51 h 59"/>
                <a:gd name="T4" fmla="*/ 45 w 45"/>
                <a:gd name="T5" fmla="*/ 27 h 59"/>
                <a:gd name="T6" fmla="*/ 38 w 45"/>
                <a:gd name="T7" fmla="*/ 0 h 59"/>
                <a:gd name="T8" fmla="*/ 3 w 45"/>
                <a:gd name="T9" fmla="*/ 9 h 59"/>
                <a:gd name="T10" fmla="*/ 0 w 45"/>
                <a:gd name="T11" fmla="*/ 28 h 59"/>
                <a:gd name="T12" fmla="*/ 22 w 45"/>
                <a:gd name="T13" fmla="*/ 59 h 59"/>
                <a:gd name="T14" fmla="*/ 22 w 45"/>
                <a:gd name="T15" fmla="*/ 6 h 59"/>
                <a:gd name="T16" fmla="*/ 31 w 45"/>
                <a:gd name="T17" fmla="*/ 27 h 59"/>
                <a:gd name="T18" fmla="*/ 22 w 45"/>
                <a:gd name="T19" fmla="*/ 48 h 59"/>
                <a:gd name="T20" fmla="*/ 14 w 45"/>
                <a:gd name="T21" fmla="*/ 28 h 59"/>
                <a:gd name="T22" fmla="*/ 22 w 45"/>
                <a:gd name="T2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9">
                  <a:moveTo>
                    <a:pt x="22" y="59"/>
                  </a:moveTo>
                  <a:cubicBezTo>
                    <a:pt x="30" y="59"/>
                    <a:pt x="35" y="56"/>
                    <a:pt x="39" y="51"/>
                  </a:cubicBezTo>
                  <a:cubicBezTo>
                    <a:pt x="43" y="45"/>
                    <a:pt x="45" y="37"/>
                    <a:pt x="45" y="27"/>
                  </a:cubicBezTo>
                  <a:cubicBezTo>
                    <a:pt x="45" y="15"/>
                    <a:pt x="43" y="6"/>
                    <a:pt x="38" y="0"/>
                  </a:cubicBezTo>
                  <a:cubicBezTo>
                    <a:pt x="26" y="3"/>
                    <a:pt x="14" y="6"/>
                    <a:pt x="3" y="9"/>
                  </a:cubicBezTo>
                  <a:cubicBezTo>
                    <a:pt x="1" y="14"/>
                    <a:pt x="0" y="20"/>
                    <a:pt x="0" y="28"/>
                  </a:cubicBezTo>
                  <a:cubicBezTo>
                    <a:pt x="0" y="49"/>
                    <a:pt x="8" y="59"/>
                    <a:pt x="22" y="59"/>
                  </a:cubicBezTo>
                  <a:close/>
                  <a:moveTo>
                    <a:pt x="22" y="6"/>
                  </a:moveTo>
                  <a:cubicBezTo>
                    <a:pt x="28" y="6"/>
                    <a:pt x="31" y="12"/>
                    <a:pt x="31" y="27"/>
                  </a:cubicBezTo>
                  <a:cubicBezTo>
                    <a:pt x="31" y="41"/>
                    <a:pt x="28" y="48"/>
                    <a:pt x="22" y="48"/>
                  </a:cubicBezTo>
                  <a:cubicBezTo>
                    <a:pt x="17" y="48"/>
                    <a:pt x="14" y="41"/>
                    <a:pt x="14" y="28"/>
                  </a:cubicBezTo>
                  <a:cubicBezTo>
                    <a:pt x="14" y="13"/>
                    <a:pt x="17" y="6"/>
                    <a:pt x="22"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3" name="Freeform 262"/>
            <p:cNvSpPr>
              <a:spLocks noEditPoints="1"/>
            </p:cNvSpPr>
            <p:nvPr/>
          </p:nvSpPr>
          <p:spPr bwMode="auto">
            <a:xfrm>
              <a:off x="6416450"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4" name="Freeform 263"/>
            <p:cNvSpPr>
              <a:spLocks/>
            </p:cNvSpPr>
            <p:nvPr/>
          </p:nvSpPr>
          <p:spPr bwMode="auto">
            <a:xfrm>
              <a:off x="6591487" y="1885543"/>
              <a:ext cx="76267" cy="177824"/>
            </a:xfrm>
            <a:custGeom>
              <a:avLst/>
              <a:gdLst>
                <a:gd name="T0" fmla="*/ 0 w 26"/>
                <a:gd name="T1" fmla="*/ 7 h 60"/>
                <a:gd name="T2" fmla="*/ 0 w 26"/>
                <a:gd name="T3" fmla="*/ 18 h 60"/>
                <a:gd name="T4" fmla="*/ 4 w 26"/>
                <a:gd name="T5" fmla="*/ 18 h 60"/>
                <a:gd name="T6" fmla="*/ 7 w 26"/>
                <a:gd name="T7" fmla="*/ 16 h 60"/>
                <a:gd name="T8" fmla="*/ 10 w 26"/>
                <a:gd name="T9" fmla="*/ 14 h 60"/>
                <a:gd name="T10" fmla="*/ 13 w 26"/>
                <a:gd name="T11" fmla="*/ 12 h 60"/>
                <a:gd name="T12" fmla="*/ 13 w 26"/>
                <a:gd name="T13" fmla="*/ 60 h 60"/>
                <a:gd name="T14" fmla="*/ 26 w 26"/>
                <a:gd name="T15" fmla="*/ 60 h 60"/>
                <a:gd name="T16" fmla="*/ 26 w 26"/>
                <a:gd name="T17" fmla="*/ 3 h 60"/>
                <a:gd name="T18" fmla="*/ 14 w 26"/>
                <a:gd name="T19" fmla="*/ 0 h 60"/>
                <a:gd name="T20" fmla="*/ 10 w 26"/>
                <a:gd name="T21" fmla="*/ 3 h 60"/>
                <a:gd name="T22" fmla="*/ 0 w 26"/>
                <a:gd name="T23"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0">
                  <a:moveTo>
                    <a:pt x="0" y="7"/>
                  </a:moveTo>
                  <a:cubicBezTo>
                    <a:pt x="0" y="7"/>
                    <a:pt x="0" y="7"/>
                    <a:pt x="0" y="18"/>
                  </a:cubicBezTo>
                  <a:cubicBezTo>
                    <a:pt x="1" y="18"/>
                    <a:pt x="2" y="18"/>
                    <a:pt x="4" y="18"/>
                  </a:cubicBezTo>
                  <a:cubicBezTo>
                    <a:pt x="5" y="17"/>
                    <a:pt x="6" y="17"/>
                    <a:pt x="7" y="16"/>
                  </a:cubicBezTo>
                  <a:cubicBezTo>
                    <a:pt x="8" y="16"/>
                    <a:pt x="9" y="15"/>
                    <a:pt x="10" y="14"/>
                  </a:cubicBezTo>
                  <a:cubicBezTo>
                    <a:pt x="11" y="14"/>
                    <a:pt x="12" y="13"/>
                    <a:pt x="13" y="12"/>
                  </a:cubicBezTo>
                  <a:cubicBezTo>
                    <a:pt x="13" y="12"/>
                    <a:pt x="13" y="12"/>
                    <a:pt x="13" y="60"/>
                  </a:cubicBezTo>
                  <a:cubicBezTo>
                    <a:pt x="13" y="60"/>
                    <a:pt x="13" y="60"/>
                    <a:pt x="26" y="60"/>
                  </a:cubicBezTo>
                  <a:cubicBezTo>
                    <a:pt x="26" y="60"/>
                    <a:pt x="26" y="60"/>
                    <a:pt x="26" y="3"/>
                  </a:cubicBezTo>
                  <a:cubicBezTo>
                    <a:pt x="22" y="2"/>
                    <a:pt x="18" y="1"/>
                    <a:pt x="14" y="0"/>
                  </a:cubicBezTo>
                  <a:cubicBezTo>
                    <a:pt x="13" y="1"/>
                    <a:pt x="12" y="2"/>
                    <a:pt x="10" y="3"/>
                  </a:cubicBezTo>
                  <a:cubicBezTo>
                    <a:pt x="6" y="4"/>
                    <a:pt x="4" y="6"/>
                    <a:pt x="0" y="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5" name="Freeform 265"/>
            <p:cNvSpPr>
              <a:spLocks/>
            </p:cNvSpPr>
            <p:nvPr/>
          </p:nvSpPr>
          <p:spPr bwMode="auto">
            <a:xfrm>
              <a:off x="6836539" y="1935635"/>
              <a:ext cx="8753" cy="3757"/>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1" y="0"/>
                    <a:pt x="0" y="0"/>
                  </a:cubicBezTo>
                  <a:cubicBezTo>
                    <a:pt x="0" y="0"/>
                    <a:pt x="0" y="1"/>
                    <a:pt x="0" y="1"/>
                  </a:cubicBezTo>
                  <a:cubicBezTo>
                    <a:pt x="0" y="1"/>
                    <a:pt x="1" y="1"/>
                    <a:pt x="3" y="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6" name="Freeform 266"/>
            <p:cNvSpPr>
              <a:spLocks/>
            </p:cNvSpPr>
            <p:nvPr/>
          </p:nvSpPr>
          <p:spPr bwMode="auto">
            <a:xfrm>
              <a:off x="6872797" y="1948158"/>
              <a:ext cx="41259" cy="115211"/>
            </a:xfrm>
            <a:custGeom>
              <a:avLst/>
              <a:gdLst>
                <a:gd name="T0" fmla="*/ 14 w 14"/>
                <a:gd name="T1" fmla="*/ 39 h 39"/>
                <a:gd name="T2" fmla="*/ 14 w 14"/>
                <a:gd name="T3" fmla="*/ 5 h 39"/>
                <a:gd name="T4" fmla="*/ 0 w 14"/>
                <a:gd name="T5" fmla="*/ 0 h 39"/>
                <a:gd name="T6" fmla="*/ 0 w 14"/>
                <a:gd name="T7" fmla="*/ 39 h 39"/>
                <a:gd name="T8" fmla="*/ 14 w 14"/>
                <a:gd name="T9" fmla="*/ 39 h 39"/>
              </a:gdLst>
              <a:ahLst/>
              <a:cxnLst>
                <a:cxn ang="0">
                  <a:pos x="T0" y="T1"/>
                </a:cxn>
                <a:cxn ang="0">
                  <a:pos x="T2" y="T3"/>
                </a:cxn>
                <a:cxn ang="0">
                  <a:pos x="T4" y="T5"/>
                </a:cxn>
                <a:cxn ang="0">
                  <a:pos x="T6" y="T7"/>
                </a:cxn>
                <a:cxn ang="0">
                  <a:pos x="T8" y="T9"/>
                </a:cxn>
              </a:cxnLst>
              <a:rect l="0" t="0" r="r" b="b"/>
              <a:pathLst>
                <a:path w="14" h="39">
                  <a:moveTo>
                    <a:pt x="14" y="39"/>
                  </a:moveTo>
                  <a:cubicBezTo>
                    <a:pt x="14" y="39"/>
                    <a:pt x="14" y="39"/>
                    <a:pt x="14" y="5"/>
                  </a:cubicBezTo>
                  <a:cubicBezTo>
                    <a:pt x="10" y="3"/>
                    <a:pt x="5" y="2"/>
                    <a:pt x="0" y="0"/>
                  </a:cubicBezTo>
                  <a:cubicBezTo>
                    <a:pt x="0" y="7"/>
                    <a:pt x="0" y="19"/>
                    <a:pt x="0" y="39"/>
                  </a:cubicBezTo>
                  <a:cubicBezTo>
                    <a:pt x="0" y="39"/>
                    <a:pt x="0" y="39"/>
                    <a:pt x="14" y="3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7" name="Freeform 267"/>
            <p:cNvSpPr>
              <a:spLocks/>
            </p:cNvSpPr>
            <p:nvPr/>
          </p:nvSpPr>
          <p:spPr bwMode="auto">
            <a:xfrm>
              <a:off x="6957815" y="1976960"/>
              <a:ext cx="121276" cy="92669"/>
            </a:xfrm>
            <a:custGeom>
              <a:avLst/>
              <a:gdLst>
                <a:gd name="T0" fmla="*/ 22 w 41"/>
                <a:gd name="T1" fmla="*/ 31 h 31"/>
                <a:gd name="T2" fmla="*/ 39 w 41"/>
                <a:gd name="T3" fmla="*/ 23 h 31"/>
                <a:gd name="T4" fmla="*/ 41 w 41"/>
                <a:gd name="T5" fmla="*/ 17 h 31"/>
                <a:gd name="T6" fmla="*/ 29 w 41"/>
                <a:gd name="T7" fmla="*/ 12 h 31"/>
                <a:gd name="T8" fmla="*/ 22 w 41"/>
                <a:gd name="T9" fmla="*/ 20 h 31"/>
                <a:gd name="T10" fmla="*/ 14 w 41"/>
                <a:gd name="T11" fmla="*/ 6 h 31"/>
                <a:gd name="T12" fmla="*/ 0 w 41"/>
                <a:gd name="T13" fmla="*/ 0 h 31"/>
                <a:gd name="T14" fmla="*/ 22 w 4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2" y="31"/>
                  </a:moveTo>
                  <a:cubicBezTo>
                    <a:pt x="29" y="31"/>
                    <a:pt x="35" y="28"/>
                    <a:pt x="39" y="23"/>
                  </a:cubicBezTo>
                  <a:cubicBezTo>
                    <a:pt x="40" y="21"/>
                    <a:pt x="41" y="19"/>
                    <a:pt x="41" y="17"/>
                  </a:cubicBezTo>
                  <a:cubicBezTo>
                    <a:pt x="37" y="15"/>
                    <a:pt x="33" y="14"/>
                    <a:pt x="29" y="12"/>
                  </a:cubicBezTo>
                  <a:cubicBezTo>
                    <a:pt x="28" y="17"/>
                    <a:pt x="25" y="20"/>
                    <a:pt x="22" y="20"/>
                  </a:cubicBezTo>
                  <a:cubicBezTo>
                    <a:pt x="17" y="20"/>
                    <a:pt x="15" y="15"/>
                    <a:pt x="14" y="6"/>
                  </a:cubicBezTo>
                  <a:cubicBezTo>
                    <a:pt x="9" y="4"/>
                    <a:pt x="5" y="2"/>
                    <a:pt x="0" y="0"/>
                  </a:cubicBezTo>
                  <a:cubicBezTo>
                    <a:pt x="0" y="21"/>
                    <a:pt x="7" y="31"/>
                    <a:pt x="22" y="3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8" name="Freeform 268"/>
            <p:cNvSpPr>
              <a:spLocks/>
            </p:cNvSpPr>
            <p:nvPr/>
          </p:nvSpPr>
          <p:spPr bwMode="auto">
            <a:xfrm>
              <a:off x="4279744" y="4348792"/>
              <a:ext cx="58763" cy="184087"/>
            </a:xfrm>
            <a:custGeom>
              <a:avLst/>
              <a:gdLst>
                <a:gd name="T0" fmla="*/ 20 w 20"/>
                <a:gd name="T1" fmla="*/ 0 h 62"/>
                <a:gd name="T2" fmla="*/ 12 w 20"/>
                <a:gd name="T3" fmla="*/ 0 h 62"/>
                <a:gd name="T4" fmla="*/ 4 w 20"/>
                <a:gd name="T5" fmla="*/ 5 h 62"/>
                <a:gd name="T6" fmla="*/ 0 w 20"/>
                <a:gd name="T7" fmla="*/ 7 h 62"/>
                <a:gd name="T8" fmla="*/ 3 w 20"/>
                <a:gd name="T9" fmla="*/ 17 h 62"/>
                <a:gd name="T10" fmla="*/ 4 w 20"/>
                <a:gd name="T11" fmla="*/ 16 h 62"/>
                <a:gd name="T12" fmla="*/ 7 w 20"/>
                <a:gd name="T13" fmla="*/ 15 h 62"/>
                <a:gd name="T14" fmla="*/ 7 w 20"/>
                <a:gd name="T15" fmla="*/ 31 h 62"/>
                <a:gd name="T16" fmla="*/ 17 w 20"/>
                <a:gd name="T17" fmla="*/ 62 h 62"/>
                <a:gd name="T18" fmla="*/ 20 w 20"/>
                <a:gd name="T19" fmla="*/ 62 h 62"/>
                <a:gd name="T20" fmla="*/ 20 w 20"/>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2">
                  <a:moveTo>
                    <a:pt x="20" y="0"/>
                  </a:moveTo>
                  <a:cubicBezTo>
                    <a:pt x="12" y="0"/>
                    <a:pt x="12" y="0"/>
                    <a:pt x="12" y="0"/>
                  </a:cubicBezTo>
                  <a:cubicBezTo>
                    <a:pt x="9" y="2"/>
                    <a:pt x="7" y="4"/>
                    <a:pt x="4" y="5"/>
                  </a:cubicBezTo>
                  <a:cubicBezTo>
                    <a:pt x="3" y="6"/>
                    <a:pt x="1" y="6"/>
                    <a:pt x="0" y="7"/>
                  </a:cubicBezTo>
                  <a:cubicBezTo>
                    <a:pt x="1" y="10"/>
                    <a:pt x="2" y="14"/>
                    <a:pt x="3" y="17"/>
                  </a:cubicBezTo>
                  <a:cubicBezTo>
                    <a:pt x="3" y="17"/>
                    <a:pt x="4" y="17"/>
                    <a:pt x="4" y="16"/>
                  </a:cubicBezTo>
                  <a:cubicBezTo>
                    <a:pt x="5" y="16"/>
                    <a:pt x="6" y="15"/>
                    <a:pt x="7" y="15"/>
                  </a:cubicBezTo>
                  <a:cubicBezTo>
                    <a:pt x="7" y="15"/>
                    <a:pt x="7" y="15"/>
                    <a:pt x="7" y="31"/>
                  </a:cubicBezTo>
                  <a:cubicBezTo>
                    <a:pt x="10" y="41"/>
                    <a:pt x="13" y="52"/>
                    <a:pt x="17" y="62"/>
                  </a:cubicBezTo>
                  <a:cubicBezTo>
                    <a:pt x="18" y="62"/>
                    <a:pt x="19" y="62"/>
                    <a:pt x="20" y="62"/>
                  </a:cubicBezTo>
                  <a:cubicBezTo>
                    <a:pt x="20" y="62"/>
                    <a:pt x="20" y="62"/>
                    <a:pt x="2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9" name="Freeform 269"/>
            <p:cNvSpPr>
              <a:spLocks noEditPoints="1"/>
            </p:cNvSpPr>
            <p:nvPr/>
          </p:nvSpPr>
          <p:spPr bwMode="auto">
            <a:xfrm>
              <a:off x="4383515" y="4348792"/>
              <a:ext cx="130027" cy="189096"/>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6" y="8"/>
                  </a:cubicBezTo>
                  <a:cubicBezTo>
                    <a:pt x="2" y="15"/>
                    <a:pt x="0" y="22"/>
                    <a:pt x="0" y="33"/>
                  </a:cubicBezTo>
                  <a:cubicBezTo>
                    <a:pt x="0" y="54"/>
                    <a:pt x="8" y="64"/>
                    <a:pt x="22" y="64"/>
                  </a:cubicBezTo>
                  <a:cubicBezTo>
                    <a:pt x="30" y="64"/>
                    <a:pt x="35" y="61"/>
                    <a:pt x="39" y="56"/>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0" name="Freeform 270"/>
            <p:cNvSpPr>
              <a:spLocks/>
            </p:cNvSpPr>
            <p:nvPr/>
          </p:nvSpPr>
          <p:spPr bwMode="auto">
            <a:xfrm>
              <a:off x="4557303" y="4348792"/>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7" y="6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1" name="Freeform 271"/>
            <p:cNvSpPr>
              <a:spLocks noEditPoints="1"/>
            </p:cNvSpPr>
            <p:nvPr/>
          </p:nvSpPr>
          <p:spPr bwMode="auto">
            <a:xfrm>
              <a:off x="4678579" y="4348792"/>
              <a:ext cx="133778" cy="189096"/>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0"/>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1"/>
                    <a:pt x="39" y="56"/>
                  </a:cubicBezTo>
                  <a:close/>
                  <a:moveTo>
                    <a:pt x="14" y="33"/>
                  </a:moveTo>
                  <a:cubicBezTo>
                    <a:pt x="14" y="18"/>
                    <a:pt x="17" y="11"/>
                    <a:pt x="23" y="11"/>
                  </a:cubicBezTo>
                  <a:cubicBezTo>
                    <a:pt x="28" y="11"/>
                    <a:pt x="31" y="17"/>
                    <a:pt x="31" y="32"/>
                  </a:cubicBezTo>
                  <a:cubicBezTo>
                    <a:pt x="31" y="47"/>
                    <a:pt x="28" y="53"/>
                    <a:pt x="23" y="53"/>
                  </a:cubicBezTo>
                  <a:cubicBezTo>
                    <a:pt x="17"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2" name="Freeform 272"/>
            <p:cNvSpPr>
              <a:spLocks/>
            </p:cNvSpPr>
            <p:nvPr/>
          </p:nvSpPr>
          <p:spPr bwMode="auto">
            <a:xfrm>
              <a:off x="4856117"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2 w 26"/>
                <a:gd name="T17" fmla="*/ 15 h 62"/>
                <a:gd name="T18" fmla="*/ 12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2" y="4"/>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5"/>
                  </a:cubicBezTo>
                  <a:cubicBezTo>
                    <a:pt x="12" y="15"/>
                    <a:pt x="12" y="15"/>
                    <a:pt x="12" y="62"/>
                  </a:cubicBezTo>
                  <a:cubicBezTo>
                    <a:pt x="12" y="62"/>
                    <a:pt x="12"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3" name="Freeform 273"/>
            <p:cNvSpPr>
              <a:spLocks/>
            </p:cNvSpPr>
            <p:nvPr/>
          </p:nvSpPr>
          <p:spPr bwMode="auto">
            <a:xfrm>
              <a:off x="4977393"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4" name="Freeform 274"/>
            <p:cNvSpPr>
              <a:spLocks/>
            </p:cNvSpPr>
            <p:nvPr/>
          </p:nvSpPr>
          <p:spPr bwMode="auto">
            <a:xfrm>
              <a:off x="5098668"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5" name="Freeform 275"/>
            <p:cNvSpPr>
              <a:spLocks noEditPoints="1"/>
            </p:cNvSpPr>
            <p:nvPr/>
          </p:nvSpPr>
          <p:spPr bwMode="auto">
            <a:xfrm>
              <a:off x="5221194"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6" name="Freeform 281"/>
            <p:cNvSpPr>
              <a:spLocks noEditPoints="1"/>
            </p:cNvSpPr>
            <p:nvPr/>
          </p:nvSpPr>
          <p:spPr bwMode="auto">
            <a:xfrm>
              <a:off x="6111385" y="4348792"/>
              <a:ext cx="130027"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1"/>
                    <a:pt x="38"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7" name="Freeform 282"/>
            <p:cNvSpPr>
              <a:spLocks noEditPoints="1"/>
            </p:cNvSpPr>
            <p:nvPr/>
          </p:nvSpPr>
          <p:spPr bwMode="auto">
            <a:xfrm>
              <a:off x="6286422"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8" name="Freeform 283"/>
            <p:cNvSpPr>
              <a:spLocks/>
            </p:cNvSpPr>
            <p:nvPr/>
          </p:nvSpPr>
          <p:spPr bwMode="auto">
            <a:xfrm>
              <a:off x="6461460" y="4348792"/>
              <a:ext cx="76267"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4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9" name="Freeform 291"/>
            <p:cNvSpPr>
              <a:spLocks noEditPoints="1"/>
            </p:cNvSpPr>
            <p:nvPr/>
          </p:nvSpPr>
          <p:spPr bwMode="auto">
            <a:xfrm>
              <a:off x="7647963"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14" y="33"/>
                  </a:moveTo>
                  <a:cubicBezTo>
                    <a:pt x="14" y="18"/>
                    <a:pt x="16" y="11"/>
                    <a:pt x="22" y="11"/>
                  </a:cubicBezTo>
                  <a:cubicBezTo>
                    <a:pt x="28" y="11"/>
                    <a:pt x="30" y="17"/>
                    <a:pt x="30" y="32"/>
                  </a:cubicBezTo>
                  <a:cubicBezTo>
                    <a:pt x="30" y="47"/>
                    <a:pt x="28" y="53"/>
                    <a:pt x="22" y="53"/>
                  </a:cubicBezTo>
                  <a:cubicBezTo>
                    <a:pt x="16"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0" name="Freeform 295"/>
            <p:cNvSpPr>
              <a:spLocks/>
            </p:cNvSpPr>
            <p:nvPr/>
          </p:nvSpPr>
          <p:spPr bwMode="auto">
            <a:xfrm>
              <a:off x="4344757" y="4571698"/>
              <a:ext cx="82518" cy="165302"/>
            </a:xfrm>
            <a:custGeom>
              <a:avLst/>
              <a:gdLst>
                <a:gd name="T0" fmla="*/ 28 w 28"/>
                <a:gd name="T1" fmla="*/ 32 h 56"/>
                <a:gd name="T2" fmla="*/ 7 w 28"/>
                <a:gd name="T3" fmla="*/ 0 h 56"/>
                <a:gd name="T4" fmla="*/ 0 w 28"/>
                <a:gd name="T5" fmla="*/ 1 h 56"/>
                <a:gd name="T6" fmla="*/ 4 w 28"/>
                <a:gd name="T7" fmla="*/ 12 h 56"/>
                <a:gd name="T8" fmla="*/ 6 w 28"/>
                <a:gd name="T9" fmla="*/ 11 h 56"/>
                <a:gd name="T10" fmla="*/ 14 w 28"/>
                <a:gd name="T11" fmla="*/ 32 h 56"/>
                <a:gd name="T12" fmla="*/ 14 w 28"/>
                <a:gd name="T13" fmla="*/ 38 h 56"/>
                <a:gd name="T14" fmla="*/ 22 w 28"/>
                <a:gd name="T15" fmla="*/ 56 h 56"/>
                <a:gd name="T16" fmla="*/ 23 w 28"/>
                <a:gd name="T17" fmla="*/ 56 h 56"/>
                <a:gd name="T18" fmla="*/ 28 w 2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6">
                  <a:moveTo>
                    <a:pt x="28" y="32"/>
                  </a:moveTo>
                  <a:cubicBezTo>
                    <a:pt x="28" y="11"/>
                    <a:pt x="22" y="0"/>
                    <a:pt x="7" y="0"/>
                  </a:cubicBezTo>
                  <a:cubicBezTo>
                    <a:pt x="4" y="0"/>
                    <a:pt x="2" y="1"/>
                    <a:pt x="0" y="1"/>
                  </a:cubicBezTo>
                  <a:cubicBezTo>
                    <a:pt x="1" y="5"/>
                    <a:pt x="2" y="8"/>
                    <a:pt x="4" y="12"/>
                  </a:cubicBezTo>
                  <a:cubicBezTo>
                    <a:pt x="4" y="12"/>
                    <a:pt x="5" y="11"/>
                    <a:pt x="6" y="11"/>
                  </a:cubicBezTo>
                  <a:cubicBezTo>
                    <a:pt x="11" y="11"/>
                    <a:pt x="14" y="18"/>
                    <a:pt x="14" y="32"/>
                  </a:cubicBezTo>
                  <a:cubicBezTo>
                    <a:pt x="14" y="34"/>
                    <a:pt x="14" y="36"/>
                    <a:pt x="14" y="38"/>
                  </a:cubicBezTo>
                  <a:cubicBezTo>
                    <a:pt x="17" y="44"/>
                    <a:pt x="20" y="50"/>
                    <a:pt x="22" y="56"/>
                  </a:cubicBezTo>
                  <a:cubicBezTo>
                    <a:pt x="22" y="56"/>
                    <a:pt x="23" y="56"/>
                    <a:pt x="23" y="56"/>
                  </a:cubicBezTo>
                  <a:cubicBezTo>
                    <a:pt x="26" y="51"/>
                    <a:pt x="28" y="43"/>
                    <a:pt x="28"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1" name="Freeform 296"/>
            <p:cNvSpPr>
              <a:spLocks noEditPoints="1"/>
            </p:cNvSpPr>
            <p:nvPr/>
          </p:nvSpPr>
          <p:spPr bwMode="auto">
            <a:xfrm>
              <a:off x="4472285"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8" y="11"/>
                    <a:pt x="30" y="18"/>
                    <a:pt x="30" y="32"/>
                  </a:cubicBezTo>
                  <a:cubicBezTo>
                    <a:pt x="30"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2" name="Freeform 297"/>
            <p:cNvSpPr>
              <a:spLocks/>
            </p:cNvSpPr>
            <p:nvPr/>
          </p:nvSpPr>
          <p:spPr bwMode="auto">
            <a:xfrm>
              <a:off x="4646072" y="457169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3" name="Freeform 298"/>
            <p:cNvSpPr>
              <a:spLocks noEditPoints="1"/>
            </p:cNvSpPr>
            <p:nvPr/>
          </p:nvSpPr>
          <p:spPr bwMode="auto">
            <a:xfrm>
              <a:off x="4778071" y="4571698"/>
              <a:ext cx="130027" cy="191600"/>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3" y="51"/>
                    <a:pt x="44" y="43"/>
                    <a:pt x="44" y="32"/>
                  </a:cubicBezTo>
                  <a:cubicBezTo>
                    <a:pt x="44" y="11"/>
                    <a:pt x="38" y="0"/>
                    <a:pt x="23" y="0"/>
                  </a:cubicBezTo>
                  <a:cubicBezTo>
                    <a:pt x="16" y="0"/>
                    <a:pt x="9"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4" name="Freeform 299"/>
            <p:cNvSpPr>
              <a:spLocks/>
            </p:cNvSpPr>
            <p:nvPr/>
          </p:nvSpPr>
          <p:spPr bwMode="auto">
            <a:xfrm>
              <a:off x="4955692" y="457169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5" name="Freeform 303"/>
            <p:cNvSpPr>
              <a:spLocks noEditPoints="1"/>
            </p:cNvSpPr>
            <p:nvPr/>
          </p:nvSpPr>
          <p:spPr bwMode="auto">
            <a:xfrm>
              <a:off x="5527510"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6" name="Freeform 304"/>
            <p:cNvSpPr>
              <a:spLocks/>
            </p:cNvSpPr>
            <p:nvPr/>
          </p:nvSpPr>
          <p:spPr bwMode="auto">
            <a:xfrm>
              <a:off x="5708799"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7" name="Freeform 305"/>
            <p:cNvSpPr>
              <a:spLocks/>
            </p:cNvSpPr>
            <p:nvPr/>
          </p:nvSpPr>
          <p:spPr bwMode="auto">
            <a:xfrm>
              <a:off x="5833826"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8" name="Freeform 306"/>
            <p:cNvSpPr>
              <a:spLocks/>
            </p:cNvSpPr>
            <p:nvPr/>
          </p:nvSpPr>
          <p:spPr bwMode="auto">
            <a:xfrm>
              <a:off x="59551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9" name="Freeform 307"/>
            <p:cNvSpPr>
              <a:spLocks noEditPoints="1"/>
            </p:cNvSpPr>
            <p:nvPr/>
          </p:nvSpPr>
          <p:spPr bwMode="auto">
            <a:xfrm>
              <a:off x="6076378" y="4571698"/>
              <a:ext cx="130027" cy="191600"/>
            </a:xfrm>
            <a:custGeom>
              <a:avLst/>
              <a:gdLst>
                <a:gd name="T0" fmla="*/ 39 w 44"/>
                <a:gd name="T1" fmla="*/ 56 h 65"/>
                <a:gd name="T2" fmla="*/ 44 w 44"/>
                <a:gd name="T3" fmla="*/ 32 h 65"/>
                <a:gd name="T4" fmla="*/ 23 w 44"/>
                <a:gd name="T5" fmla="*/ 0 h 65"/>
                <a:gd name="T6" fmla="*/ 6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3"/>
                    <a:pt x="44" y="32"/>
                  </a:cubicBezTo>
                  <a:cubicBezTo>
                    <a:pt x="44" y="11"/>
                    <a:pt x="38" y="0"/>
                    <a:pt x="23" y="0"/>
                  </a:cubicBezTo>
                  <a:cubicBezTo>
                    <a:pt x="16" y="0"/>
                    <a:pt x="10" y="3"/>
                    <a:pt x="6" y="9"/>
                  </a:cubicBezTo>
                  <a:cubicBezTo>
                    <a:pt x="2" y="15"/>
                    <a:pt x="0" y="22"/>
                    <a:pt x="0" y="33"/>
                  </a:cubicBezTo>
                  <a:cubicBezTo>
                    <a:pt x="0" y="54"/>
                    <a:pt x="8"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0" name="Freeform 308"/>
            <p:cNvSpPr>
              <a:spLocks noEditPoints="1"/>
            </p:cNvSpPr>
            <p:nvPr/>
          </p:nvSpPr>
          <p:spPr bwMode="auto">
            <a:xfrm>
              <a:off x="6250164" y="4571698"/>
              <a:ext cx="133778" cy="191600"/>
            </a:xfrm>
            <a:custGeom>
              <a:avLst/>
              <a:gdLst>
                <a:gd name="T0" fmla="*/ 22 w 45"/>
                <a:gd name="T1" fmla="*/ 65 h 65"/>
                <a:gd name="T2" fmla="*/ 39 w 45"/>
                <a:gd name="T3" fmla="*/ 56 h 65"/>
                <a:gd name="T4" fmla="*/ 45 w 45"/>
                <a:gd name="T5" fmla="*/ 32 h 65"/>
                <a:gd name="T6" fmla="*/ 23 w 45"/>
                <a:gd name="T7" fmla="*/ 0 h 65"/>
                <a:gd name="T8" fmla="*/ 6 w 45"/>
                <a:gd name="T9" fmla="*/ 9 h 65"/>
                <a:gd name="T10" fmla="*/ 0 w 45"/>
                <a:gd name="T11" fmla="*/ 33 h 65"/>
                <a:gd name="T12" fmla="*/ 22 w 45"/>
                <a:gd name="T13" fmla="*/ 65 h 65"/>
                <a:gd name="T14" fmla="*/ 22 w 45"/>
                <a:gd name="T15" fmla="*/ 11 h 65"/>
                <a:gd name="T16" fmla="*/ 31 w 45"/>
                <a:gd name="T17" fmla="*/ 32 h 65"/>
                <a:gd name="T18" fmla="*/ 22 w 45"/>
                <a:gd name="T19" fmla="*/ 54 h 65"/>
                <a:gd name="T20" fmla="*/ 14 w 45"/>
                <a:gd name="T21" fmla="*/ 33 h 65"/>
                <a:gd name="T22" fmla="*/ 22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2" y="65"/>
                  </a:moveTo>
                  <a:cubicBezTo>
                    <a:pt x="30" y="65"/>
                    <a:pt x="35" y="62"/>
                    <a:pt x="39" y="56"/>
                  </a:cubicBezTo>
                  <a:cubicBezTo>
                    <a:pt x="43" y="51"/>
                    <a:pt x="45" y="43"/>
                    <a:pt x="45" y="32"/>
                  </a:cubicBezTo>
                  <a:cubicBezTo>
                    <a:pt x="45" y="11"/>
                    <a:pt x="38" y="0"/>
                    <a:pt x="23" y="0"/>
                  </a:cubicBezTo>
                  <a:cubicBezTo>
                    <a:pt x="16" y="0"/>
                    <a:pt x="10"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1" name="Freeform 309"/>
            <p:cNvSpPr>
              <a:spLocks/>
            </p:cNvSpPr>
            <p:nvPr/>
          </p:nvSpPr>
          <p:spPr bwMode="auto">
            <a:xfrm>
              <a:off x="64252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2" name="Freeform 310"/>
            <p:cNvSpPr>
              <a:spLocks/>
            </p:cNvSpPr>
            <p:nvPr/>
          </p:nvSpPr>
          <p:spPr bwMode="auto">
            <a:xfrm>
              <a:off x="6550228"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3" name="Freeform 311"/>
            <p:cNvSpPr>
              <a:spLocks/>
            </p:cNvSpPr>
            <p:nvPr/>
          </p:nvSpPr>
          <p:spPr bwMode="auto">
            <a:xfrm>
              <a:off x="6671504"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4" name="Freeform 312"/>
            <p:cNvSpPr>
              <a:spLocks noEditPoints="1"/>
            </p:cNvSpPr>
            <p:nvPr/>
          </p:nvSpPr>
          <p:spPr bwMode="auto">
            <a:xfrm>
              <a:off x="6792780" y="4571698"/>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5" name="Freeform 313"/>
            <p:cNvSpPr>
              <a:spLocks/>
            </p:cNvSpPr>
            <p:nvPr/>
          </p:nvSpPr>
          <p:spPr bwMode="auto">
            <a:xfrm>
              <a:off x="6966568"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6" name="Freeform 314"/>
            <p:cNvSpPr>
              <a:spLocks noEditPoints="1"/>
            </p:cNvSpPr>
            <p:nvPr/>
          </p:nvSpPr>
          <p:spPr bwMode="auto">
            <a:xfrm>
              <a:off x="7091595" y="4571698"/>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7" name="Freeform 315"/>
            <p:cNvSpPr>
              <a:spLocks/>
            </p:cNvSpPr>
            <p:nvPr/>
          </p:nvSpPr>
          <p:spPr bwMode="auto">
            <a:xfrm>
              <a:off x="7266632" y="4571698"/>
              <a:ext cx="76267" cy="186591"/>
            </a:xfrm>
            <a:custGeom>
              <a:avLst/>
              <a:gdLst>
                <a:gd name="T0" fmla="*/ 26 w 26"/>
                <a:gd name="T1" fmla="*/ 0 h 63"/>
                <a:gd name="T2" fmla="*/ 18 w 26"/>
                <a:gd name="T3" fmla="*/ 0 h 63"/>
                <a:gd name="T4" fmla="*/ 10 w 26"/>
                <a:gd name="T5" fmla="*/ 6 h 63"/>
                <a:gd name="T6" fmla="*/ 0 w 26"/>
                <a:gd name="T7" fmla="*/ 10 h 63"/>
                <a:gd name="T8" fmla="*/ 0 w 26"/>
                <a:gd name="T9" fmla="*/ 21 h 63"/>
                <a:gd name="T10" fmla="*/ 3 w 26"/>
                <a:gd name="T11" fmla="*/ 21 h 63"/>
                <a:gd name="T12" fmla="*/ 7 w 26"/>
                <a:gd name="T13" fmla="*/ 19 h 63"/>
                <a:gd name="T14" fmla="*/ 10 w 26"/>
                <a:gd name="T15" fmla="*/ 17 h 63"/>
                <a:gd name="T16" fmla="*/ 12 w 26"/>
                <a:gd name="T17" fmla="*/ 15 h 63"/>
                <a:gd name="T18" fmla="*/ 12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2" y="4"/>
                    <a:pt x="10" y="6"/>
                  </a:cubicBezTo>
                  <a:cubicBezTo>
                    <a:pt x="6" y="7"/>
                    <a:pt x="3" y="9"/>
                    <a:pt x="0" y="10"/>
                  </a:cubicBezTo>
                  <a:cubicBezTo>
                    <a:pt x="0" y="10"/>
                    <a:pt x="0" y="10"/>
                    <a:pt x="0" y="21"/>
                  </a:cubicBezTo>
                  <a:cubicBezTo>
                    <a:pt x="1" y="21"/>
                    <a:pt x="1" y="21"/>
                    <a:pt x="3" y="21"/>
                  </a:cubicBezTo>
                  <a:cubicBezTo>
                    <a:pt x="4" y="20"/>
                    <a:pt x="5" y="20"/>
                    <a:pt x="7" y="19"/>
                  </a:cubicBezTo>
                  <a:cubicBezTo>
                    <a:pt x="8" y="19"/>
                    <a:pt x="9" y="18"/>
                    <a:pt x="10" y="17"/>
                  </a:cubicBezTo>
                  <a:cubicBezTo>
                    <a:pt x="11" y="17"/>
                    <a:pt x="11" y="16"/>
                    <a:pt x="12" y="15"/>
                  </a:cubicBezTo>
                  <a:cubicBezTo>
                    <a:pt x="12" y="15"/>
                    <a:pt x="12" y="15"/>
                    <a:pt x="12" y="63"/>
                  </a:cubicBezTo>
                  <a:cubicBezTo>
                    <a:pt x="12" y="63"/>
                    <a:pt x="12"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8" name="Freeform 316"/>
            <p:cNvSpPr>
              <a:spLocks noEditPoints="1"/>
            </p:cNvSpPr>
            <p:nvPr/>
          </p:nvSpPr>
          <p:spPr bwMode="auto">
            <a:xfrm>
              <a:off x="7387907"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9" name="Freeform 317"/>
            <p:cNvSpPr>
              <a:spLocks noEditPoints="1"/>
            </p:cNvSpPr>
            <p:nvPr/>
          </p:nvSpPr>
          <p:spPr bwMode="auto">
            <a:xfrm>
              <a:off x="7561694" y="4571698"/>
              <a:ext cx="131279" cy="191600"/>
            </a:xfrm>
            <a:custGeom>
              <a:avLst/>
              <a:gdLst>
                <a:gd name="T0" fmla="*/ 22 w 44"/>
                <a:gd name="T1" fmla="*/ 65 h 65"/>
                <a:gd name="T2" fmla="*/ 39 w 44"/>
                <a:gd name="T3" fmla="*/ 56 h 65"/>
                <a:gd name="T4" fmla="*/ 44 w 44"/>
                <a:gd name="T5" fmla="*/ 32 h 65"/>
                <a:gd name="T6" fmla="*/ 23 w 44"/>
                <a:gd name="T7" fmla="*/ 0 h 65"/>
                <a:gd name="T8" fmla="*/ 5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6" y="54"/>
                    <a:pt x="14" y="47"/>
                    <a:pt x="14" y="33"/>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0" name="Freeform 318"/>
            <p:cNvSpPr>
              <a:spLocks noEditPoints="1"/>
            </p:cNvSpPr>
            <p:nvPr/>
          </p:nvSpPr>
          <p:spPr bwMode="auto">
            <a:xfrm>
              <a:off x="7734232"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1" name="Freeform 321"/>
            <p:cNvSpPr>
              <a:spLocks/>
            </p:cNvSpPr>
            <p:nvPr/>
          </p:nvSpPr>
          <p:spPr bwMode="auto">
            <a:xfrm>
              <a:off x="4451031" y="4795859"/>
              <a:ext cx="58763" cy="131490"/>
            </a:xfrm>
            <a:custGeom>
              <a:avLst/>
              <a:gdLst>
                <a:gd name="T0" fmla="*/ 12 w 20"/>
                <a:gd name="T1" fmla="*/ 0 h 44"/>
                <a:gd name="T2" fmla="*/ 4 w 20"/>
                <a:gd name="T3" fmla="*/ 6 h 44"/>
                <a:gd name="T4" fmla="*/ 0 w 20"/>
                <a:gd name="T5" fmla="*/ 7 h 44"/>
                <a:gd name="T6" fmla="*/ 5 w 20"/>
                <a:gd name="T7" fmla="*/ 16 h 44"/>
                <a:gd name="T8" fmla="*/ 6 w 20"/>
                <a:gd name="T9" fmla="*/ 15 h 44"/>
                <a:gd name="T10" fmla="*/ 6 w 20"/>
                <a:gd name="T11" fmla="*/ 20 h 44"/>
                <a:gd name="T12" fmla="*/ 20 w 20"/>
                <a:gd name="T13" fmla="*/ 44 h 44"/>
                <a:gd name="T14" fmla="*/ 20 w 20"/>
                <a:gd name="T15" fmla="*/ 0 h 44"/>
                <a:gd name="T16" fmla="*/ 12 w 2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4">
                  <a:moveTo>
                    <a:pt x="12" y="0"/>
                  </a:moveTo>
                  <a:cubicBezTo>
                    <a:pt x="9" y="2"/>
                    <a:pt x="6" y="4"/>
                    <a:pt x="4" y="6"/>
                  </a:cubicBezTo>
                  <a:cubicBezTo>
                    <a:pt x="2" y="6"/>
                    <a:pt x="1" y="7"/>
                    <a:pt x="0" y="7"/>
                  </a:cubicBezTo>
                  <a:cubicBezTo>
                    <a:pt x="1" y="10"/>
                    <a:pt x="3" y="13"/>
                    <a:pt x="5" y="16"/>
                  </a:cubicBezTo>
                  <a:cubicBezTo>
                    <a:pt x="5" y="16"/>
                    <a:pt x="6" y="15"/>
                    <a:pt x="6" y="15"/>
                  </a:cubicBezTo>
                  <a:cubicBezTo>
                    <a:pt x="6" y="15"/>
                    <a:pt x="6" y="15"/>
                    <a:pt x="6" y="20"/>
                  </a:cubicBezTo>
                  <a:cubicBezTo>
                    <a:pt x="11" y="28"/>
                    <a:pt x="16" y="36"/>
                    <a:pt x="20" y="44"/>
                  </a:cubicBezTo>
                  <a:cubicBezTo>
                    <a:pt x="20" y="35"/>
                    <a:pt x="20" y="21"/>
                    <a:pt x="20" y="0"/>
                  </a:cubicBezTo>
                  <a:lnTo>
                    <a:pt x="12"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2" name="Freeform 322"/>
            <p:cNvSpPr>
              <a:spLocks noEditPoints="1"/>
            </p:cNvSpPr>
            <p:nvPr/>
          </p:nvSpPr>
          <p:spPr bwMode="auto">
            <a:xfrm>
              <a:off x="4554803" y="479585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2"/>
                    <a:pt x="38" y="56"/>
                  </a:cubicBezTo>
                  <a:cubicBezTo>
                    <a:pt x="42" y="51"/>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3" name="Freeform 323"/>
            <p:cNvSpPr>
              <a:spLocks noEditPoints="1"/>
            </p:cNvSpPr>
            <p:nvPr/>
          </p:nvSpPr>
          <p:spPr bwMode="auto">
            <a:xfrm>
              <a:off x="4729840"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2"/>
                    <a:pt x="38" y="56"/>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4" name="Freeform 324"/>
            <p:cNvSpPr>
              <a:spLocks/>
            </p:cNvSpPr>
            <p:nvPr/>
          </p:nvSpPr>
          <p:spPr bwMode="auto">
            <a:xfrm>
              <a:off x="4903626"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5" name="Freeform 329"/>
            <p:cNvSpPr>
              <a:spLocks/>
            </p:cNvSpPr>
            <p:nvPr/>
          </p:nvSpPr>
          <p:spPr bwMode="auto">
            <a:xfrm>
              <a:off x="5673791"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6" name="Freeform 330"/>
            <p:cNvSpPr>
              <a:spLocks/>
            </p:cNvSpPr>
            <p:nvPr/>
          </p:nvSpPr>
          <p:spPr bwMode="auto">
            <a:xfrm>
              <a:off x="5795067" y="4795859"/>
              <a:ext cx="76267" cy="187843"/>
            </a:xfrm>
            <a:custGeom>
              <a:avLst/>
              <a:gdLst>
                <a:gd name="T0" fmla="*/ 26 w 26"/>
                <a:gd name="T1" fmla="*/ 0 h 63"/>
                <a:gd name="T2" fmla="*/ 18 w 26"/>
                <a:gd name="T3" fmla="*/ 0 h 63"/>
                <a:gd name="T4" fmla="*/ 10 w 26"/>
                <a:gd name="T5" fmla="*/ 6 h 63"/>
                <a:gd name="T6" fmla="*/ 0 w 26"/>
                <a:gd name="T7" fmla="*/ 9 h 63"/>
                <a:gd name="T8" fmla="*/ 0 w 26"/>
                <a:gd name="T9" fmla="*/ 20 h 63"/>
                <a:gd name="T10" fmla="*/ 3 w 26"/>
                <a:gd name="T11" fmla="*/ 20 h 63"/>
                <a:gd name="T12" fmla="*/ 7 w 26"/>
                <a:gd name="T13" fmla="*/ 19 h 63"/>
                <a:gd name="T14" fmla="*/ 10 w 26"/>
                <a:gd name="T15" fmla="*/ 17 h 63"/>
                <a:gd name="T16" fmla="*/ 13 w 26"/>
                <a:gd name="T17" fmla="*/ 15 h 63"/>
                <a:gd name="T18" fmla="*/ 13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7" name="Freeform 331"/>
            <p:cNvSpPr>
              <a:spLocks noEditPoints="1"/>
            </p:cNvSpPr>
            <p:nvPr/>
          </p:nvSpPr>
          <p:spPr bwMode="auto">
            <a:xfrm>
              <a:off x="5916342" y="4795859"/>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1"/>
                    <a:pt x="44" y="42"/>
                    <a:pt x="44" y="32"/>
                  </a:cubicBezTo>
                  <a:cubicBezTo>
                    <a:pt x="44" y="11"/>
                    <a:pt x="38" y="0"/>
                    <a:pt x="23" y="0"/>
                  </a:cubicBezTo>
                  <a:cubicBezTo>
                    <a:pt x="16" y="0"/>
                    <a:pt x="9" y="3"/>
                    <a:pt x="6" y="8"/>
                  </a:cubicBezTo>
                  <a:cubicBezTo>
                    <a:pt x="2" y="15"/>
                    <a:pt x="0" y="22"/>
                    <a:pt x="0" y="33"/>
                  </a:cubicBezTo>
                  <a:cubicBezTo>
                    <a:pt x="0" y="54"/>
                    <a:pt x="7" y="64"/>
                    <a:pt x="22" y="64"/>
                  </a:cubicBezTo>
                  <a:cubicBezTo>
                    <a:pt x="30" y="64"/>
                    <a:pt x="35" y="62"/>
                    <a:pt x="39" y="56"/>
                  </a:cubicBezTo>
                  <a:close/>
                  <a:moveTo>
                    <a:pt x="22" y="53"/>
                  </a:moveTo>
                  <a:cubicBezTo>
                    <a:pt x="17" y="53"/>
                    <a:pt x="14" y="47"/>
                    <a:pt x="14" y="33"/>
                  </a:cubicBezTo>
                  <a:cubicBezTo>
                    <a:pt x="14" y="18"/>
                    <a:pt x="17" y="11"/>
                    <a:pt x="22" y="11"/>
                  </a:cubicBezTo>
                  <a:cubicBezTo>
                    <a:pt x="28" y="11"/>
                    <a:pt x="30" y="18"/>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8" name="Freeform 332"/>
            <p:cNvSpPr>
              <a:spLocks/>
            </p:cNvSpPr>
            <p:nvPr/>
          </p:nvSpPr>
          <p:spPr bwMode="auto">
            <a:xfrm>
              <a:off x="6091381"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9" name="Freeform 336"/>
            <p:cNvSpPr>
              <a:spLocks/>
            </p:cNvSpPr>
            <p:nvPr/>
          </p:nvSpPr>
          <p:spPr bwMode="auto">
            <a:xfrm>
              <a:off x="6682756" y="4795859"/>
              <a:ext cx="80017" cy="187843"/>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8 w 27"/>
                <a:gd name="T11" fmla="*/ 0 h 63"/>
                <a:gd name="T12" fmla="*/ 10 w 27"/>
                <a:gd name="T13" fmla="*/ 6 h 63"/>
                <a:gd name="T14" fmla="*/ 0 w 27"/>
                <a:gd name="T15" fmla="*/ 9 h 63"/>
                <a:gd name="T16" fmla="*/ 0 w 27"/>
                <a:gd name="T17" fmla="*/ 20 h 63"/>
                <a:gd name="T18" fmla="*/ 4 w 27"/>
                <a:gd name="T19" fmla="*/ 20 h 63"/>
                <a:gd name="T20" fmla="*/ 8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0" name="Freeform 337"/>
            <p:cNvSpPr>
              <a:spLocks/>
            </p:cNvSpPr>
            <p:nvPr/>
          </p:nvSpPr>
          <p:spPr bwMode="auto">
            <a:xfrm>
              <a:off x="6807783"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1" name="Freeform 340"/>
            <p:cNvSpPr>
              <a:spLocks/>
            </p:cNvSpPr>
            <p:nvPr/>
          </p:nvSpPr>
          <p:spPr bwMode="auto">
            <a:xfrm>
              <a:off x="7224123"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2" name="Freeform 341"/>
            <p:cNvSpPr>
              <a:spLocks noEditPoints="1"/>
            </p:cNvSpPr>
            <p:nvPr/>
          </p:nvSpPr>
          <p:spPr bwMode="auto">
            <a:xfrm>
              <a:off x="7346649" y="4795859"/>
              <a:ext cx="132528" cy="190348"/>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2"/>
                    <a:pt x="39" y="56"/>
                  </a:cubicBez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lose/>
                  <a:moveTo>
                    <a:pt x="23" y="11"/>
                  </a:moveTo>
                  <a:cubicBezTo>
                    <a:pt x="28" y="11"/>
                    <a:pt x="31" y="18"/>
                    <a:pt x="31" y="32"/>
                  </a:cubicBezTo>
                  <a:cubicBezTo>
                    <a:pt x="31" y="47"/>
                    <a:pt x="28" y="53"/>
                    <a:pt x="23" y="53"/>
                  </a:cubicBezTo>
                  <a:cubicBezTo>
                    <a:pt x="17" y="53"/>
                    <a:pt x="14" y="47"/>
                    <a:pt x="14" y="33"/>
                  </a:cubicBezTo>
                  <a:cubicBezTo>
                    <a:pt x="14" y="18"/>
                    <a:pt x="17" y="11"/>
                    <a:pt x="23"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3" name="Freeform 342"/>
            <p:cNvSpPr>
              <a:spLocks/>
            </p:cNvSpPr>
            <p:nvPr/>
          </p:nvSpPr>
          <p:spPr bwMode="auto">
            <a:xfrm>
              <a:off x="7520435" y="4795859"/>
              <a:ext cx="80017" cy="187843"/>
            </a:xfrm>
            <a:custGeom>
              <a:avLst/>
              <a:gdLst>
                <a:gd name="T0" fmla="*/ 13 w 27"/>
                <a:gd name="T1" fmla="*/ 63 h 63"/>
                <a:gd name="T2" fmla="*/ 27 w 27"/>
                <a:gd name="T3" fmla="*/ 63 h 63"/>
                <a:gd name="T4" fmla="*/ 27 w 27"/>
                <a:gd name="T5" fmla="*/ 0 h 63"/>
                <a:gd name="T6" fmla="*/ 19 w 27"/>
                <a:gd name="T7" fmla="*/ 0 h 63"/>
                <a:gd name="T8" fmla="*/ 10 w 27"/>
                <a:gd name="T9" fmla="*/ 6 h 63"/>
                <a:gd name="T10" fmla="*/ 0 w 27"/>
                <a:gd name="T11" fmla="*/ 9 h 63"/>
                <a:gd name="T12" fmla="*/ 0 w 27"/>
                <a:gd name="T13" fmla="*/ 20 h 63"/>
                <a:gd name="T14" fmla="*/ 4 w 27"/>
                <a:gd name="T15" fmla="*/ 20 h 63"/>
                <a:gd name="T16" fmla="*/ 8 w 27"/>
                <a:gd name="T17" fmla="*/ 19 h 63"/>
                <a:gd name="T18" fmla="*/ 10 w 27"/>
                <a:gd name="T19" fmla="*/ 17 h 63"/>
                <a:gd name="T20" fmla="*/ 13 w 27"/>
                <a:gd name="T21" fmla="*/ 15 h 63"/>
                <a:gd name="T22" fmla="*/ 13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3" y="63"/>
                  </a:moveTo>
                  <a:cubicBezTo>
                    <a:pt x="13" y="63"/>
                    <a:pt x="13" y="63"/>
                    <a:pt x="27" y="63"/>
                  </a:cubicBez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4" name="Freeform 343"/>
            <p:cNvSpPr>
              <a:spLocks noEditPoints="1"/>
            </p:cNvSpPr>
            <p:nvPr/>
          </p:nvSpPr>
          <p:spPr bwMode="auto">
            <a:xfrm>
              <a:off x="7645462"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2" y="15"/>
                    <a:pt x="0" y="22"/>
                    <a:pt x="0" y="33"/>
                  </a:cubicBezTo>
                  <a:cubicBezTo>
                    <a:pt x="0" y="54"/>
                    <a:pt x="7" y="64"/>
                    <a:pt x="22" y="64"/>
                  </a:cubicBezTo>
                  <a:cubicBezTo>
                    <a:pt x="29" y="64"/>
                    <a:pt x="35" y="62"/>
                    <a:pt x="38" y="56"/>
                  </a:cubicBezTo>
                  <a:close/>
                  <a:moveTo>
                    <a:pt x="14" y="33"/>
                  </a:moveTo>
                  <a:cubicBezTo>
                    <a:pt x="14" y="18"/>
                    <a:pt x="16" y="11"/>
                    <a:pt x="22" y="11"/>
                  </a:cubicBezTo>
                  <a:cubicBezTo>
                    <a:pt x="27" y="11"/>
                    <a:pt x="30" y="18"/>
                    <a:pt x="30" y="32"/>
                  </a:cubicBezTo>
                  <a:cubicBezTo>
                    <a:pt x="30" y="47"/>
                    <a:pt x="27" y="53"/>
                    <a:pt x="22" y="53"/>
                  </a:cubicBezTo>
                  <a:cubicBezTo>
                    <a:pt x="16"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5" name="Freeform 344"/>
            <p:cNvSpPr>
              <a:spLocks/>
            </p:cNvSpPr>
            <p:nvPr/>
          </p:nvSpPr>
          <p:spPr bwMode="auto">
            <a:xfrm>
              <a:off x="7819249"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6" name="Freeform 345"/>
            <p:cNvSpPr>
              <a:spLocks/>
            </p:cNvSpPr>
            <p:nvPr/>
          </p:nvSpPr>
          <p:spPr bwMode="auto">
            <a:xfrm>
              <a:off x="7940525" y="4795859"/>
              <a:ext cx="107523" cy="169060"/>
            </a:xfrm>
            <a:custGeom>
              <a:avLst/>
              <a:gdLst>
                <a:gd name="T0" fmla="*/ 6 w 36"/>
                <a:gd name="T1" fmla="*/ 8 h 57"/>
                <a:gd name="T2" fmla="*/ 0 w 36"/>
                <a:gd name="T3" fmla="*/ 33 h 57"/>
                <a:gd name="T4" fmla="*/ 6 w 36"/>
                <a:gd name="T5" fmla="*/ 57 h 57"/>
                <a:gd name="T6" fmla="*/ 15 w 36"/>
                <a:gd name="T7" fmla="*/ 43 h 57"/>
                <a:gd name="T8" fmla="*/ 14 w 36"/>
                <a:gd name="T9" fmla="*/ 33 h 57"/>
                <a:gd name="T10" fmla="*/ 22 w 36"/>
                <a:gd name="T11" fmla="*/ 11 h 57"/>
                <a:gd name="T12" fmla="*/ 29 w 36"/>
                <a:gd name="T13" fmla="*/ 18 h 57"/>
                <a:gd name="T14" fmla="*/ 36 w 36"/>
                <a:gd name="T15" fmla="*/ 4 h 57"/>
                <a:gd name="T16" fmla="*/ 23 w 36"/>
                <a:gd name="T17" fmla="*/ 0 h 57"/>
                <a:gd name="T18" fmla="*/ 6 w 3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7">
                  <a:moveTo>
                    <a:pt x="6" y="8"/>
                  </a:moveTo>
                  <a:cubicBezTo>
                    <a:pt x="2" y="15"/>
                    <a:pt x="0" y="22"/>
                    <a:pt x="0" y="33"/>
                  </a:cubicBezTo>
                  <a:cubicBezTo>
                    <a:pt x="0" y="44"/>
                    <a:pt x="2" y="52"/>
                    <a:pt x="6" y="57"/>
                  </a:cubicBezTo>
                  <a:cubicBezTo>
                    <a:pt x="9" y="52"/>
                    <a:pt x="12" y="48"/>
                    <a:pt x="15" y="43"/>
                  </a:cubicBezTo>
                  <a:cubicBezTo>
                    <a:pt x="14" y="40"/>
                    <a:pt x="14" y="37"/>
                    <a:pt x="14" y="33"/>
                  </a:cubicBezTo>
                  <a:cubicBezTo>
                    <a:pt x="14" y="18"/>
                    <a:pt x="17" y="11"/>
                    <a:pt x="22" y="11"/>
                  </a:cubicBezTo>
                  <a:cubicBezTo>
                    <a:pt x="25" y="11"/>
                    <a:pt x="28" y="13"/>
                    <a:pt x="29" y="18"/>
                  </a:cubicBezTo>
                  <a:cubicBezTo>
                    <a:pt x="31" y="13"/>
                    <a:pt x="34" y="9"/>
                    <a:pt x="36" y="4"/>
                  </a:cubicBezTo>
                  <a:cubicBezTo>
                    <a:pt x="33" y="2"/>
                    <a:pt x="28" y="0"/>
                    <a:pt x="23" y="0"/>
                  </a:cubicBezTo>
                  <a:cubicBezTo>
                    <a:pt x="16" y="0"/>
                    <a:pt x="9"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7" name="Freeform 346"/>
            <p:cNvSpPr>
              <a:spLocks/>
            </p:cNvSpPr>
            <p:nvPr/>
          </p:nvSpPr>
          <p:spPr bwMode="auto">
            <a:xfrm>
              <a:off x="4574806" y="5021271"/>
              <a:ext cx="92519" cy="125229"/>
            </a:xfrm>
            <a:custGeom>
              <a:avLst/>
              <a:gdLst>
                <a:gd name="T0" fmla="*/ 10 w 31"/>
                <a:gd name="T1" fmla="*/ 0 h 42"/>
                <a:gd name="T2" fmla="*/ 0 w 31"/>
                <a:gd name="T3" fmla="*/ 2 h 42"/>
                <a:gd name="T4" fmla="*/ 7 w 31"/>
                <a:gd name="T5" fmla="*/ 11 h 42"/>
                <a:gd name="T6" fmla="*/ 9 w 31"/>
                <a:gd name="T7" fmla="*/ 11 h 42"/>
                <a:gd name="T8" fmla="*/ 17 w 31"/>
                <a:gd name="T9" fmla="*/ 25 h 42"/>
                <a:gd name="T10" fmla="*/ 30 w 31"/>
                <a:gd name="T11" fmla="*/ 42 h 42"/>
                <a:gd name="T12" fmla="*/ 31 w 31"/>
                <a:gd name="T13" fmla="*/ 32 h 42"/>
                <a:gd name="T14" fmla="*/ 10 w 3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2">
                  <a:moveTo>
                    <a:pt x="10" y="0"/>
                  </a:moveTo>
                  <a:cubicBezTo>
                    <a:pt x="7" y="0"/>
                    <a:pt x="3" y="1"/>
                    <a:pt x="0" y="2"/>
                  </a:cubicBezTo>
                  <a:cubicBezTo>
                    <a:pt x="3" y="5"/>
                    <a:pt x="5" y="8"/>
                    <a:pt x="7" y="11"/>
                  </a:cubicBezTo>
                  <a:cubicBezTo>
                    <a:pt x="8" y="11"/>
                    <a:pt x="8" y="11"/>
                    <a:pt x="9" y="11"/>
                  </a:cubicBezTo>
                  <a:cubicBezTo>
                    <a:pt x="14" y="11"/>
                    <a:pt x="16" y="15"/>
                    <a:pt x="17" y="25"/>
                  </a:cubicBezTo>
                  <a:cubicBezTo>
                    <a:pt x="21" y="31"/>
                    <a:pt x="26" y="37"/>
                    <a:pt x="30" y="42"/>
                  </a:cubicBezTo>
                  <a:cubicBezTo>
                    <a:pt x="31" y="39"/>
                    <a:pt x="31" y="36"/>
                    <a:pt x="31" y="32"/>
                  </a:cubicBezTo>
                  <a:cubicBezTo>
                    <a:pt x="31" y="11"/>
                    <a:pt x="25" y="0"/>
                    <a:pt x="1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8" name="Freeform 355"/>
            <p:cNvSpPr>
              <a:spLocks/>
            </p:cNvSpPr>
            <p:nvPr/>
          </p:nvSpPr>
          <p:spPr bwMode="auto">
            <a:xfrm>
              <a:off x="5964529" y="5021271"/>
              <a:ext cx="76267" cy="184087"/>
            </a:xfrm>
            <a:custGeom>
              <a:avLst/>
              <a:gdLst>
                <a:gd name="T0" fmla="*/ 7 w 26"/>
                <a:gd name="T1" fmla="*/ 18 h 62"/>
                <a:gd name="T2" fmla="*/ 10 w 26"/>
                <a:gd name="T3" fmla="*/ 16 h 62"/>
                <a:gd name="T4" fmla="*/ 13 w 26"/>
                <a:gd name="T5" fmla="*/ 15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9" name="Freeform 365"/>
            <p:cNvSpPr>
              <a:spLocks noEditPoints="1"/>
            </p:cNvSpPr>
            <p:nvPr/>
          </p:nvSpPr>
          <p:spPr bwMode="auto">
            <a:xfrm>
              <a:off x="7381655"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0" name="Freeform 366"/>
            <p:cNvSpPr>
              <a:spLocks/>
            </p:cNvSpPr>
            <p:nvPr/>
          </p:nvSpPr>
          <p:spPr bwMode="auto">
            <a:xfrm>
              <a:off x="7556694" y="5021271"/>
              <a:ext cx="76267" cy="184087"/>
            </a:xfrm>
            <a:custGeom>
              <a:avLst/>
              <a:gdLst>
                <a:gd name="T0" fmla="*/ 10 w 26"/>
                <a:gd name="T1" fmla="*/ 5 h 62"/>
                <a:gd name="T2" fmla="*/ 0 w 26"/>
                <a:gd name="T3" fmla="*/ 9 h 62"/>
                <a:gd name="T4" fmla="*/ 0 w 26"/>
                <a:gd name="T5" fmla="*/ 20 h 62"/>
                <a:gd name="T6" fmla="*/ 4 w 26"/>
                <a:gd name="T7" fmla="*/ 20 h 62"/>
                <a:gd name="T8" fmla="*/ 7 w 26"/>
                <a:gd name="T9" fmla="*/ 18 h 62"/>
                <a:gd name="T10" fmla="*/ 10 w 26"/>
                <a:gd name="T11" fmla="*/ 16 h 62"/>
                <a:gd name="T12" fmla="*/ 13 w 26"/>
                <a:gd name="T13" fmla="*/ 15 h 62"/>
                <a:gd name="T14" fmla="*/ 13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1" name="Freeform 367"/>
            <p:cNvSpPr>
              <a:spLocks noEditPoints="1"/>
            </p:cNvSpPr>
            <p:nvPr/>
          </p:nvSpPr>
          <p:spPr bwMode="auto">
            <a:xfrm>
              <a:off x="7677968" y="5021271"/>
              <a:ext cx="130027" cy="190348"/>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2" name="Freeform 368"/>
            <p:cNvSpPr>
              <a:spLocks/>
            </p:cNvSpPr>
            <p:nvPr/>
          </p:nvSpPr>
          <p:spPr bwMode="auto">
            <a:xfrm>
              <a:off x="7851756" y="5021271"/>
              <a:ext cx="68765" cy="92669"/>
            </a:xfrm>
            <a:custGeom>
              <a:avLst/>
              <a:gdLst>
                <a:gd name="T0" fmla="*/ 6 w 23"/>
                <a:gd name="T1" fmla="*/ 8 h 31"/>
                <a:gd name="T2" fmla="*/ 0 w 23"/>
                <a:gd name="T3" fmla="*/ 31 h 31"/>
                <a:gd name="T4" fmla="*/ 23 w 23"/>
                <a:gd name="T5" fmla="*/ 0 h 31"/>
                <a:gd name="T6" fmla="*/ 6 w 23"/>
                <a:gd name="T7" fmla="*/ 8 h 31"/>
              </a:gdLst>
              <a:ahLst/>
              <a:cxnLst>
                <a:cxn ang="0">
                  <a:pos x="T0" y="T1"/>
                </a:cxn>
                <a:cxn ang="0">
                  <a:pos x="T2" y="T3"/>
                </a:cxn>
                <a:cxn ang="0">
                  <a:pos x="T4" y="T5"/>
                </a:cxn>
                <a:cxn ang="0">
                  <a:pos x="T6" y="T7"/>
                </a:cxn>
              </a:cxnLst>
              <a:rect l="0" t="0" r="r" b="b"/>
              <a:pathLst>
                <a:path w="23" h="31">
                  <a:moveTo>
                    <a:pt x="6" y="8"/>
                  </a:moveTo>
                  <a:cubicBezTo>
                    <a:pt x="2" y="14"/>
                    <a:pt x="1" y="21"/>
                    <a:pt x="0" y="31"/>
                  </a:cubicBezTo>
                  <a:cubicBezTo>
                    <a:pt x="8" y="21"/>
                    <a:pt x="16" y="11"/>
                    <a:pt x="23" y="0"/>
                  </a:cubicBezTo>
                  <a:cubicBezTo>
                    <a:pt x="16" y="0"/>
                    <a:pt x="10"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3" name="Freeform 371"/>
            <p:cNvSpPr>
              <a:spLocks noEditPoints="1"/>
            </p:cNvSpPr>
            <p:nvPr/>
          </p:nvSpPr>
          <p:spPr bwMode="auto">
            <a:xfrm>
              <a:off x="4989895" y="5244178"/>
              <a:ext cx="132528" cy="192852"/>
            </a:xfrm>
            <a:custGeom>
              <a:avLst/>
              <a:gdLst>
                <a:gd name="T0" fmla="*/ 23 w 45"/>
                <a:gd name="T1" fmla="*/ 0 h 65"/>
                <a:gd name="T2" fmla="*/ 6 w 45"/>
                <a:gd name="T3" fmla="*/ 9 h 65"/>
                <a:gd name="T4" fmla="*/ 0 w 45"/>
                <a:gd name="T5" fmla="*/ 33 h 65"/>
                <a:gd name="T6" fmla="*/ 22 w 45"/>
                <a:gd name="T7" fmla="*/ 65 h 65"/>
                <a:gd name="T8" fmla="*/ 39 w 45"/>
                <a:gd name="T9" fmla="*/ 56 h 65"/>
                <a:gd name="T10" fmla="*/ 45 w 45"/>
                <a:gd name="T11" fmla="*/ 32 h 65"/>
                <a:gd name="T12" fmla="*/ 23 w 45"/>
                <a:gd name="T13" fmla="*/ 0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9" y="3"/>
                    <a:pt x="6" y="9"/>
                  </a:cubicBezTo>
                  <a:cubicBezTo>
                    <a:pt x="2" y="15"/>
                    <a:pt x="0" y="22"/>
                    <a:pt x="0" y="33"/>
                  </a:cubicBezTo>
                  <a:cubicBezTo>
                    <a:pt x="0" y="55"/>
                    <a:pt x="8" y="65"/>
                    <a:pt x="22" y="65"/>
                  </a:cubicBezTo>
                  <a:cubicBezTo>
                    <a:pt x="30" y="65"/>
                    <a:pt x="35" y="62"/>
                    <a:pt x="39" y="56"/>
                  </a:cubicBezTo>
                  <a:cubicBezTo>
                    <a:pt x="43" y="51"/>
                    <a:pt x="45" y="43"/>
                    <a:pt x="45" y="32"/>
                  </a:cubicBezTo>
                  <a:cubicBezTo>
                    <a:pt x="45"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4" name="Freeform 372"/>
            <p:cNvSpPr>
              <a:spLocks/>
            </p:cNvSpPr>
            <p:nvPr/>
          </p:nvSpPr>
          <p:spPr bwMode="auto">
            <a:xfrm>
              <a:off x="5164932" y="5244178"/>
              <a:ext cx="78768"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5" name="Freeform 373"/>
            <p:cNvSpPr>
              <a:spLocks noEditPoints="1"/>
            </p:cNvSpPr>
            <p:nvPr/>
          </p:nvSpPr>
          <p:spPr bwMode="auto">
            <a:xfrm>
              <a:off x="5286209" y="5244178"/>
              <a:ext cx="132528" cy="192852"/>
            </a:xfrm>
            <a:custGeom>
              <a:avLst/>
              <a:gdLst>
                <a:gd name="T0" fmla="*/ 23 w 45"/>
                <a:gd name="T1" fmla="*/ 0 h 65"/>
                <a:gd name="T2" fmla="*/ 6 w 45"/>
                <a:gd name="T3" fmla="*/ 9 h 65"/>
                <a:gd name="T4" fmla="*/ 0 w 45"/>
                <a:gd name="T5" fmla="*/ 33 h 65"/>
                <a:gd name="T6" fmla="*/ 23 w 45"/>
                <a:gd name="T7" fmla="*/ 65 h 65"/>
                <a:gd name="T8" fmla="*/ 39 w 45"/>
                <a:gd name="T9" fmla="*/ 56 h 65"/>
                <a:gd name="T10" fmla="*/ 45 w 45"/>
                <a:gd name="T11" fmla="*/ 32 h 65"/>
                <a:gd name="T12" fmla="*/ 23 w 45"/>
                <a:gd name="T13" fmla="*/ 0 h 65"/>
                <a:gd name="T14" fmla="*/ 23 w 45"/>
                <a:gd name="T15" fmla="*/ 54 h 65"/>
                <a:gd name="T16" fmla="*/ 14 w 45"/>
                <a:gd name="T17" fmla="*/ 33 h 65"/>
                <a:gd name="T18" fmla="*/ 23 w 45"/>
                <a:gd name="T19" fmla="*/ 11 h 65"/>
                <a:gd name="T20" fmla="*/ 31 w 45"/>
                <a:gd name="T21" fmla="*/ 32 h 65"/>
                <a:gd name="T22" fmla="*/ 23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2"/>
                    <a:pt x="0" y="33"/>
                  </a:cubicBezTo>
                  <a:cubicBezTo>
                    <a:pt x="0" y="55"/>
                    <a:pt x="8" y="65"/>
                    <a:pt x="23" y="65"/>
                  </a:cubicBezTo>
                  <a:cubicBezTo>
                    <a:pt x="30" y="65"/>
                    <a:pt x="35" y="62"/>
                    <a:pt x="39" y="56"/>
                  </a:cubicBezTo>
                  <a:cubicBezTo>
                    <a:pt x="43" y="51"/>
                    <a:pt x="45" y="43"/>
                    <a:pt x="45" y="32"/>
                  </a:cubicBezTo>
                  <a:cubicBezTo>
                    <a:pt x="45" y="11"/>
                    <a:pt x="38" y="0"/>
                    <a:pt x="23" y="0"/>
                  </a:cubicBezTo>
                  <a:close/>
                  <a:moveTo>
                    <a:pt x="23" y="54"/>
                  </a:moveTo>
                  <a:cubicBezTo>
                    <a:pt x="17" y="54"/>
                    <a:pt x="14" y="47"/>
                    <a:pt x="14" y="33"/>
                  </a:cubicBezTo>
                  <a:cubicBezTo>
                    <a:pt x="14" y="19"/>
                    <a:pt x="17" y="11"/>
                    <a:pt x="23" y="11"/>
                  </a:cubicBezTo>
                  <a:cubicBezTo>
                    <a:pt x="28" y="11"/>
                    <a:pt x="31" y="18"/>
                    <a:pt x="31" y="32"/>
                  </a:cubicBezTo>
                  <a:cubicBezTo>
                    <a:pt x="31" y="47"/>
                    <a:pt x="28" y="54"/>
                    <a:pt x="23"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6" name="Freeform 374"/>
            <p:cNvSpPr>
              <a:spLocks/>
            </p:cNvSpPr>
            <p:nvPr/>
          </p:nvSpPr>
          <p:spPr bwMode="auto">
            <a:xfrm>
              <a:off x="5459996" y="524417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7" name="Freeform 377"/>
            <p:cNvSpPr>
              <a:spLocks/>
            </p:cNvSpPr>
            <p:nvPr/>
          </p:nvSpPr>
          <p:spPr bwMode="auto">
            <a:xfrm>
              <a:off x="5933847" y="524417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8" name="Freeform 378"/>
            <p:cNvSpPr>
              <a:spLocks noEditPoints="1"/>
            </p:cNvSpPr>
            <p:nvPr/>
          </p:nvSpPr>
          <p:spPr bwMode="auto">
            <a:xfrm>
              <a:off x="6055122"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9" name="Freeform 379"/>
            <p:cNvSpPr>
              <a:spLocks noEditPoints="1"/>
            </p:cNvSpPr>
            <p:nvPr/>
          </p:nvSpPr>
          <p:spPr bwMode="auto">
            <a:xfrm>
              <a:off x="6230159"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0" name="Freeform 380"/>
            <p:cNvSpPr>
              <a:spLocks/>
            </p:cNvSpPr>
            <p:nvPr/>
          </p:nvSpPr>
          <p:spPr bwMode="auto">
            <a:xfrm>
              <a:off x="6405196" y="524417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1" name="Freeform 381"/>
            <p:cNvSpPr>
              <a:spLocks noEditPoints="1"/>
            </p:cNvSpPr>
            <p:nvPr/>
          </p:nvSpPr>
          <p:spPr bwMode="auto">
            <a:xfrm>
              <a:off x="6526474" y="5244178"/>
              <a:ext cx="132528" cy="192852"/>
            </a:xfrm>
            <a:custGeom>
              <a:avLst/>
              <a:gdLst>
                <a:gd name="T0" fmla="*/ 39 w 45"/>
                <a:gd name="T1" fmla="*/ 56 h 65"/>
                <a:gd name="T2" fmla="*/ 45 w 45"/>
                <a:gd name="T3" fmla="*/ 32 h 65"/>
                <a:gd name="T4" fmla="*/ 23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3" y="0"/>
                  </a:cubicBezTo>
                  <a:cubicBezTo>
                    <a:pt x="16" y="0"/>
                    <a:pt x="10" y="3"/>
                    <a:pt x="6" y="9"/>
                  </a:cubicBezTo>
                  <a:cubicBezTo>
                    <a:pt x="2" y="15"/>
                    <a:pt x="0" y="22"/>
                    <a:pt x="0" y="33"/>
                  </a:cubicBezTo>
                  <a:cubicBezTo>
                    <a:pt x="0" y="55"/>
                    <a:pt x="8" y="65"/>
                    <a:pt x="23" y="65"/>
                  </a:cubicBezTo>
                  <a:cubicBezTo>
                    <a:pt x="30" y="65"/>
                    <a:pt x="35"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2" name="Freeform 382"/>
            <p:cNvSpPr>
              <a:spLocks/>
            </p:cNvSpPr>
            <p:nvPr/>
          </p:nvSpPr>
          <p:spPr bwMode="auto">
            <a:xfrm>
              <a:off x="6700260" y="5244178"/>
              <a:ext cx="80017" cy="186591"/>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9 w 27"/>
                <a:gd name="T11" fmla="*/ 0 h 63"/>
                <a:gd name="T12" fmla="*/ 10 w 27"/>
                <a:gd name="T13" fmla="*/ 6 h 63"/>
                <a:gd name="T14" fmla="*/ 0 w 27"/>
                <a:gd name="T15" fmla="*/ 10 h 63"/>
                <a:gd name="T16" fmla="*/ 0 w 27"/>
                <a:gd name="T17" fmla="*/ 21 h 63"/>
                <a:gd name="T18" fmla="*/ 4 w 27"/>
                <a:gd name="T19" fmla="*/ 21 h 63"/>
                <a:gd name="T20" fmla="*/ 7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3" name="Freeform 383"/>
            <p:cNvSpPr>
              <a:spLocks noEditPoints="1"/>
            </p:cNvSpPr>
            <p:nvPr/>
          </p:nvSpPr>
          <p:spPr bwMode="auto">
            <a:xfrm>
              <a:off x="6821536" y="5244178"/>
              <a:ext cx="133778" cy="192852"/>
            </a:xfrm>
            <a:custGeom>
              <a:avLst/>
              <a:gdLst>
                <a:gd name="T0" fmla="*/ 39 w 45"/>
                <a:gd name="T1" fmla="*/ 56 h 65"/>
                <a:gd name="T2" fmla="*/ 45 w 45"/>
                <a:gd name="T3" fmla="*/ 32 h 65"/>
                <a:gd name="T4" fmla="*/ 24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4" y="0"/>
                  </a:cubicBezTo>
                  <a:cubicBezTo>
                    <a:pt x="16" y="0"/>
                    <a:pt x="10" y="3"/>
                    <a:pt x="6" y="9"/>
                  </a:cubicBezTo>
                  <a:cubicBezTo>
                    <a:pt x="2" y="15"/>
                    <a:pt x="0" y="22"/>
                    <a:pt x="0" y="33"/>
                  </a:cubicBezTo>
                  <a:cubicBezTo>
                    <a:pt x="0" y="55"/>
                    <a:pt x="8" y="65"/>
                    <a:pt x="23" y="65"/>
                  </a:cubicBezTo>
                  <a:cubicBezTo>
                    <a:pt x="30" y="65"/>
                    <a:pt x="36"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4" name="Freeform 384"/>
            <p:cNvSpPr>
              <a:spLocks/>
            </p:cNvSpPr>
            <p:nvPr/>
          </p:nvSpPr>
          <p:spPr bwMode="auto">
            <a:xfrm>
              <a:off x="6996575"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5" name="Freeform 385"/>
            <p:cNvSpPr>
              <a:spLocks noEditPoints="1"/>
            </p:cNvSpPr>
            <p:nvPr/>
          </p:nvSpPr>
          <p:spPr bwMode="auto">
            <a:xfrm>
              <a:off x="7121600"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6" name="Freeform 388"/>
            <p:cNvSpPr>
              <a:spLocks/>
            </p:cNvSpPr>
            <p:nvPr/>
          </p:nvSpPr>
          <p:spPr bwMode="auto">
            <a:xfrm>
              <a:off x="7591701" y="5244178"/>
              <a:ext cx="77516" cy="117714"/>
            </a:xfrm>
            <a:custGeom>
              <a:avLst/>
              <a:gdLst>
                <a:gd name="T0" fmla="*/ 18 w 26"/>
                <a:gd name="T1" fmla="*/ 0 h 40"/>
                <a:gd name="T2" fmla="*/ 10 w 26"/>
                <a:gd name="T3" fmla="*/ 6 h 40"/>
                <a:gd name="T4" fmla="*/ 0 w 26"/>
                <a:gd name="T5" fmla="*/ 10 h 40"/>
                <a:gd name="T6" fmla="*/ 0 w 26"/>
                <a:gd name="T7" fmla="*/ 21 h 40"/>
                <a:gd name="T8" fmla="*/ 4 w 26"/>
                <a:gd name="T9" fmla="*/ 21 h 40"/>
                <a:gd name="T10" fmla="*/ 7 w 26"/>
                <a:gd name="T11" fmla="*/ 19 h 40"/>
                <a:gd name="T12" fmla="*/ 10 w 26"/>
                <a:gd name="T13" fmla="*/ 17 h 40"/>
                <a:gd name="T14" fmla="*/ 13 w 26"/>
                <a:gd name="T15" fmla="*/ 15 h 40"/>
                <a:gd name="T16" fmla="*/ 13 w 26"/>
                <a:gd name="T17" fmla="*/ 40 h 40"/>
                <a:gd name="T18" fmla="*/ 26 w 26"/>
                <a:gd name="T19" fmla="*/ 26 h 40"/>
                <a:gd name="T20" fmla="*/ 26 w 26"/>
                <a:gd name="T21" fmla="*/ 0 h 40"/>
                <a:gd name="T22" fmla="*/ 18 w 2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18" y="0"/>
                  </a:move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40"/>
                  </a:cubicBezTo>
                  <a:cubicBezTo>
                    <a:pt x="17" y="35"/>
                    <a:pt x="22" y="31"/>
                    <a:pt x="26" y="26"/>
                  </a:cubicBezTo>
                  <a:cubicBezTo>
                    <a:pt x="26" y="19"/>
                    <a:pt x="26" y="11"/>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7" name="Freeform 389"/>
            <p:cNvSpPr>
              <a:spLocks/>
            </p:cNvSpPr>
            <p:nvPr/>
          </p:nvSpPr>
          <p:spPr bwMode="auto">
            <a:xfrm>
              <a:off x="7712977" y="5270475"/>
              <a:ext cx="8753" cy="6261"/>
            </a:xfrm>
            <a:custGeom>
              <a:avLst/>
              <a:gdLst>
                <a:gd name="T0" fmla="*/ 0 w 3"/>
                <a:gd name="T1" fmla="*/ 2 h 2"/>
                <a:gd name="T2" fmla="*/ 3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2" y="1"/>
                    <a:pt x="3" y="0"/>
                  </a:cubicBezTo>
                  <a:cubicBezTo>
                    <a:pt x="2" y="0"/>
                    <a:pt x="1" y="0"/>
                    <a:pt x="0" y="1"/>
                  </a:cubicBezTo>
                  <a:cubicBezTo>
                    <a:pt x="0" y="1"/>
                    <a:pt x="0" y="1"/>
                    <a:pt x="0" y="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8" name="Freeform 392"/>
            <p:cNvSpPr>
              <a:spLocks/>
            </p:cNvSpPr>
            <p:nvPr/>
          </p:nvSpPr>
          <p:spPr bwMode="auto">
            <a:xfrm>
              <a:off x="5282458" y="5469590"/>
              <a:ext cx="77516"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9" name="Freeform 393"/>
            <p:cNvSpPr>
              <a:spLocks noEditPoints="1"/>
            </p:cNvSpPr>
            <p:nvPr/>
          </p:nvSpPr>
          <p:spPr bwMode="auto">
            <a:xfrm>
              <a:off x="5403734" y="5469590"/>
              <a:ext cx="131279"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0" name="Freeform 394"/>
            <p:cNvSpPr>
              <a:spLocks/>
            </p:cNvSpPr>
            <p:nvPr/>
          </p:nvSpPr>
          <p:spPr bwMode="auto">
            <a:xfrm>
              <a:off x="5578771" y="5469590"/>
              <a:ext cx="80017" cy="186591"/>
            </a:xfrm>
            <a:custGeom>
              <a:avLst/>
              <a:gdLst>
                <a:gd name="T0" fmla="*/ 10 w 27"/>
                <a:gd name="T1" fmla="*/ 6 h 63"/>
                <a:gd name="T2" fmla="*/ 0 w 27"/>
                <a:gd name="T3" fmla="*/ 9 h 63"/>
                <a:gd name="T4" fmla="*/ 0 w 27"/>
                <a:gd name="T5" fmla="*/ 20 h 63"/>
                <a:gd name="T6" fmla="*/ 4 w 27"/>
                <a:gd name="T7" fmla="*/ 20 h 63"/>
                <a:gd name="T8" fmla="*/ 7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6" y="7"/>
                    <a:pt x="4" y="8"/>
                    <a:pt x="0" y="9"/>
                  </a:cubicBezTo>
                  <a:cubicBezTo>
                    <a:pt x="0" y="9"/>
                    <a:pt x="0" y="9"/>
                    <a:pt x="0" y="20"/>
                  </a:cubicBezTo>
                  <a:cubicBezTo>
                    <a:pt x="1" y="20"/>
                    <a:pt x="2" y="20"/>
                    <a:pt x="4"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1" name="Freeform 395"/>
            <p:cNvSpPr>
              <a:spLocks noEditPoints="1"/>
            </p:cNvSpPr>
            <p:nvPr/>
          </p:nvSpPr>
          <p:spPr bwMode="auto">
            <a:xfrm>
              <a:off x="5700047" y="5469590"/>
              <a:ext cx="13377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5" y="42"/>
                    <a:pt x="45" y="32"/>
                  </a:cubicBezTo>
                  <a:cubicBezTo>
                    <a:pt x="45"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2" name="Freeform 396"/>
            <p:cNvSpPr>
              <a:spLocks/>
            </p:cNvSpPr>
            <p:nvPr/>
          </p:nvSpPr>
          <p:spPr bwMode="auto">
            <a:xfrm>
              <a:off x="5875084" y="5469590"/>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3" name="Freeform 400"/>
            <p:cNvSpPr>
              <a:spLocks/>
            </p:cNvSpPr>
            <p:nvPr/>
          </p:nvSpPr>
          <p:spPr bwMode="auto">
            <a:xfrm>
              <a:off x="6470211" y="5469590"/>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4" name="Freeform 401"/>
            <p:cNvSpPr>
              <a:spLocks/>
            </p:cNvSpPr>
            <p:nvPr/>
          </p:nvSpPr>
          <p:spPr bwMode="auto">
            <a:xfrm>
              <a:off x="6591487" y="5469590"/>
              <a:ext cx="76267"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5" name="Freeform 409"/>
            <p:cNvSpPr>
              <a:spLocks/>
            </p:cNvSpPr>
            <p:nvPr/>
          </p:nvSpPr>
          <p:spPr bwMode="auto">
            <a:xfrm>
              <a:off x="5394981" y="5695000"/>
              <a:ext cx="73766" cy="58858"/>
            </a:xfrm>
            <a:custGeom>
              <a:avLst/>
              <a:gdLst>
                <a:gd name="T0" fmla="*/ 17 w 25"/>
                <a:gd name="T1" fmla="*/ 0 h 20"/>
                <a:gd name="T2" fmla="*/ 8 w 25"/>
                <a:gd name="T3" fmla="*/ 5 h 20"/>
                <a:gd name="T4" fmla="*/ 0 w 25"/>
                <a:gd name="T5" fmla="*/ 9 h 20"/>
                <a:gd name="T6" fmla="*/ 25 w 25"/>
                <a:gd name="T7" fmla="*/ 20 h 20"/>
                <a:gd name="T8" fmla="*/ 25 w 25"/>
                <a:gd name="T9" fmla="*/ 0 h 20"/>
                <a:gd name="T10" fmla="*/ 17 w 25"/>
                <a:gd name="T11" fmla="*/ 0 h 20"/>
              </a:gdLst>
              <a:ahLst/>
              <a:cxnLst>
                <a:cxn ang="0">
                  <a:pos x="T0" y="T1"/>
                </a:cxn>
                <a:cxn ang="0">
                  <a:pos x="T2" y="T3"/>
                </a:cxn>
                <a:cxn ang="0">
                  <a:pos x="T4" y="T5"/>
                </a:cxn>
                <a:cxn ang="0">
                  <a:pos x="T6" y="T7"/>
                </a:cxn>
                <a:cxn ang="0">
                  <a:pos x="T8" y="T9"/>
                </a:cxn>
                <a:cxn ang="0">
                  <a:pos x="T10" y="T11"/>
                </a:cxn>
              </a:cxnLst>
              <a:rect l="0" t="0" r="r" b="b"/>
              <a:pathLst>
                <a:path w="25" h="20">
                  <a:moveTo>
                    <a:pt x="17" y="0"/>
                  </a:moveTo>
                  <a:cubicBezTo>
                    <a:pt x="14" y="2"/>
                    <a:pt x="11" y="4"/>
                    <a:pt x="8" y="5"/>
                  </a:cubicBezTo>
                  <a:cubicBezTo>
                    <a:pt x="5" y="6"/>
                    <a:pt x="3" y="8"/>
                    <a:pt x="0" y="9"/>
                  </a:cubicBezTo>
                  <a:cubicBezTo>
                    <a:pt x="8" y="12"/>
                    <a:pt x="17" y="16"/>
                    <a:pt x="25" y="20"/>
                  </a:cubicBezTo>
                  <a:cubicBezTo>
                    <a:pt x="25" y="14"/>
                    <a:pt x="25" y="7"/>
                    <a:pt x="25" y="0"/>
                  </a:cubicBezTo>
                  <a:lnTo>
                    <a:pt x="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6" name="Freeform 410"/>
            <p:cNvSpPr>
              <a:spLocks/>
            </p:cNvSpPr>
            <p:nvPr/>
          </p:nvSpPr>
          <p:spPr bwMode="auto">
            <a:xfrm>
              <a:off x="5513757" y="5695000"/>
              <a:ext cx="77516" cy="102687"/>
            </a:xfrm>
            <a:custGeom>
              <a:avLst/>
              <a:gdLst>
                <a:gd name="T0" fmla="*/ 18 w 26"/>
                <a:gd name="T1" fmla="*/ 0 h 35"/>
                <a:gd name="T2" fmla="*/ 10 w 26"/>
                <a:gd name="T3" fmla="*/ 5 h 35"/>
                <a:gd name="T4" fmla="*/ 0 w 26"/>
                <a:gd name="T5" fmla="*/ 9 h 35"/>
                <a:gd name="T6" fmla="*/ 0 w 26"/>
                <a:gd name="T7" fmla="*/ 20 h 35"/>
                <a:gd name="T8" fmla="*/ 3 w 26"/>
                <a:gd name="T9" fmla="*/ 20 h 35"/>
                <a:gd name="T10" fmla="*/ 7 w 26"/>
                <a:gd name="T11" fmla="*/ 18 h 35"/>
                <a:gd name="T12" fmla="*/ 10 w 26"/>
                <a:gd name="T13" fmla="*/ 16 h 35"/>
                <a:gd name="T14" fmla="*/ 13 w 26"/>
                <a:gd name="T15" fmla="*/ 15 h 35"/>
                <a:gd name="T16" fmla="*/ 13 w 26"/>
                <a:gd name="T17" fmla="*/ 30 h 35"/>
                <a:gd name="T18" fmla="*/ 26 w 26"/>
                <a:gd name="T19" fmla="*/ 35 h 35"/>
                <a:gd name="T20" fmla="*/ 26 w 26"/>
                <a:gd name="T21" fmla="*/ 0 h 35"/>
                <a:gd name="T22" fmla="*/ 18 w 2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5">
                  <a:moveTo>
                    <a:pt x="18" y="0"/>
                  </a:move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30"/>
                  </a:cubicBezTo>
                  <a:cubicBezTo>
                    <a:pt x="17" y="32"/>
                    <a:pt x="22" y="34"/>
                    <a:pt x="26" y="35"/>
                  </a:cubicBezTo>
                  <a:cubicBezTo>
                    <a:pt x="26" y="27"/>
                    <a:pt x="26" y="15"/>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7" name="Freeform 411"/>
            <p:cNvSpPr>
              <a:spLocks/>
            </p:cNvSpPr>
            <p:nvPr/>
          </p:nvSpPr>
          <p:spPr bwMode="auto">
            <a:xfrm>
              <a:off x="5635033" y="5695000"/>
              <a:ext cx="130027" cy="154032"/>
            </a:xfrm>
            <a:custGeom>
              <a:avLst/>
              <a:gdLst>
                <a:gd name="T0" fmla="*/ 23 w 44"/>
                <a:gd name="T1" fmla="*/ 0 h 52"/>
                <a:gd name="T2" fmla="*/ 6 w 44"/>
                <a:gd name="T3" fmla="*/ 8 h 52"/>
                <a:gd name="T4" fmla="*/ 0 w 44"/>
                <a:gd name="T5" fmla="*/ 33 h 52"/>
                <a:gd name="T6" fmla="*/ 0 w 44"/>
                <a:gd name="T7" fmla="*/ 40 h 52"/>
                <a:gd name="T8" fmla="*/ 15 w 44"/>
                <a:gd name="T9" fmla="*/ 45 h 52"/>
                <a:gd name="T10" fmla="*/ 14 w 44"/>
                <a:gd name="T11" fmla="*/ 33 h 52"/>
                <a:gd name="T12" fmla="*/ 22 w 44"/>
                <a:gd name="T13" fmla="*/ 11 h 52"/>
                <a:gd name="T14" fmla="*/ 30 w 44"/>
                <a:gd name="T15" fmla="*/ 32 h 52"/>
                <a:gd name="T16" fmla="*/ 28 w 44"/>
                <a:gd name="T17" fmla="*/ 48 h 52"/>
                <a:gd name="T18" fmla="*/ 41 w 44"/>
                <a:gd name="T19" fmla="*/ 52 h 52"/>
                <a:gd name="T20" fmla="*/ 44 w 44"/>
                <a:gd name="T21" fmla="*/ 32 h 52"/>
                <a:gd name="T22" fmla="*/ 23 w 44"/>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2">
                  <a:moveTo>
                    <a:pt x="23" y="0"/>
                  </a:moveTo>
                  <a:cubicBezTo>
                    <a:pt x="16" y="0"/>
                    <a:pt x="9" y="3"/>
                    <a:pt x="6" y="8"/>
                  </a:cubicBezTo>
                  <a:cubicBezTo>
                    <a:pt x="2" y="15"/>
                    <a:pt x="0" y="22"/>
                    <a:pt x="0" y="33"/>
                  </a:cubicBezTo>
                  <a:cubicBezTo>
                    <a:pt x="0" y="35"/>
                    <a:pt x="0" y="38"/>
                    <a:pt x="0" y="40"/>
                  </a:cubicBezTo>
                  <a:cubicBezTo>
                    <a:pt x="5" y="42"/>
                    <a:pt x="10" y="43"/>
                    <a:pt x="15" y="45"/>
                  </a:cubicBezTo>
                  <a:cubicBezTo>
                    <a:pt x="14" y="42"/>
                    <a:pt x="14" y="38"/>
                    <a:pt x="14" y="33"/>
                  </a:cubicBezTo>
                  <a:cubicBezTo>
                    <a:pt x="14" y="18"/>
                    <a:pt x="17" y="11"/>
                    <a:pt x="22" y="11"/>
                  </a:cubicBezTo>
                  <a:cubicBezTo>
                    <a:pt x="28" y="11"/>
                    <a:pt x="30" y="17"/>
                    <a:pt x="30" y="32"/>
                  </a:cubicBezTo>
                  <a:cubicBezTo>
                    <a:pt x="30" y="40"/>
                    <a:pt x="30" y="45"/>
                    <a:pt x="28" y="48"/>
                  </a:cubicBezTo>
                  <a:cubicBezTo>
                    <a:pt x="32" y="49"/>
                    <a:pt x="37" y="51"/>
                    <a:pt x="41" y="52"/>
                  </a:cubicBezTo>
                  <a:cubicBezTo>
                    <a:pt x="43" y="46"/>
                    <a:pt x="44" y="40"/>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8" name="Freeform 412"/>
            <p:cNvSpPr>
              <a:spLocks/>
            </p:cNvSpPr>
            <p:nvPr/>
          </p:nvSpPr>
          <p:spPr bwMode="auto">
            <a:xfrm>
              <a:off x="5810070" y="5695000"/>
              <a:ext cx="76267" cy="180330"/>
            </a:xfrm>
            <a:custGeom>
              <a:avLst/>
              <a:gdLst>
                <a:gd name="T0" fmla="*/ 18 w 26"/>
                <a:gd name="T1" fmla="*/ 0 h 61"/>
                <a:gd name="T2" fmla="*/ 10 w 26"/>
                <a:gd name="T3" fmla="*/ 5 h 61"/>
                <a:gd name="T4" fmla="*/ 0 w 26"/>
                <a:gd name="T5" fmla="*/ 9 h 61"/>
                <a:gd name="T6" fmla="*/ 0 w 26"/>
                <a:gd name="T7" fmla="*/ 20 h 61"/>
                <a:gd name="T8" fmla="*/ 4 w 26"/>
                <a:gd name="T9" fmla="*/ 20 h 61"/>
                <a:gd name="T10" fmla="*/ 7 w 26"/>
                <a:gd name="T11" fmla="*/ 18 h 61"/>
                <a:gd name="T12" fmla="*/ 10 w 26"/>
                <a:gd name="T13" fmla="*/ 16 h 61"/>
                <a:gd name="T14" fmla="*/ 13 w 26"/>
                <a:gd name="T15" fmla="*/ 15 h 61"/>
                <a:gd name="T16" fmla="*/ 13 w 26"/>
                <a:gd name="T17" fmla="*/ 59 h 61"/>
                <a:gd name="T18" fmla="*/ 26 w 26"/>
                <a:gd name="T19" fmla="*/ 61 h 61"/>
                <a:gd name="T20" fmla="*/ 26 w 26"/>
                <a:gd name="T21" fmla="*/ 0 h 61"/>
                <a:gd name="T22" fmla="*/ 18 w 26"/>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1">
                  <a:moveTo>
                    <a:pt x="18" y="0"/>
                  </a:move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6"/>
                    <a:pt x="13" y="15"/>
                  </a:cubicBezTo>
                  <a:cubicBezTo>
                    <a:pt x="13" y="15"/>
                    <a:pt x="13" y="15"/>
                    <a:pt x="13" y="59"/>
                  </a:cubicBezTo>
                  <a:cubicBezTo>
                    <a:pt x="17" y="59"/>
                    <a:pt x="22" y="60"/>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9" name="Freeform 417"/>
            <p:cNvSpPr>
              <a:spLocks/>
            </p:cNvSpPr>
            <p:nvPr/>
          </p:nvSpPr>
          <p:spPr bwMode="auto">
            <a:xfrm>
              <a:off x="6526474" y="5695000"/>
              <a:ext cx="76267" cy="182834"/>
            </a:xfrm>
            <a:custGeom>
              <a:avLst/>
              <a:gdLst>
                <a:gd name="T0" fmla="*/ 18 w 26"/>
                <a:gd name="T1" fmla="*/ 0 h 62"/>
                <a:gd name="T2" fmla="*/ 10 w 26"/>
                <a:gd name="T3" fmla="*/ 5 h 62"/>
                <a:gd name="T4" fmla="*/ 0 w 26"/>
                <a:gd name="T5" fmla="*/ 9 h 62"/>
                <a:gd name="T6" fmla="*/ 0 w 26"/>
                <a:gd name="T7" fmla="*/ 20 h 62"/>
                <a:gd name="T8" fmla="*/ 4 w 26"/>
                <a:gd name="T9" fmla="*/ 20 h 62"/>
                <a:gd name="T10" fmla="*/ 7 w 26"/>
                <a:gd name="T11" fmla="*/ 18 h 62"/>
                <a:gd name="T12" fmla="*/ 10 w 26"/>
                <a:gd name="T13" fmla="*/ 16 h 62"/>
                <a:gd name="T14" fmla="*/ 13 w 26"/>
                <a:gd name="T15" fmla="*/ 15 h 62"/>
                <a:gd name="T16" fmla="*/ 13 w 26"/>
                <a:gd name="T17" fmla="*/ 62 h 62"/>
                <a:gd name="T18" fmla="*/ 19 w 26"/>
                <a:gd name="T19" fmla="*/ 62 h 62"/>
                <a:gd name="T20" fmla="*/ 26 w 26"/>
                <a:gd name="T21" fmla="*/ 61 h 62"/>
                <a:gd name="T22" fmla="*/ 26 w 26"/>
                <a:gd name="T23" fmla="*/ 0 h 62"/>
                <a:gd name="T24" fmla="*/ 18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8" y="0"/>
                  </a:moveTo>
                  <a:cubicBezTo>
                    <a:pt x="15" y="2"/>
                    <a:pt x="13" y="4"/>
                    <a:pt x="10" y="5"/>
                  </a:cubicBez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19" y="62"/>
                  </a:cubicBezTo>
                  <a:cubicBezTo>
                    <a:pt x="22" y="62"/>
                    <a:pt x="24" y="62"/>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0" name="Freeform 418"/>
            <p:cNvSpPr>
              <a:spLocks/>
            </p:cNvSpPr>
            <p:nvPr/>
          </p:nvSpPr>
          <p:spPr bwMode="auto">
            <a:xfrm>
              <a:off x="6647749" y="5695000"/>
              <a:ext cx="80017" cy="165302"/>
            </a:xfrm>
            <a:custGeom>
              <a:avLst/>
              <a:gdLst>
                <a:gd name="T0" fmla="*/ 18 w 27"/>
                <a:gd name="T1" fmla="*/ 0 h 56"/>
                <a:gd name="T2" fmla="*/ 10 w 27"/>
                <a:gd name="T3" fmla="*/ 5 h 56"/>
                <a:gd name="T4" fmla="*/ 0 w 27"/>
                <a:gd name="T5" fmla="*/ 9 h 56"/>
                <a:gd name="T6" fmla="*/ 0 w 27"/>
                <a:gd name="T7" fmla="*/ 20 h 56"/>
                <a:gd name="T8" fmla="*/ 4 w 27"/>
                <a:gd name="T9" fmla="*/ 20 h 56"/>
                <a:gd name="T10" fmla="*/ 8 w 27"/>
                <a:gd name="T11" fmla="*/ 18 h 56"/>
                <a:gd name="T12" fmla="*/ 10 w 27"/>
                <a:gd name="T13" fmla="*/ 16 h 56"/>
                <a:gd name="T14" fmla="*/ 13 w 27"/>
                <a:gd name="T15" fmla="*/ 15 h 56"/>
                <a:gd name="T16" fmla="*/ 13 w 27"/>
                <a:gd name="T17" fmla="*/ 56 h 56"/>
                <a:gd name="T18" fmla="*/ 27 w 27"/>
                <a:gd name="T19" fmla="*/ 52 h 56"/>
                <a:gd name="T20" fmla="*/ 27 w 27"/>
                <a:gd name="T21" fmla="*/ 0 h 56"/>
                <a:gd name="T22" fmla="*/ 18 w 2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6">
                  <a:moveTo>
                    <a:pt x="18" y="0"/>
                  </a:move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56"/>
                  </a:cubicBezTo>
                  <a:cubicBezTo>
                    <a:pt x="18" y="55"/>
                    <a:pt x="22" y="54"/>
                    <a:pt x="27" y="52"/>
                  </a:cubicBezTo>
                  <a:cubicBezTo>
                    <a:pt x="27" y="44"/>
                    <a:pt x="27" y="29"/>
                    <a:pt x="27"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1" name="Freeform 425"/>
            <p:cNvSpPr>
              <a:spLocks noEditPoints="1"/>
            </p:cNvSpPr>
            <p:nvPr/>
          </p:nvSpPr>
          <p:spPr bwMode="auto">
            <a:xfrm>
              <a:off x="6642796" y="2013434"/>
              <a:ext cx="245684" cy="213512"/>
            </a:xfrm>
            <a:custGeom>
              <a:avLst/>
              <a:gdLst>
                <a:gd name="T0" fmla="*/ 701 w 704"/>
                <a:gd name="T1" fmla="*/ 585 h 610"/>
                <a:gd name="T2" fmla="*/ 366 w 704"/>
                <a:gd name="T3" fmla="*/ 8 h 610"/>
                <a:gd name="T4" fmla="*/ 352 w 704"/>
                <a:gd name="T5" fmla="*/ 0 h 610"/>
                <a:gd name="T6" fmla="*/ 338 w 704"/>
                <a:gd name="T7" fmla="*/ 8 h 610"/>
                <a:gd name="T8" fmla="*/ 3 w 704"/>
                <a:gd name="T9" fmla="*/ 586 h 610"/>
                <a:gd name="T10" fmla="*/ 3 w 704"/>
                <a:gd name="T11" fmla="*/ 602 h 610"/>
                <a:gd name="T12" fmla="*/ 17 w 704"/>
                <a:gd name="T13" fmla="*/ 610 h 610"/>
                <a:gd name="T14" fmla="*/ 688 w 704"/>
                <a:gd name="T15" fmla="*/ 610 h 610"/>
                <a:gd name="T16" fmla="*/ 688 w 704"/>
                <a:gd name="T17" fmla="*/ 610 h 610"/>
                <a:gd name="T18" fmla="*/ 704 w 704"/>
                <a:gd name="T19" fmla="*/ 594 h 610"/>
                <a:gd name="T20" fmla="*/ 701 w 704"/>
                <a:gd name="T21" fmla="*/ 585 h 610"/>
                <a:gd name="T22" fmla="*/ 352 w 704"/>
                <a:gd name="T23" fmla="*/ 220 h 610"/>
                <a:gd name="T24" fmla="*/ 514 w 704"/>
                <a:gd name="T25" fmla="*/ 500 h 610"/>
                <a:gd name="T26" fmla="*/ 190 w 704"/>
                <a:gd name="T27" fmla="*/ 500 h 610"/>
                <a:gd name="T28" fmla="*/ 352 w 704"/>
                <a:gd name="T29" fmla="*/ 2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610">
                  <a:moveTo>
                    <a:pt x="701" y="585"/>
                  </a:moveTo>
                  <a:cubicBezTo>
                    <a:pt x="366" y="8"/>
                    <a:pt x="366" y="8"/>
                    <a:pt x="366" y="8"/>
                  </a:cubicBezTo>
                  <a:cubicBezTo>
                    <a:pt x="363" y="3"/>
                    <a:pt x="358" y="0"/>
                    <a:pt x="352" y="0"/>
                  </a:cubicBezTo>
                  <a:cubicBezTo>
                    <a:pt x="346" y="0"/>
                    <a:pt x="341" y="3"/>
                    <a:pt x="338" y="8"/>
                  </a:cubicBezTo>
                  <a:cubicBezTo>
                    <a:pt x="3" y="586"/>
                    <a:pt x="3" y="586"/>
                    <a:pt x="3" y="586"/>
                  </a:cubicBezTo>
                  <a:cubicBezTo>
                    <a:pt x="0" y="591"/>
                    <a:pt x="0" y="597"/>
                    <a:pt x="3" y="602"/>
                  </a:cubicBezTo>
                  <a:cubicBezTo>
                    <a:pt x="5" y="607"/>
                    <a:pt x="11" y="610"/>
                    <a:pt x="17" y="610"/>
                  </a:cubicBezTo>
                  <a:cubicBezTo>
                    <a:pt x="688" y="610"/>
                    <a:pt x="688" y="610"/>
                    <a:pt x="688" y="610"/>
                  </a:cubicBezTo>
                  <a:cubicBezTo>
                    <a:pt x="688" y="610"/>
                    <a:pt x="688" y="610"/>
                    <a:pt x="688" y="610"/>
                  </a:cubicBezTo>
                  <a:cubicBezTo>
                    <a:pt x="697" y="610"/>
                    <a:pt x="704" y="603"/>
                    <a:pt x="704" y="594"/>
                  </a:cubicBezTo>
                  <a:cubicBezTo>
                    <a:pt x="704" y="591"/>
                    <a:pt x="703" y="587"/>
                    <a:pt x="701" y="585"/>
                  </a:cubicBezTo>
                  <a:close/>
                  <a:moveTo>
                    <a:pt x="352" y="220"/>
                  </a:moveTo>
                  <a:cubicBezTo>
                    <a:pt x="514" y="500"/>
                    <a:pt x="514" y="500"/>
                    <a:pt x="514" y="500"/>
                  </a:cubicBezTo>
                  <a:cubicBezTo>
                    <a:pt x="190" y="500"/>
                    <a:pt x="190" y="500"/>
                    <a:pt x="190" y="500"/>
                  </a:cubicBezTo>
                  <a:lnTo>
                    <a:pt x="352" y="220"/>
                  </a:lnTo>
                  <a:close/>
                </a:path>
              </a:pathLst>
            </a:custGeom>
            <a:solidFill>
              <a:srgbClr val="505050"/>
            </a:solidFill>
            <a:ln>
              <a:noFill/>
            </a:ln>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2" name="Freeform 99"/>
            <p:cNvSpPr>
              <a:spLocks noEditPoints="1"/>
            </p:cNvSpPr>
            <p:nvPr/>
          </p:nvSpPr>
          <p:spPr bwMode="auto">
            <a:xfrm>
              <a:off x="4884755" y="3680129"/>
              <a:ext cx="592394" cy="412818"/>
            </a:xfrm>
            <a:custGeom>
              <a:avLst/>
              <a:gdLst>
                <a:gd name="T0" fmla="*/ 208 w 208"/>
                <a:gd name="T1" fmla="*/ 135 h 145"/>
                <a:gd name="T2" fmla="*/ 208 w 208"/>
                <a:gd name="T3" fmla="*/ 10 h 145"/>
                <a:gd name="T4" fmla="*/ 198 w 208"/>
                <a:gd name="T5" fmla="*/ 0 h 145"/>
                <a:gd name="T6" fmla="*/ 10 w 208"/>
                <a:gd name="T7" fmla="*/ 0 h 145"/>
                <a:gd name="T8" fmla="*/ 0 w 208"/>
                <a:gd name="T9" fmla="*/ 10 h 145"/>
                <a:gd name="T10" fmla="*/ 0 w 208"/>
                <a:gd name="T11" fmla="*/ 135 h 145"/>
                <a:gd name="T12" fmla="*/ 10 w 208"/>
                <a:gd name="T13" fmla="*/ 145 h 145"/>
                <a:gd name="T14" fmla="*/ 198 w 208"/>
                <a:gd name="T15" fmla="*/ 145 h 145"/>
                <a:gd name="T16" fmla="*/ 208 w 208"/>
                <a:gd name="T17" fmla="*/ 135 h 145"/>
                <a:gd name="T18" fmla="*/ 104 w 208"/>
                <a:gd name="T19" fmla="*/ 3 h 145"/>
                <a:gd name="T20" fmla="*/ 106 w 208"/>
                <a:gd name="T21" fmla="*/ 5 h 145"/>
                <a:gd name="T22" fmla="*/ 104 w 208"/>
                <a:gd name="T23" fmla="*/ 8 h 145"/>
                <a:gd name="T24" fmla="*/ 102 w 208"/>
                <a:gd name="T25" fmla="*/ 5 h 145"/>
                <a:gd name="T26" fmla="*/ 104 w 208"/>
                <a:gd name="T27" fmla="*/ 3 h 145"/>
                <a:gd name="T28" fmla="*/ 104 w 208"/>
                <a:gd name="T29" fmla="*/ 141 h 145"/>
                <a:gd name="T30" fmla="*/ 100 w 208"/>
                <a:gd name="T31" fmla="*/ 136 h 145"/>
                <a:gd name="T32" fmla="*/ 104 w 208"/>
                <a:gd name="T33" fmla="*/ 132 h 145"/>
                <a:gd name="T34" fmla="*/ 109 w 208"/>
                <a:gd name="T35" fmla="*/ 136 h 145"/>
                <a:gd name="T36" fmla="*/ 104 w 208"/>
                <a:gd name="T37" fmla="*/ 141 h 145"/>
                <a:gd name="T38" fmla="*/ 197 w 208"/>
                <a:gd name="T39" fmla="*/ 129 h 145"/>
                <a:gd name="T40" fmla="*/ 12 w 208"/>
                <a:gd name="T41" fmla="*/ 129 h 145"/>
                <a:gd name="T42" fmla="*/ 12 w 208"/>
                <a:gd name="T43" fmla="*/ 11 h 145"/>
                <a:gd name="T44" fmla="*/ 197 w 208"/>
                <a:gd name="T45" fmla="*/ 11 h 145"/>
                <a:gd name="T46" fmla="*/ 197 w 208"/>
                <a:gd name="T4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145">
                  <a:moveTo>
                    <a:pt x="208" y="135"/>
                  </a:moveTo>
                  <a:cubicBezTo>
                    <a:pt x="208" y="10"/>
                    <a:pt x="208" y="10"/>
                    <a:pt x="208" y="10"/>
                  </a:cubicBezTo>
                  <a:cubicBezTo>
                    <a:pt x="208" y="4"/>
                    <a:pt x="203" y="0"/>
                    <a:pt x="198" y="0"/>
                  </a:cubicBezTo>
                  <a:cubicBezTo>
                    <a:pt x="10" y="0"/>
                    <a:pt x="10" y="0"/>
                    <a:pt x="10" y="0"/>
                  </a:cubicBezTo>
                  <a:cubicBezTo>
                    <a:pt x="5" y="0"/>
                    <a:pt x="0" y="4"/>
                    <a:pt x="0" y="10"/>
                  </a:cubicBezTo>
                  <a:cubicBezTo>
                    <a:pt x="0" y="135"/>
                    <a:pt x="0" y="135"/>
                    <a:pt x="0" y="135"/>
                  </a:cubicBezTo>
                  <a:cubicBezTo>
                    <a:pt x="0" y="140"/>
                    <a:pt x="5" y="145"/>
                    <a:pt x="10" y="145"/>
                  </a:cubicBezTo>
                  <a:cubicBezTo>
                    <a:pt x="198" y="145"/>
                    <a:pt x="198" y="145"/>
                    <a:pt x="198" y="145"/>
                  </a:cubicBezTo>
                  <a:cubicBezTo>
                    <a:pt x="203" y="145"/>
                    <a:pt x="208" y="140"/>
                    <a:pt x="208" y="135"/>
                  </a:cubicBezTo>
                  <a:close/>
                  <a:moveTo>
                    <a:pt x="104" y="3"/>
                  </a:moveTo>
                  <a:cubicBezTo>
                    <a:pt x="105" y="3"/>
                    <a:pt x="106" y="4"/>
                    <a:pt x="106" y="5"/>
                  </a:cubicBezTo>
                  <a:cubicBezTo>
                    <a:pt x="106" y="7"/>
                    <a:pt x="105" y="8"/>
                    <a:pt x="104" y="8"/>
                  </a:cubicBezTo>
                  <a:cubicBezTo>
                    <a:pt x="103" y="8"/>
                    <a:pt x="102" y="7"/>
                    <a:pt x="102" y="5"/>
                  </a:cubicBezTo>
                  <a:cubicBezTo>
                    <a:pt x="102" y="4"/>
                    <a:pt x="103" y="3"/>
                    <a:pt x="104" y="3"/>
                  </a:cubicBezTo>
                  <a:close/>
                  <a:moveTo>
                    <a:pt x="104" y="141"/>
                  </a:moveTo>
                  <a:cubicBezTo>
                    <a:pt x="101" y="141"/>
                    <a:pt x="100" y="139"/>
                    <a:pt x="100" y="136"/>
                  </a:cubicBezTo>
                  <a:cubicBezTo>
                    <a:pt x="100" y="134"/>
                    <a:pt x="101" y="132"/>
                    <a:pt x="104" y="132"/>
                  </a:cubicBezTo>
                  <a:cubicBezTo>
                    <a:pt x="107" y="132"/>
                    <a:pt x="109" y="134"/>
                    <a:pt x="109" y="136"/>
                  </a:cubicBezTo>
                  <a:cubicBezTo>
                    <a:pt x="109" y="139"/>
                    <a:pt x="107" y="141"/>
                    <a:pt x="104" y="141"/>
                  </a:cubicBezTo>
                  <a:close/>
                  <a:moveTo>
                    <a:pt x="197" y="129"/>
                  </a:moveTo>
                  <a:cubicBezTo>
                    <a:pt x="12" y="129"/>
                    <a:pt x="12" y="129"/>
                    <a:pt x="12" y="129"/>
                  </a:cubicBezTo>
                  <a:cubicBezTo>
                    <a:pt x="12" y="11"/>
                    <a:pt x="12" y="11"/>
                    <a:pt x="12" y="11"/>
                  </a:cubicBezTo>
                  <a:cubicBezTo>
                    <a:pt x="197" y="11"/>
                    <a:pt x="197" y="11"/>
                    <a:pt x="197" y="11"/>
                  </a:cubicBezTo>
                  <a:lnTo>
                    <a:pt x="197" y="129"/>
                  </a:lnTo>
                  <a:close/>
                </a:path>
              </a:pathLst>
            </a:custGeom>
            <a:solidFill>
              <a:srgbClr val="505050"/>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3" name="Freeform 642"/>
            <p:cNvSpPr>
              <a:spLocks noChangeAspect="1"/>
            </p:cNvSpPr>
            <p:nvPr/>
          </p:nvSpPr>
          <p:spPr bwMode="auto">
            <a:xfrm>
              <a:off x="4251431" y="3908865"/>
              <a:ext cx="408889" cy="4094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68402" tIns="54722" rIns="68402" bIns="54722" numCol="1" spcCol="0" rtlCol="0" fromWordArt="0" anchor="t" anchorCtr="0" forceAA="0" compatLnSpc="1">
              <a:prstTxWarp prst="textNoShape">
                <a:avLst/>
              </a:prstTxWarp>
              <a:noAutofit/>
            </a:bodyPr>
            <a:lstStyle/>
            <a:p>
              <a:pPr algn="ctr" defTabSz="348752" fontAlgn="base">
                <a:lnSpc>
                  <a:spcPct val="90000"/>
                </a:lnSpc>
                <a:spcBef>
                  <a:spcPct val="0"/>
                </a:spcBef>
                <a:spcAft>
                  <a:spcPct val="0"/>
                </a:spcAft>
                <a:defRPr/>
              </a:pPr>
              <a:endParaRPr lang="en-US" sz="898" kern="0" dirty="0">
                <a:gradFill>
                  <a:gsLst>
                    <a:gs pos="0">
                      <a:srgbClr val="FFFFFF"/>
                    </a:gs>
                    <a:gs pos="100000">
                      <a:srgbClr val="FFFFFF"/>
                    </a:gs>
                  </a:gsLst>
                  <a:lin ang="5400000" scaled="0"/>
                </a:gradFill>
                <a:ea typeface="Segoe UI" pitchFamily="34" charset="0"/>
                <a:cs typeface="Segoe UI" pitchFamily="34" charset="0"/>
              </a:endParaRPr>
            </a:p>
          </p:txBody>
        </p:sp>
        <p:sp>
          <p:nvSpPr>
            <p:cNvPr id="644" name="Freeform 340"/>
            <p:cNvSpPr>
              <a:spLocks/>
            </p:cNvSpPr>
            <p:nvPr/>
          </p:nvSpPr>
          <p:spPr bwMode="auto">
            <a:xfrm>
              <a:off x="7240870"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5" name="Freeform 262"/>
            <p:cNvSpPr>
              <a:spLocks noEditPoints="1"/>
            </p:cNvSpPr>
            <p:nvPr/>
          </p:nvSpPr>
          <p:spPr bwMode="auto">
            <a:xfrm>
              <a:off x="5872118"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6" name="Freeform 243"/>
            <p:cNvSpPr>
              <a:spLocks/>
            </p:cNvSpPr>
            <p:nvPr/>
          </p:nvSpPr>
          <p:spPr bwMode="auto">
            <a:xfrm>
              <a:off x="5858831"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7" name="Freeform 6"/>
            <p:cNvSpPr>
              <a:spLocks noEditPoints="1"/>
            </p:cNvSpPr>
            <p:nvPr/>
          </p:nvSpPr>
          <p:spPr bwMode="auto">
            <a:xfrm>
              <a:off x="6453659" y="2568270"/>
              <a:ext cx="353645" cy="604939"/>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648" name="Group 647"/>
            <p:cNvGrpSpPr/>
            <p:nvPr/>
          </p:nvGrpSpPr>
          <p:grpSpPr>
            <a:xfrm>
              <a:off x="6488832" y="3515513"/>
              <a:ext cx="306572" cy="343958"/>
              <a:chOff x="6495975" y="3510751"/>
              <a:chExt cx="306572" cy="343958"/>
            </a:xfrm>
          </p:grpSpPr>
          <p:sp>
            <p:nvSpPr>
              <p:cNvPr id="754"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5"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6"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49" name="Freeform 20"/>
            <p:cNvSpPr>
              <a:spLocks noEditPoints="1"/>
            </p:cNvSpPr>
            <p:nvPr/>
          </p:nvSpPr>
          <p:spPr bwMode="auto">
            <a:xfrm>
              <a:off x="4924681" y="2796699"/>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0" name="Freeform 20"/>
            <p:cNvSpPr>
              <a:spLocks noEditPoints="1"/>
            </p:cNvSpPr>
            <p:nvPr/>
          </p:nvSpPr>
          <p:spPr bwMode="auto">
            <a:xfrm>
              <a:off x="4924681"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1" name="Freeform 20"/>
            <p:cNvSpPr>
              <a:spLocks noEditPoints="1"/>
            </p:cNvSpPr>
            <p:nvPr/>
          </p:nvSpPr>
          <p:spPr bwMode="auto">
            <a:xfrm>
              <a:off x="5230502"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2" name="Freeform 153"/>
            <p:cNvSpPr>
              <a:spLocks/>
            </p:cNvSpPr>
            <p:nvPr/>
          </p:nvSpPr>
          <p:spPr bwMode="auto">
            <a:xfrm>
              <a:off x="5317523"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53" name="Group 652"/>
            <p:cNvGrpSpPr/>
            <p:nvPr/>
          </p:nvGrpSpPr>
          <p:grpSpPr>
            <a:xfrm>
              <a:off x="5454053" y="2355851"/>
              <a:ext cx="365054" cy="356934"/>
              <a:chOff x="-6292850" y="812800"/>
              <a:chExt cx="5283200" cy="5165725"/>
            </a:xfrm>
            <a:solidFill>
              <a:schemeClr val="tx1"/>
            </a:solidFill>
          </p:grpSpPr>
          <p:sp>
            <p:nvSpPr>
              <p:cNvPr id="735" name="Freeform 24"/>
              <p:cNvSpPr>
                <a:spLocks noEditPoints="1"/>
              </p:cNvSpPr>
              <p:nvPr/>
            </p:nvSpPr>
            <p:spPr bwMode="auto">
              <a:xfrm>
                <a:off x="-6292850" y="812800"/>
                <a:ext cx="5283200" cy="5165725"/>
              </a:xfrm>
              <a:custGeom>
                <a:avLst/>
                <a:gdLst>
                  <a:gd name="T0" fmla="*/ 0 w 3328"/>
                  <a:gd name="T1" fmla="*/ 3254 h 3254"/>
                  <a:gd name="T2" fmla="*/ 0 w 3328"/>
                  <a:gd name="T3" fmla="*/ 0 h 3254"/>
                  <a:gd name="T4" fmla="*/ 3328 w 3328"/>
                  <a:gd name="T5" fmla="*/ 0 h 3254"/>
                  <a:gd name="T6" fmla="*/ 3328 w 3328"/>
                  <a:gd name="T7" fmla="*/ 3254 h 3254"/>
                  <a:gd name="T8" fmla="*/ 0 w 3328"/>
                  <a:gd name="T9" fmla="*/ 3254 h 3254"/>
                  <a:gd name="T10" fmla="*/ 173 w 3328"/>
                  <a:gd name="T11" fmla="*/ 3086 h 3254"/>
                  <a:gd name="T12" fmla="*/ 3155 w 3328"/>
                  <a:gd name="T13" fmla="*/ 3086 h 3254"/>
                  <a:gd name="T14" fmla="*/ 3155 w 3328"/>
                  <a:gd name="T15" fmla="*/ 667 h 3254"/>
                  <a:gd name="T16" fmla="*/ 173 w 3328"/>
                  <a:gd name="T17" fmla="*/ 667 h 3254"/>
                  <a:gd name="T18" fmla="*/ 173 w 3328"/>
                  <a:gd name="T19" fmla="*/ 3086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8" h="3254">
                    <a:moveTo>
                      <a:pt x="0" y="3254"/>
                    </a:moveTo>
                    <a:lnTo>
                      <a:pt x="0" y="0"/>
                    </a:lnTo>
                    <a:lnTo>
                      <a:pt x="3328" y="0"/>
                    </a:lnTo>
                    <a:lnTo>
                      <a:pt x="3328" y="3254"/>
                    </a:lnTo>
                    <a:lnTo>
                      <a:pt x="0" y="3254"/>
                    </a:lnTo>
                    <a:close/>
                    <a:moveTo>
                      <a:pt x="173" y="3086"/>
                    </a:moveTo>
                    <a:lnTo>
                      <a:pt x="3155" y="3086"/>
                    </a:lnTo>
                    <a:lnTo>
                      <a:pt x="3155" y="667"/>
                    </a:lnTo>
                    <a:lnTo>
                      <a:pt x="173" y="667"/>
                    </a:lnTo>
                    <a:lnTo>
                      <a:pt x="173" y="30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6" name="Rectangle 25"/>
              <p:cNvSpPr>
                <a:spLocks noChangeArrowheads="1"/>
              </p:cNvSpPr>
              <p:nvPr/>
            </p:nvSpPr>
            <p:spPr bwMode="auto">
              <a:xfrm>
                <a:off x="-48768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7" name="Rectangle 26"/>
              <p:cNvSpPr>
                <a:spLocks noChangeArrowheads="1"/>
              </p:cNvSpPr>
              <p:nvPr/>
            </p:nvSpPr>
            <p:spPr bwMode="auto">
              <a:xfrm>
                <a:off x="-3970338" y="2132013"/>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8" name="Rectangle 27"/>
              <p:cNvSpPr>
                <a:spLocks noChangeArrowheads="1"/>
              </p:cNvSpPr>
              <p:nvPr/>
            </p:nvSpPr>
            <p:spPr bwMode="auto">
              <a:xfrm>
                <a:off x="-3084513"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9" name="Rectangle 28"/>
              <p:cNvSpPr>
                <a:spLocks noChangeArrowheads="1"/>
              </p:cNvSpPr>
              <p:nvPr/>
            </p:nvSpPr>
            <p:spPr bwMode="auto">
              <a:xfrm>
                <a:off x="-21971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0" name="Rectangle 29"/>
              <p:cNvSpPr>
                <a:spLocks noChangeArrowheads="1"/>
              </p:cNvSpPr>
              <p:nvPr/>
            </p:nvSpPr>
            <p:spPr bwMode="auto">
              <a:xfrm>
                <a:off x="-5759450" y="3017838"/>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1" name="Rectangle 30"/>
              <p:cNvSpPr>
                <a:spLocks noChangeArrowheads="1"/>
              </p:cNvSpPr>
              <p:nvPr/>
            </p:nvSpPr>
            <p:spPr bwMode="auto">
              <a:xfrm>
                <a:off x="-48768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2" name="Rectangle 31"/>
              <p:cNvSpPr>
                <a:spLocks noChangeArrowheads="1"/>
              </p:cNvSpPr>
              <p:nvPr/>
            </p:nvSpPr>
            <p:spPr bwMode="auto">
              <a:xfrm>
                <a:off x="-3970338" y="3017838"/>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3" name="Rectangle 32"/>
              <p:cNvSpPr>
                <a:spLocks noChangeArrowheads="1"/>
              </p:cNvSpPr>
              <p:nvPr/>
            </p:nvSpPr>
            <p:spPr bwMode="auto">
              <a:xfrm>
                <a:off x="-3084513"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4" name="Rectangle 33"/>
              <p:cNvSpPr>
                <a:spLocks noChangeArrowheads="1"/>
              </p:cNvSpPr>
              <p:nvPr/>
            </p:nvSpPr>
            <p:spPr bwMode="auto">
              <a:xfrm>
                <a:off x="-21971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5" name="Rectangle 34"/>
              <p:cNvSpPr>
                <a:spLocks noChangeArrowheads="1"/>
              </p:cNvSpPr>
              <p:nvPr/>
            </p:nvSpPr>
            <p:spPr bwMode="auto">
              <a:xfrm>
                <a:off x="-5759450" y="3902075"/>
                <a:ext cx="638175"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6" name="Rectangle 35"/>
              <p:cNvSpPr>
                <a:spLocks noChangeArrowheads="1"/>
              </p:cNvSpPr>
              <p:nvPr/>
            </p:nvSpPr>
            <p:spPr bwMode="auto">
              <a:xfrm>
                <a:off x="-48768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7" name="Rectangle 36"/>
              <p:cNvSpPr>
                <a:spLocks noChangeArrowheads="1"/>
              </p:cNvSpPr>
              <p:nvPr/>
            </p:nvSpPr>
            <p:spPr bwMode="auto">
              <a:xfrm>
                <a:off x="-3970338" y="3902075"/>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8" name="Rectangle 37"/>
              <p:cNvSpPr>
                <a:spLocks noChangeArrowheads="1"/>
              </p:cNvSpPr>
              <p:nvPr/>
            </p:nvSpPr>
            <p:spPr bwMode="auto">
              <a:xfrm>
                <a:off x="-3084513"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9" name="Rectangle 38"/>
              <p:cNvSpPr>
                <a:spLocks noChangeArrowheads="1"/>
              </p:cNvSpPr>
              <p:nvPr/>
            </p:nvSpPr>
            <p:spPr bwMode="auto">
              <a:xfrm>
                <a:off x="-21971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0" name="Rectangle 39"/>
              <p:cNvSpPr>
                <a:spLocks noChangeArrowheads="1"/>
              </p:cNvSpPr>
              <p:nvPr/>
            </p:nvSpPr>
            <p:spPr bwMode="auto">
              <a:xfrm>
                <a:off x="-5759450" y="4787900"/>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1" name="Rectangle 40"/>
              <p:cNvSpPr>
                <a:spLocks noChangeArrowheads="1"/>
              </p:cNvSpPr>
              <p:nvPr/>
            </p:nvSpPr>
            <p:spPr bwMode="auto">
              <a:xfrm>
                <a:off x="-4876800"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2" name="Rectangle 41"/>
              <p:cNvSpPr>
                <a:spLocks noChangeArrowheads="1"/>
              </p:cNvSpPr>
              <p:nvPr/>
            </p:nvSpPr>
            <p:spPr bwMode="auto">
              <a:xfrm>
                <a:off x="-3970338" y="4787900"/>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3" name="Rectangle 42"/>
              <p:cNvSpPr>
                <a:spLocks noChangeArrowheads="1"/>
              </p:cNvSpPr>
              <p:nvPr/>
            </p:nvSpPr>
            <p:spPr bwMode="auto">
              <a:xfrm>
                <a:off x="-3084513"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54" name="Freeform 202"/>
            <p:cNvSpPr>
              <a:spLocks/>
            </p:cNvSpPr>
            <p:nvPr/>
          </p:nvSpPr>
          <p:spPr bwMode="auto">
            <a:xfrm>
              <a:off x="5866330"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5" name="Freeform 46"/>
            <p:cNvSpPr>
              <a:spLocks noEditPoints="1"/>
            </p:cNvSpPr>
            <p:nvPr/>
          </p:nvSpPr>
          <p:spPr bwMode="auto">
            <a:xfrm>
              <a:off x="5873032" y="3473270"/>
              <a:ext cx="231491" cy="373636"/>
            </a:xfrm>
            <a:custGeom>
              <a:avLst/>
              <a:gdLst>
                <a:gd name="T0" fmla="*/ 1219 w 1330"/>
                <a:gd name="T1" fmla="*/ 298 h 2148"/>
                <a:gd name="T2" fmla="*/ 665 w 1330"/>
                <a:gd name="T3" fmla="*/ 0 h 2148"/>
                <a:gd name="T4" fmla="*/ 0 w 1330"/>
                <a:gd name="T5" fmla="*/ 665 h 2148"/>
                <a:gd name="T6" fmla="*/ 18 w 1330"/>
                <a:gd name="T7" fmla="*/ 818 h 2148"/>
                <a:gd name="T8" fmla="*/ 49 w 1330"/>
                <a:gd name="T9" fmla="*/ 917 h 2148"/>
                <a:gd name="T10" fmla="*/ 95 w 1330"/>
                <a:gd name="T11" fmla="*/ 1008 h 2148"/>
                <a:gd name="T12" fmla="*/ 233 w 1330"/>
                <a:gd name="T13" fmla="*/ 1284 h 2148"/>
                <a:gd name="T14" fmla="*/ 665 w 1330"/>
                <a:gd name="T15" fmla="*/ 2148 h 2148"/>
                <a:gd name="T16" fmla="*/ 1235 w 1330"/>
                <a:gd name="T17" fmla="*/ 1008 h 2148"/>
                <a:gd name="T18" fmla="*/ 1281 w 1330"/>
                <a:gd name="T19" fmla="*/ 917 h 2148"/>
                <a:gd name="T20" fmla="*/ 1312 w 1330"/>
                <a:gd name="T21" fmla="*/ 818 h 2148"/>
                <a:gd name="T22" fmla="*/ 1330 w 1330"/>
                <a:gd name="T23" fmla="*/ 665 h 2148"/>
                <a:gd name="T24" fmla="*/ 1219 w 1330"/>
                <a:gd name="T25" fmla="*/ 298 h 2148"/>
                <a:gd name="T26" fmla="*/ 933 w 1330"/>
                <a:gd name="T27" fmla="*/ 729 h 2148"/>
                <a:gd name="T28" fmla="*/ 920 w 1330"/>
                <a:gd name="T29" fmla="*/ 769 h 2148"/>
                <a:gd name="T30" fmla="*/ 901 w 1330"/>
                <a:gd name="T31" fmla="*/ 807 h 2148"/>
                <a:gd name="T32" fmla="*/ 665 w 1330"/>
                <a:gd name="T33" fmla="*/ 940 h 2148"/>
                <a:gd name="T34" fmla="*/ 588 w 1330"/>
                <a:gd name="T35" fmla="*/ 929 h 2148"/>
                <a:gd name="T36" fmla="*/ 429 w 1330"/>
                <a:gd name="T37" fmla="*/ 807 h 2148"/>
                <a:gd name="T38" fmla="*/ 411 w 1330"/>
                <a:gd name="T39" fmla="*/ 769 h 2148"/>
                <a:gd name="T40" fmla="*/ 398 w 1330"/>
                <a:gd name="T41" fmla="*/ 729 h 2148"/>
                <a:gd name="T42" fmla="*/ 390 w 1330"/>
                <a:gd name="T43" fmla="*/ 665 h 2148"/>
                <a:gd name="T44" fmla="*/ 665 w 1330"/>
                <a:gd name="T45" fmla="*/ 391 h 2148"/>
                <a:gd name="T46" fmla="*/ 929 w 1330"/>
                <a:gd name="T47" fmla="*/ 588 h 2148"/>
                <a:gd name="T48" fmla="*/ 940 w 1330"/>
                <a:gd name="T49" fmla="*/ 665 h 2148"/>
                <a:gd name="T50" fmla="*/ 933 w 1330"/>
                <a:gd name="T51" fmla="*/ 729 h 2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0" h="2148">
                  <a:moveTo>
                    <a:pt x="1219" y="298"/>
                  </a:moveTo>
                  <a:cubicBezTo>
                    <a:pt x="1100" y="119"/>
                    <a:pt x="896" y="0"/>
                    <a:pt x="665" y="0"/>
                  </a:cubicBezTo>
                  <a:cubicBezTo>
                    <a:pt x="298" y="0"/>
                    <a:pt x="0" y="298"/>
                    <a:pt x="0" y="665"/>
                  </a:cubicBezTo>
                  <a:cubicBezTo>
                    <a:pt x="0" y="718"/>
                    <a:pt x="6" y="769"/>
                    <a:pt x="18" y="818"/>
                  </a:cubicBezTo>
                  <a:cubicBezTo>
                    <a:pt x="26" y="852"/>
                    <a:pt x="36" y="885"/>
                    <a:pt x="49" y="917"/>
                  </a:cubicBezTo>
                  <a:cubicBezTo>
                    <a:pt x="62" y="948"/>
                    <a:pt x="77" y="979"/>
                    <a:pt x="95" y="1008"/>
                  </a:cubicBezTo>
                  <a:cubicBezTo>
                    <a:pt x="233" y="1284"/>
                    <a:pt x="233" y="1284"/>
                    <a:pt x="233" y="1284"/>
                  </a:cubicBezTo>
                  <a:cubicBezTo>
                    <a:pt x="665" y="2148"/>
                    <a:pt x="665" y="2148"/>
                    <a:pt x="665" y="2148"/>
                  </a:cubicBezTo>
                  <a:cubicBezTo>
                    <a:pt x="1235" y="1008"/>
                    <a:pt x="1235" y="1008"/>
                    <a:pt x="1235" y="1008"/>
                  </a:cubicBezTo>
                  <a:cubicBezTo>
                    <a:pt x="1253" y="979"/>
                    <a:pt x="1268" y="948"/>
                    <a:pt x="1281" y="917"/>
                  </a:cubicBezTo>
                  <a:cubicBezTo>
                    <a:pt x="1294" y="885"/>
                    <a:pt x="1304" y="852"/>
                    <a:pt x="1312" y="818"/>
                  </a:cubicBezTo>
                  <a:cubicBezTo>
                    <a:pt x="1324" y="769"/>
                    <a:pt x="1330" y="718"/>
                    <a:pt x="1330" y="665"/>
                  </a:cubicBezTo>
                  <a:cubicBezTo>
                    <a:pt x="1330" y="530"/>
                    <a:pt x="1289" y="403"/>
                    <a:pt x="1219" y="298"/>
                  </a:cubicBezTo>
                  <a:close/>
                  <a:moveTo>
                    <a:pt x="933" y="729"/>
                  </a:moveTo>
                  <a:cubicBezTo>
                    <a:pt x="929" y="743"/>
                    <a:pt x="925" y="756"/>
                    <a:pt x="920" y="769"/>
                  </a:cubicBezTo>
                  <a:cubicBezTo>
                    <a:pt x="901" y="807"/>
                    <a:pt x="901" y="807"/>
                    <a:pt x="901" y="807"/>
                  </a:cubicBezTo>
                  <a:cubicBezTo>
                    <a:pt x="853" y="887"/>
                    <a:pt x="765" y="940"/>
                    <a:pt x="665" y="940"/>
                  </a:cubicBezTo>
                  <a:cubicBezTo>
                    <a:pt x="638" y="940"/>
                    <a:pt x="612" y="936"/>
                    <a:pt x="588" y="929"/>
                  </a:cubicBezTo>
                  <a:cubicBezTo>
                    <a:pt x="521" y="910"/>
                    <a:pt x="465" y="865"/>
                    <a:pt x="429" y="807"/>
                  </a:cubicBezTo>
                  <a:cubicBezTo>
                    <a:pt x="411" y="769"/>
                    <a:pt x="411" y="769"/>
                    <a:pt x="411" y="769"/>
                  </a:cubicBezTo>
                  <a:cubicBezTo>
                    <a:pt x="405" y="756"/>
                    <a:pt x="401" y="743"/>
                    <a:pt x="398" y="729"/>
                  </a:cubicBezTo>
                  <a:cubicBezTo>
                    <a:pt x="393" y="708"/>
                    <a:pt x="390" y="687"/>
                    <a:pt x="390" y="665"/>
                  </a:cubicBezTo>
                  <a:cubicBezTo>
                    <a:pt x="390" y="514"/>
                    <a:pt x="513" y="391"/>
                    <a:pt x="665" y="391"/>
                  </a:cubicBezTo>
                  <a:cubicBezTo>
                    <a:pt x="790" y="391"/>
                    <a:pt x="896" y="474"/>
                    <a:pt x="929" y="588"/>
                  </a:cubicBezTo>
                  <a:cubicBezTo>
                    <a:pt x="936" y="613"/>
                    <a:pt x="940" y="639"/>
                    <a:pt x="940" y="665"/>
                  </a:cubicBezTo>
                  <a:cubicBezTo>
                    <a:pt x="940" y="687"/>
                    <a:pt x="937" y="708"/>
                    <a:pt x="933" y="72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6" name="Freeform 127"/>
            <p:cNvSpPr>
              <a:spLocks noEditPoints="1"/>
            </p:cNvSpPr>
            <p:nvPr/>
          </p:nvSpPr>
          <p:spPr bwMode="auto">
            <a:xfrm>
              <a:off x="6176398" y="3666482"/>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7" name="Freeform 54"/>
            <p:cNvSpPr>
              <a:spLocks noEditPoints="1"/>
            </p:cNvSpPr>
            <p:nvPr/>
          </p:nvSpPr>
          <p:spPr bwMode="auto">
            <a:xfrm>
              <a:off x="6231353" y="4827891"/>
              <a:ext cx="417706" cy="365815"/>
            </a:xfrm>
            <a:custGeom>
              <a:avLst/>
              <a:gdLst>
                <a:gd name="T0" fmla="*/ 4722 w 5146"/>
                <a:gd name="T1" fmla="*/ 0 h 4506"/>
                <a:gd name="T2" fmla="*/ 424 w 5146"/>
                <a:gd name="T3" fmla="*/ 0 h 4506"/>
                <a:gd name="T4" fmla="*/ 0 w 5146"/>
                <a:gd name="T5" fmla="*/ 430 h 4506"/>
                <a:gd name="T6" fmla="*/ 0 w 5146"/>
                <a:gd name="T7" fmla="*/ 2968 h 4506"/>
                <a:gd name="T8" fmla="*/ 424 w 5146"/>
                <a:gd name="T9" fmla="*/ 3398 h 4506"/>
                <a:gd name="T10" fmla="*/ 1515 w 5146"/>
                <a:gd name="T11" fmla="*/ 3398 h 4506"/>
                <a:gd name="T12" fmla="*/ 3849 w 5146"/>
                <a:gd name="T13" fmla="*/ 4506 h 4506"/>
                <a:gd name="T14" fmla="*/ 3142 w 5146"/>
                <a:gd name="T15" fmla="*/ 3398 h 4506"/>
                <a:gd name="T16" fmla="*/ 4722 w 5146"/>
                <a:gd name="T17" fmla="*/ 3398 h 4506"/>
                <a:gd name="T18" fmla="*/ 5146 w 5146"/>
                <a:gd name="T19" fmla="*/ 2968 h 4506"/>
                <a:gd name="T20" fmla="*/ 5146 w 5146"/>
                <a:gd name="T21" fmla="*/ 430 h 4506"/>
                <a:gd name="T22" fmla="*/ 4722 w 5146"/>
                <a:gd name="T23" fmla="*/ 0 h 4506"/>
                <a:gd name="T24" fmla="*/ 3771 w 5146"/>
                <a:gd name="T25" fmla="*/ 1314 h 4506"/>
                <a:gd name="T26" fmla="*/ 3772 w 5146"/>
                <a:gd name="T27" fmla="*/ 1375 h 4506"/>
                <a:gd name="T28" fmla="*/ 2418 w 5146"/>
                <a:gd name="T29" fmla="*/ 2729 h 4506"/>
                <a:gd name="T30" fmla="*/ 1689 w 5146"/>
                <a:gd name="T31" fmla="*/ 2515 h 4506"/>
                <a:gd name="T32" fmla="*/ 1802 w 5146"/>
                <a:gd name="T33" fmla="*/ 2522 h 4506"/>
                <a:gd name="T34" fmla="*/ 2393 w 5146"/>
                <a:gd name="T35" fmla="*/ 2318 h 4506"/>
                <a:gd name="T36" fmla="*/ 1949 w 5146"/>
                <a:gd name="T37" fmla="*/ 1988 h 4506"/>
                <a:gd name="T38" fmla="*/ 2038 w 5146"/>
                <a:gd name="T39" fmla="*/ 1997 h 4506"/>
                <a:gd name="T40" fmla="*/ 2164 w 5146"/>
                <a:gd name="T41" fmla="*/ 1980 h 4506"/>
                <a:gd name="T42" fmla="*/ 1782 w 5146"/>
                <a:gd name="T43" fmla="*/ 1513 h 4506"/>
                <a:gd name="T44" fmla="*/ 1782 w 5146"/>
                <a:gd name="T45" fmla="*/ 1507 h 4506"/>
                <a:gd name="T46" fmla="*/ 1998 w 5146"/>
                <a:gd name="T47" fmla="*/ 1567 h 4506"/>
                <a:gd name="T48" fmla="*/ 1786 w 5146"/>
                <a:gd name="T49" fmla="*/ 1171 h 4506"/>
                <a:gd name="T50" fmla="*/ 1850 w 5146"/>
                <a:gd name="T51" fmla="*/ 932 h 4506"/>
                <a:gd name="T52" fmla="*/ 2831 w 5146"/>
                <a:gd name="T53" fmla="*/ 1429 h 4506"/>
                <a:gd name="T54" fmla="*/ 2819 w 5146"/>
                <a:gd name="T55" fmla="*/ 1320 h 4506"/>
                <a:gd name="T56" fmla="*/ 3294 w 5146"/>
                <a:gd name="T57" fmla="*/ 844 h 4506"/>
                <a:gd name="T58" fmla="*/ 3642 w 5146"/>
                <a:gd name="T59" fmla="*/ 995 h 4506"/>
                <a:gd name="T60" fmla="*/ 3944 w 5146"/>
                <a:gd name="T61" fmla="*/ 879 h 4506"/>
                <a:gd name="T62" fmla="*/ 3735 w 5146"/>
                <a:gd name="T63" fmla="*/ 1142 h 4506"/>
                <a:gd name="T64" fmla="*/ 4008 w 5146"/>
                <a:gd name="T65" fmla="*/ 1068 h 4506"/>
                <a:gd name="T66" fmla="*/ 3771 w 5146"/>
                <a:gd name="T67" fmla="*/ 1314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46" h="4506">
                  <a:moveTo>
                    <a:pt x="4722" y="0"/>
                  </a:moveTo>
                  <a:cubicBezTo>
                    <a:pt x="424" y="0"/>
                    <a:pt x="424" y="0"/>
                    <a:pt x="424" y="0"/>
                  </a:cubicBezTo>
                  <a:cubicBezTo>
                    <a:pt x="190" y="0"/>
                    <a:pt x="0" y="192"/>
                    <a:pt x="0" y="430"/>
                  </a:cubicBezTo>
                  <a:cubicBezTo>
                    <a:pt x="0" y="2968"/>
                    <a:pt x="0" y="2968"/>
                    <a:pt x="0" y="2968"/>
                  </a:cubicBezTo>
                  <a:cubicBezTo>
                    <a:pt x="0" y="3205"/>
                    <a:pt x="190" y="3398"/>
                    <a:pt x="424" y="3398"/>
                  </a:cubicBezTo>
                  <a:cubicBezTo>
                    <a:pt x="1515" y="3398"/>
                    <a:pt x="1515" y="3398"/>
                    <a:pt x="1515" y="3398"/>
                  </a:cubicBezTo>
                  <a:cubicBezTo>
                    <a:pt x="3849" y="4506"/>
                    <a:pt x="3849" y="4506"/>
                    <a:pt x="3849" y="4506"/>
                  </a:cubicBezTo>
                  <a:cubicBezTo>
                    <a:pt x="3142" y="3398"/>
                    <a:pt x="3142" y="3398"/>
                    <a:pt x="3142" y="3398"/>
                  </a:cubicBezTo>
                  <a:cubicBezTo>
                    <a:pt x="4722" y="3398"/>
                    <a:pt x="4722" y="3398"/>
                    <a:pt x="4722" y="3398"/>
                  </a:cubicBezTo>
                  <a:cubicBezTo>
                    <a:pt x="4956" y="3398"/>
                    <a:pt x="5146" y="3205"/>
                    <a:pt x="5146" y="2968"/>
                  </a:cubicBezTo>
                  <a:cubicBezTo>
                    <a:pt x="5146" y="430"/>
                    <a:pt x="5146" y="430"/>
                    <a:pt x="5146" y="430"/>
                  </a:cubicBezTo>
                  <a:cubicBezTo>
                    <a:pt x="5146" y="192"/>
                    <a:pt x="4956" y="0"/>
                    <a:pt x="4722" y="0"/>
                  </a:cubicBezTo>
                  <a:close/>
                  <a:moveTo>
                    <a:pt x="3771" y="1314"/>
                  </a:moveTo>
                  <a:cubicBezTo>
                    <a:pt x="3771" y="1334"/>
                    <a:pt x="3772" y="1355"/>
                    <a:pt x="3772" y="1375"/>
                  </a:cubicBezTo>
                  <a:cubicBezTo>
                    <a:pt x="3772" y="2004"/>
                    <a:pt x="3293" y="2729"/>
                    <a:pt x="2418" y="2729"/>
                  </a:cubicBezTo>
                  <a:cubicBezTo>
                    <a:pt x="2149" y="2729"/>
                    <a:pt x="1899" y="2650"/>
                    <a:pt x="1689" y="2515"/>
                  </a:cubicBezTo>
                  <a:cubicBezTo>
                    <a:pt x="1726" y="2520"/>
                    <a:pt x="1764" y="2522"/>
                    <a:pt x="1802" y="2522"/>
                  </a:cubicBezTo>
                  <a:cubicBezTo>
                    <a:pt x="2025" y="2522"/>
                    <a:pt x="2230" y="2446"/>
                    <a:pt x="2393" y="2318"/>
                  </a:cubicBezTo>
                  <a:cubicBezTo>
                    <a:pt x="2185" y="2315"/>
                    <a:pt x="2009" y="2177"/>
                    <a:pt x="1949" y="1988"/>
                  </a:cubicBezTo>
                  <a:cubicBezTo>
                    <a:pt x="1978" y="1994"/>
                    <a:pt x="2008" y="1997"/>
                    <a:pt x="2038" y="1997"/>
                  </a:cubicBezTo>
                  <a:cubicBezTo>
                    <a:pt x="2082" y="1997"/>
                    <a:pt x="2124" y="1991"/>
                    <a:pt x="2164" y="1980"/>
                  </a:cubicBezTo>
                  <a:cubicBezTo>
                    <a:pt x="1946" y="1936"/>
                    <a:pt x="1782" y="1744"/>
                    <a:pt x="1782" y="1513"/>
                  </a:cubicBezTo>
                  <a:cubicBezTo>
                    <a:pt x="1782" y="1511"/>
                    <a:pt x="1782" y="1509"/>
                    <a:pt x="1782" y="1507"/>
                  </a:cubicBezTo>
                  <a:cubicBezTo>
                    <a:pt x="1846" y="1543"/>
                    <a:pt x="1920" y="1564"/>
                    <a:pt x="1998" y="1567"/>
                  </a:cubicBezTo>
                  <a:cubicBezTo>
                    <a:pt x="1870" y="1481"/>
                    <a:pt x="1786" y="1336"/>
                    <a:pt x="1786" y="1171"/>
                  </a:cubicBezTo>
                  <a:cubicBezTo>
                    <a:pt x="1786" y="1084"/>
                    <a:pt x="1809" y="1002"/>
                    <a:pt x="1850" y="932"/>
                  </a:cubicBezTo>
                  <a:cubicBezTo>
                    <a:pt x="2085" y="1219"/>
                    <a:pt x="2436" y="1409"/>
                    <a:pt x="2831" y="1429"/>
                  </a:cubicBezTo>
                  <a:cubicBezTo>
                    <a:pt x="2823" y="1394"/>
                    <a:pt x="2819" y="1358"/>
                    <a:pt x="2819" y="1320"/>
                  </a:cubicBezTo>
                  <a:cubicBezTo>
                    <a:pt x="2819" y="1057"/>
                    <a:pt x="3032" y="844"/>
                    <a:pt x="3294" y="844"/>
                  </a:cubicBezTo>
                  <a:cubicBezTo>
                    <a:pt x="3431" y="844"/>
                    <a:pt x="3555" y="902"/>
                    <a:pt x="3642" y="995"/>
                  </a:cubicBezTo>
                  <a:cubicBezTo>
                    <a:pt x="3750" y="973"/>
                    <a:pt x="3852" y="934"/>
                    <a:pt x="3944" y="879"/>
                  </a:cubicBezTo>
                  <a:cubicBezTo>
                    <a:pt x="3908" y="990"/>
                    <a:pt x="3833" y="1084"/>
                    <a:pt x="3735" y="1142"/>
                  </a:cubicBezTo>
                  <a:cubicBezTo>
                    <a:pt x="3831" y="1131"/>
                    <a:pt x="3923" y="1105"/>
                    <a:pt x="4008" y="1068"/>
                  </a:cubicBezTo>
                  <a:cubicBezTo>
                    <a:pt x="3944" y="1163"/>
                    <a:pt x="3864" y="1247"/>
                    <a:pt x="3771" y="1314"/>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8" name="Freeform 356"/>
            <p:cNvSpPr>
              <a:spLocks/>
            </p:cNvSpPr>
            <p:nvPr/>
          </p:nvSpPr>
          <p:spPr bwMode="auto">
            <a:xfrm>
              <a:off x="6098738" y="5021271"/>
              <a:ext cx="80017" cy="184087"/>
            </a:xfrm>
            <a:custGeom>
              <a:avLst/>
              <a:gdLst>
                <a:gd name="T0" fmla="*/ 7 w 27"/>
                <a:gd name="T1" fmla="*/ 18 h 62"/>
                <a:gd name="T2" fmla="*/ 10 w 27"/>
                <a:gd name="T3" fmla="*/ 16 h 62"/>
                <a:gd name="T4" fmla="*/ 13 w 27"/>
                <a:gd name="T5" fmla="*/ 15 h 62"/>
                <a:gd name="T6" fmla="*/ 13 w 27"/>
                <a:gd name="T7" fmla="*/ 62 h 62"/>
                <a:gd name="T8" fmla="*/ 27 w 27"/>
                <a:gd name="T9" fmla="*/ 62 h 62"/>
                <a:gd name="T10" fmla="*/ 27 w 27"/>
                <a:gd name="T11" fmla="*/ 0 h 62"/>
                <a:gd name="T12" fmla="*/ 18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6"/>
                    <a:pt x="13" y="15"/>
                  </a:cubicBezTo>
                  <a:cubicBezTo>
                    <a:pt x="13" y="15"/>
                    <a:pt x="13" y="15"/>
                    <a:pt x="13" y="62"/>
                  </a:cubicBezTo>
                  <a:cubicBezTo>
                    <a:pt x="13" y="62"/>
                    <a:pt x="13" y="62"/>
                    <a:pt x="27" y="62"/>
                  </a:cubicBezTo>
                  <a:cubicBezTo>
                    <a:pt x="27" y="62"/>
                    <a:pt x="27" y="62"/>
                    <a:pt x="27"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9" name="Freeform 58"/>
            <p:cNvSpPr>
              <a:spLocks noEditPoints="1"/>
            </p:cNvSpPr>
            <p:nvPr/>
          </p:nvSpPr>
          <p:spPr bwMode="auto">
            <a:xfrm>
              <a:off x="6013450" y="5489939"/>
              <a:ext cx="441325" cy="441876"/>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660" name="Group 659"/>
            <p:cNvGrpSpPr/>
            <p:nvPr/>
          </p:nvGrpSpPr>
          <p:grpSpPr>
            <a:xfrm>
              <a:off x="7387085" y="3061031"/>
              <a:ext cx="377629" cy="540546"/>
              <a:chOff x="-1824038" y="1800225"/>
              <a:chExt cx="2546351" cy="3644900"/>
            </a:xfrm>
            <a:solidFill>
              <a:schemeClr val="tx1"/>
            </a:solidFill>
          </p:grpSpPr>
          <p:sp>
            <p:nvSpPr>
              <p:cNvPr id="730" name="Freeform 62"/>
              <p:cNvSpPr>
                <a:spLocks/>
              </p:cNvSpPr>
              <p:nvPr/>
            </p:nvSpPr>
            <p:spPr bwMode="auto">
              <a:xfrm>
                <a:off x="341313" y="1800225"/>
                <a:ext cx="381000" cy="3644900"/>
              </a:xfrm>
              <a:custGeom>
                <a:avLst/>
                <a:gdLst>
                  <a:gd name="T0" fmla="*/ 0 w 240"/>
                  <a:gd name="T1" fmla="*/ 0 h 2296"/>
                  <a:gd name="T2" fmla="*/ 240 w 240"/>
                  <a:gd name="T3" fmla="*/ 0 h 2296"/>
                  <a:gd name="T4" fmla="*/ 240 w 240"/>
                  <a:gd name="T5" fmla="*/ 2296 h 2296"/>
                  <a:gd name="T6" fmla="*/ 0 w 240"/>
                  <a:gd name="T7" fmla="*/ 2296 h 2296"/>
                  <a:gd name="T8" fmla="*/ 0 w 240"/>
                  <a:gd name="T9" fmla="*/ 0 h 2296"/>
                  <a:gd name="T10" fmla="*/ 0 w 240"/>
                  <a:gd name="T11" fmla="*/ 0 h 2296"/>
                </a:gdLst>
                <a:ahLst/>
                <a:cxnLst>
                  <a:cxn ang="0">
                    <a:pos x="T0" y="T1"/>
                  </a:cxn>
                  <a:cxn ang="0">
                    <a:pos x="T2" y="T3"/>
                  </a:cxn>
                  <a:cxn ang="0">
                    <a:pos x="T4" y="T5"/>
                  </a:cxn>
                  <a:cxn ang="0">
                    <a:pos x="T6" y="T7"/>
                  </a:cxn>
                  <a:cxn ang="0">
                    <a:pos x="T8" y="T9"/>
                  </a:cxn>
                  <a:cxn ang="0">
                    <a:pos x="T10" y="T11"/>
                  </a:cxn>
                </a:cxnLst>
                <a:rect l="0" t="0" r="r" b="b"/>
                <a:pathLst>
                  <a:path w="240" h="2296">
                    <a:moveTo>
                      <a:pt x="0" y="0"/>
                    </a:moveTo>
                    <a:lnTo>
                      <a:pt x="240" y="0"/>
                    </a:lnTo>
                    <a:lnTo>
                      <a:pt x="240" y="2296"/>
                    </a:lnTo>
                    <a:lnTo>
                      <a:pt x="0" y="229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1" name="Freeform 63"/>
              <p:cNvSpPr>
                <a:spLocks/>
              </p:cNvSpPr>
              <p:nvPr/>
            </p:nvSpPr>
            <p:spPr bwMode="auto">
              <a:xfrm>
                <a:off x="-196850" y="4511675"/>
                <a:ext cx="381000" cy="933450"/>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2" name="Freeform 64"/>
              <p:cNvSpPr>
                <a:spLocks/>
              </p:cNvSpPr>
              <p:nvPr/>
            </p:nvSpPr>
            <p:spPr bwMode="auto">
              <a:xfrm>
                <a:off x="-731838" y="2924175"/>
                <a:ext cx="376238" cy="2520950"/>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3" name="Freeform 65"/>
              <p:cNvSpPr>
                <a:spLocks/>
              </p:cNvSpPr>
              <p:nvPr/>
            </p:nvSpPr>
            <p:spPr bwMode="auto">
              <a:xfrm>
                <a:off x="-1284288" y="2270125"/>
                <a:ext cx="379413" cy="3175000"/>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4" name="Freeform 66"/>
              <p:cNvSpPr>
                <a:spLocks/>
              </p:cNvSpPr>
              <p:nvPr/>
            </p:nvSpPr>
            <p:spPr bwMode="auto">
              <a:xfrm>
                <a:off x="-1824038" y="3470275"/>
                <a:ext cx="381000" cy="1974850"/>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61" name="Freeform 42"/>
            <p:cNvSpPr>
              <a:spLocks/>
            </p:cNvSpPr>
            <p:nvPr/>
          </p:nvSpPr>
          <p:spPr bwMode="auto">
            <a:xfrm>
              <a:off x="5656262" y="277851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2" name="Freeform 43"/>
            <p:cNvSpPr>
              <a:spLocks noEditPoints="1"/>
            </p:cNvSpPr>
            <p:nvPr/>
          </p:nvSpPr>
          <p:spPr bwMode="auto">
            <a:xfrm>
              <a:off x="5793964" y="277851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3" name="Freeform 44"/>
            <p:cNvSpPr>
              <a:spLocks/>
            </p:cNvSpPr>
            <p:nvPr/>
          </p:nvSpPr>
          <p:spPr bwMode="auto">
            <a:xfrm>
              <a:off x="5967751" y="2778513"/>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4" name="Freeform 42"/>
            <p:cNvSpPr>
              <a:spLocks/>
            </p:cNvSpPr>
            <p:nvPr/>
          </p:nvSpPr>
          <p:spPr bwMode="auto">
            <a:xfrm>
              <a:off x="5844206" y="299995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5" name="Freeform 43"/>
            <p:cNvSpPr>
              <a:spLocks noEditPoints="1"/>
            </p:cNvSpPr>
            <p:nvPr/>
          </p:nvSpPr>
          <p:spPr bwMode="auto">
            <a:xfrm>
              <a:off x="5981664" y="299995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6" name="Freeform 14"/>
            <p:cNvSpPr>
              <a:spLocks/>
            </p:cNvSpPr>
            <p:nvPr/>
          </p:nvSpPr>
          <p:spPr bwMode="auto">
            <a:xfrm>
              <a:off x="5549197"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7" name="Freeform 70"/>
            <p:cNvSpPr>
              <a:spLocks noEditPoints="1"/>
            </p:cNvSpPr>
            <p:nvPr/>
          </p:nvSpPr>
          <p:spPr bwMode="auto">
            <a:xfrm>
              <a:off x="5067897" y="4810126"/>
              <a:ext cx="450325" cy="383380"/>
            </a:xfrm>
            <a:custGeom>
              <a:avLst/>
              <a:gdLst>
                <a:gd name="T0" fmla="*/ 25 w 518"/>
                <a:gd name="T1" fmla="*/ 104 h 441"/>
                <a:gd name="T2" fmla="*/ 25 w 518"/>
                <a:gd name="T3" fmla="*/ 415 h 441"/>
                <a:gd name="T4" fmla="*/ 492 w 518"/>
                <a:gd name="T5" fmla="*/ 415 h 441"/>
                <a:gd name="T6" fmla="*/ 492 w 518"/>
                <a:gd name="T7" fmla="*/ 104 h 441"/>
                <a:gd name="T8" fmla="*/ 25 w 518"/>
                <a:gd name="T9" fmla="*/ 104 h 441"/>
                <a:gd name="T10" fmla="*/ 0 w 518"/>
                <a:gd name="T11" fmla="*/ 78 h 441"/>
                <a:gd name="T12" fmla="*/ 518 w 518"/>
                <a:gd name="T13" fmla="*/ 78 h 441"/>
                <a:gd name="T14" fmla="*/ 518 w 518"/>
                <a:gd name="T15" fmla="*/ 441 h 441"/>
                <a:gd name="T16" fmla="*/ 0 w 518"/>
                <a:gd name="T17" fmla="*/ 441 h 441"/>
                <a:gd name="T18" fmla="*/ 0 w 518"/>
                <a:gd name="T19" fmla="*/ 78 h 441"/>
                <a:gd name="T20" fmla="*/ 0 w 518"/>
                <a:gd name="T21" fmla="*/ 0 h 441"/>
                <a:gd name="T22" fmla="*/ 518 w 518"/>
                <a:gd name="T23" fmla="*/ 0 h 441"/>
                <a:gd name="T24" fmla="*/ 518 w 518"/>
                <a:gd name="T25" fmla="*/ 52 h 441"/>
                <a:gd name="T26" fmla="*/ 0 w 518"/>
                <a:gd name="T27" fmla="*/ 52 h 441"/>
                <a:gd name="T28" fmla="*/ 0 w 518"/>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441">
                  <a:moveTo>
                    <a:pt x="25" y="104"/>
                  </a:moveTo>
                  <a:cubicBezTo>
                    <a:pt x="25" y="415"/>
                    <a:pt x="25" y="415"/>
                    <a:pt x="25" y="415"/>
                  </a:cubicBezTo>
                  <a:cubicBezTo>
                    <a:pt x="492" y="415"/>
                    <a:pt x="492" y="415"/>
                    <a:pt x="492" y="415"/>
                  </a:cubicBezTo>
                  <a:cubicBezTo>
                    <a:pt x="492" y="104"/>
                    <a:pt x="492" y="104"/>
                    <a:pt x="492" y="104"/>
                  </a:cubicBezTo>
                  <a:cubicBezTo>
                    <a:pt x="25" y="104"/>
                    <a:pt x="25" y="104"/>
                    <a:pt x="25" y="104"/>
                  </a:cubicBezTo>
                  <a:close/>
                  <a:moveTo>
                    <a:pt x="0" y="78"/>
                  </a:moveTo>
                  <a:cubicBezTo>
                    <a:pt x="518" y="78"/>
                    <a:pt x="518" y="78"/>
                    <a:pt x="518" y="78"/>
                  </a:cubicBezTo>
                  <a:cubicBezTo>
                    <a:pt x="518" y="441"/>
                    <a:pt x="518" y="441"/>
                    <a:pt x="518" y="441"/>
                  </a:cubicBezTo>
                  <a:cubicBezTo>
                    <a:pt x="0" y="441"/>
                    <a:pt x="0" y="441"/>
                    <a:pt x="0" y="441"/>
                  </a:cubicBezTo>
                  <a:cubicBezTo>
                    <a:pt x="0" y="78"/>
                    <a:pt x="0" y="78"/>
                    <a:pt x="0" y="78"/>
                  </a:cubicBezTo>
                  <a:close/>
                  <a:moveTo>
                    <a:pt x="0" y="0"/>
                  </a:moveTo>
                  <a:cubicBezTo>
                    <a:pt x="518" y="0"/>
                    <a:pt x="518" y="0"/>
                    <a:pt x="518" y="0"/>
                  </a:cubicBezTo>
                  <a:cubicBezTo>
                    <a:pt x="518" y="52"/>
                    <a:pt x="518" y="52"/>
                    <a:pt x="518" y="52"/>
                  </a:cubicBezTo>
                  <a:cubicBezTo>
                    <a:pt x="0" y="52"/>
                    <a:pt x="0" y="52"/>
                    <a:pt x="0" y="52"/>
                  </a:cubicBezTo>
                  <a:cubicBezTo>
                    <a:pt x="0" y="0"/>
                    <a:pt x="0" y="0"/>
                    <a:pt x="0" y="0"/>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68" name="Freeform 304"/>
            <p:cNvSpPr>
              <a:spLocks/>
            </p:cNvSpPr>
            <p:nvPr/>
          </p:nvSpPr>
          <p:spPr bwMode="auto">
            <a:xfrm>
              <a:off x="5101675"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9" name="Freeform 305"/>
            <p:cNvSpPr>
              <a:spLocks/>
            </p:cNvSpPr>
            <p:nvPr/>
          </p:nvSpPr>
          <p:spPr bwMode="auto">
            <a:xfrm>
              <a:off x="5243879"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0" name="Freeform 306"/>
            <p:cNvSpPr>
              <a:spLocks/>
            </p:cNvSpPr>
            <p:nvPr/>
          </p:nvSpPr>
          <p:spPr bwMode="auto">
            <a:xfrm>
              <a:off x="5377199"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71" name="Group 670"/>
            <p:cNvGrpSpPr/>
            <p:nvPr/>
          </p:nvGrpSpPr>
          <p:grpSpPr>
            <a:xfrm flipH="1">
              <a:off x="4309896" y="3063240"/>
              <a:ext cx="285916" cy="306479"/>
              <a:chOff x="2556535" y="3145652"/>
              <a:chExt cx="297818" cy="470859"/>
            </a:xfrm>
            <a:solidFill>
              <a:schemeClr val="tx1"/>
            </a:solidFill>
          </p:grpSpPr>
          <p:sp>
            <p:nvSpPr>
              <p:cNvPr id="726"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7"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8"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9"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672" name="Group 671"/>
            <p:cNvGrpSpPr/>
            <p:nvPr/>
          </p:nvGrpSpPr>
          <p:grpSpPr>
            <a:xfrm>
              <a:off x="7913211" y="4370354"/>
              <a:ext cx="264848" cy="297146"/>
              <a:chOff x="6495975" y="3510751"/>
              <a:chExt cx="306572" cy="343958"/>
            </a:xfrm>
            <a:solidFill>
              <a:schemeClr val="tx1"/>
            </a:solidFill>
          </p:grpSpPr>
          <p:sp>
            <p:nvSpPr>
              <p:cNvPr id="72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673" name="Group 672"/>
            <p:cNvGrpSpPr/>
            <p:nvPr/>
          </p:nvGrpSpPr>
          <p:grpSpPr>
            <a:xfrm>
              <a:off x="5713256" y="4156345"/>
              <a:ext cx="306572" cy="343958"/>
              <a:chOff x="6495975" y="3510751"/>
              <a:chExt cx="306572" cy="343958"/>
            </a:xfrm>
          </p:grpSpPr>
          <p:sp>
            <p:nvSpPr>
              <p:cNvPr id="720"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1"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2"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74" name="Freeform 274"/>
            <p:cNvSpPr>
              <a:spLocks/>
            </p:cNvSpPr>
            <p:nvPr/>
          </p:nvSpPr>
          <p:spPr bwMode="auto">
            <a:xfrm>
              <a:off x="5389245"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5" name="Freeform 275"/>
            <p:cNvSpPr>
              <a:spLocks noEditPoints="1"/>
            </p:cNvSpPr>
            <p:nvPr/>
          </p:nvSpPr>
          <p:spPr bwMode="auto">
            <a:xfrm>
              <a:off x="5511771"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76" name="Group 675"/>
            <p:cNvGrpSpPr/>
            <p:nvPr/>
          </p:nvGrpSpPr>
          <p:grpSpPr>
            <a:xfrm flipH="1">
              <a:off x="6011768" y="1860551"/>
              <a:ext cx="285916" cy="409910"/>
              <a:chOff x="2556535" y="3145652"/>
              <a:chExt cx="297818" cy="470859"/>
            </a:xfrm>
            <a:solidFill>
              <a:schemeClr val="tx1"/>
            </a:solidFill>
          </p:grpSpPr>
          <p:sp>
            <p:nvSpPr>
              <p:cNvPr id="716"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7"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8"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9"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77" name="Freeform 74"/>
            <p:cNvSpPr>
              <a:spLocks noEditPoints="1"/>
            </p:cNvSpPr>
            <p:nvPr/>
          </p:nvSpPr>
          <p:spPr bwMode="auto">
            <a:xfrm rot="721847">
              <a:off x="6799556" y="5442121"/>
              <a:ext cx="437890" cy="355566"/>
            </a:xfrm>
            <a:custGeom>
              <a:avLst/>
              <a:gdLst>
                <a:gd name="T0" fmla="*/ 752 w 1049"/>
                <a:gd name="T1" fmla="*/ 377 h 851"/>
                <a:gd name="T2" fmla="*/ 628 w 1049"/>
                <a:gd name="T3" fmla="*/ 359 h 851"/>
                <a:gd name="T4" fmla="*/ 664 w 1049"/>
                <a:gd name="T5" fmla="*/ 235 h 851"/>
                <a:gd name="T6" fmla="*/ 602 w 1049"/>
                <a:gd name="T7" fmla="*/ 168 h 851"/>
                <a:gd name="T8" fmla="*/ 491 w 1049"/>
                <a:gd name="T9" fmla="*/ 230 h 851"/>
                <a:gd name="T10" fmla="*/ 438 w 1049"/>
                <a:gd name="T11" fmla="*/ 97 h 851"/>
                <a:gd name="T12" fmla="*/ 350 w 1049"/>
                <a:gd name="T13" fmla="*/ 84 h 851"/>
                <a:gd name="T14" fmla="*/ 305 w 1049"/>
                <a:gd name="T15" fmla="*/ 221 h 851"/>
                <a:gd name="T16" fmla="*/ 190 w 1049"/>
                <a:gd name="T17" fmla="*/ 164 h 851"/>
                <a:gd name="T18" fmla="*/ 111 w 1049"/>
                <a:gd name="T19" fmla="*/ 213 h 851"/>
                <a:gd name="T20" fmla="*/ 155 w 1049"/>
                <a:gd name="T21" fmla="*/ 333 h 851"/>
                <a:gd name="T22" fmla="*/ 35 w 1049"/>
                <a:gd name="T23" fmla="*/ 363 h 851"/>
                <a:gd name="T24" fmla="*/ 0 w 1049"/>
                <a:gd name="T25" fmla="*/ 448 h 851"/>
                <a:gd name="T26" fmla="*/ 115 w 1049"/>
                <a:gd name="T27" fmla="*/ 514 h 851"/>
                <a:gd name="T28" fmla="*/ 40 w 1049"/>
                <a:gd name="T29" fmla="*/ 616 h 851"/>
                <a:gd name="T30" fmla="*/ 71 w 1049"/>
                <a:gd name="T31" fmla="*/ 705 h 851"/>
                <a:gd name="T32" fmla="*/ 199 w 1049"/>
                <a:gd name="T33" fmla="*/ 678 h 851"/>
                <a:gd name="T34" fmla="*/ 208 w 1049"/>
                <a:gd name="T35" fmla="*/ 807 h 851"/>
                <a:gd name="T36" fmla="*/ 288 w 1049"/>
                <a:gd name="T37" fmla="*/ 851 h 851"/>
                <a:gd name="T38" fmla="*/ 367 w 1049"/>
                <a:gd name="T39" fmla="*/ 749 h 851"/>
                <a:gd name="T40" fmla="*/ 398 w 1049"/>
                <a:gd name="T41" fmla="*/ 749 h 851"/>
                <a:gd name="T42" fmla="*/ 482 w 1049"/>
                <a:gd name="T43" fmla="*/ 851 h 851"/>
                <a:gd name="T44" fmla="*/ 562 w 1049"/>
                <a:gd name="T45" fmla="*/ 807 h 851"/>
                <a:gd name="T46" fmla="*/ 571 w 1049"/>
                <a:gd name="T47" fmla="*/ 678 h 851"/>
                <a:gd name="T48" fmla="*/ 695 w 1049"/>
                <a:gd name="T49" fmla="*/ 705 h 851"/>
                <a:gd name="T50" fmla="*/ 730 w 1049"/>
                <a:gd name="T51" fmla="*/ 616 h 851"/>
                <a:gd name="T52" fmla="*/ 655 w 1049"/>
                <a:gd name="T53" fmla="*/ 514 h 851"/>
                <a:gd name="T54" fmla="*/ 765 w 1049"/>
                <a:gd name="T55" fmla="*/ 448 h 851"/>
                <a:gd name="T56" fmla="*/ 491 w 1049"/>
                <a:gd name="T57" fmla="*/ 590 h 851"/>
                <a:gd name="T58" fmla="*/ 279 w 1049"/>
                <a:gd name="T59" fmla="*/ 590 h 851"/>
                <a:gd name="T60" fmla="*/ 279 w 1049"/>
                <a:gd name="T61" fmla="*/ 372 h 851"/>
                <a:gd name="T62" fmla="*/ 491 w 1049"/>
                <a:gd name="T63" fmla="*/ 372 h 851"/>
                <a:gd name="T64" fmla="*/ 314 w 1049"/>
                <a:gd name="T65" fmla="*/ 479 h 851"/>
                <a:gd name="T66" fmla="*/ 456 w 1049"/>
                <a:gd name="T67" fmla="*/ 479 h 851"/>
                <a:gd name="T68" fmla="*/ 314 w 1049"/>
                <a:gd name="T69" fmla="*/ 479 h 851"/>
                <a:gd name="T70" fmla="*/ 1005 w 1049"/>
                <a:gd name="T71" fmla="*/ 208 h 851"/>
                <a:gd name="T72" fmla="*/ 1040 w 1049"/>
                <a:gd name="T73" fmla="*/ 142 h 851"/>
                <a:gd name="T74" fmla="*/ 1049 w 1049"/>
                <a:gd name="T75" fmla="*/ 119 h 851"/>
                <a:gd name="T76" fmla="*/ 1009 w 1049"/>
                <a:gd name="T77" fmla="*/ 80 h 851"/>
                <a:gd name="T78" fmla="*/ 951 w 1049"/>
                <a:gd name="T79" fmla="*/ 97 h 851"/>
                <a:gd name="T80" fmla="*/ 889 w 1049"/>
                <a:gd name="T81" fmla="*/ 13 h 851"/>
                <a:gd name="T82" fmla="*/ 837 w 1049"/>
                <a:gd name="T83" fmla="*/ 0 h 851"/>
                <a:gd name="T84" fmla="*/ 806 w 1049"/>
                <a:gd name="T85" fmla="*/ 71 h 851"/>
                <a:gd name="T86" fmla="*/ 704 w 1049"/>
                <a:gd name="T87" fmla="*/ 80 h 851"/>
                <a:gd name="T88" fmla="*/ 682 w 1049"/>
                <a:gd name="T89" fmla="*/ 89 h 851"/>
                <a:gd name="T90" fmla="*/ 659 w 1049"/>
                <a:gd name="T91" fmla="*/ 128 h 851"/>
                <a:gd name="T92" fmla="*/ 712 w 1049"/>
                <a:gd name="T93" fmla="*/ 182 h 851"/>
                <a:gd name="T94" fmla="*/ 712 w 1049"/>
                <a:gd name="T95" fmla="*/ 235 h 851"/>
                <a:gd name="T96" fmla="*/ 659 w 1049"/>
                <a:gd name="T97" fmla="*/ 288 h 851"/>
                <a:gd name="T98" fmla="*/ 682 w 1049"/>
                <a:gd name="T99" fmla="*/ 328 h 851"/>
                <a:gd name="T100" fmla="*/ 704 w 1049"/>
                <a:gd name="T101" fmla="*/ 337 h 851"/>
                <a:gd name="T102" fmla="*/ 806 w 1049"/>
                <a:gd name="T103" fmla="*/ 346 h 851"/>
                <a:gd name="T104" fmla="*/ 837 w 1049"/>
                <a:gd name="T105" fmla="*/ 417 h 851"/>
                <a:gd name="T106" fmla="*/ 889 w 1049"/>
                <a:gd name="T107" fmla="*/ 403 h 851"/>
                <a:gd name="T108" fmla="*/ 951 w 1049"/>
                <a:gd name="T109" fmla="*/ 319 h 851"/>
                <a:gd name="T110" fmla="*/ 1009 w 1049"/>
                <a:gd name="T111" fmla="*/ 337 h 851"/>
                <a:gd name="T112" fmla="*/ 1049 w 1049"/>
                <a:gd name="T113" fmla="*/ 297 h 851"/>
                <a:gd name="T114" fmla="*/ 1040 w 1049"/>
                <a:gd name="T115" fmla="*/ 275 h 851"/>
                <a:gd name="T116" fmla="*/ 1000 w 1049"/>
                <a:gd name="T117" fmla="*/ 235 h 851"/>
                <a:gd name="T118" fmla="*/ 854 w 1049"/>
                <a:gd name="T119" fmla="*/ 266 h 851"/>
                <a:gd name="T120" fmla="*/ 854 w 1049"/>
                <a:gd name="T121" fmla="*/ 1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9" h="851">
                  <a:moveTo>
                    <a:pt x="765" y="448"/>
                  </a:moveTo>
                  <a:cubicBezTo>
                    <a:pt x="752" y="377"/>
                    <a:pt x="752" y="377"/>
                    <a:pt x="752" y="377"/>
                  </a:cubicBezTo>
                  <a:cubicBezTo>
                    <a:pt x="752" y="372"/>
                    <a:pt x="748" y="363"/>
                    <a:pt x="735" y="363"/>
                  </a:cubicBezTo>
                  <a:cubicBezTo>
                    <a:pt x="628" y="359"/>
                    <a:pt x="628" y="359"/>
                    <a:pt x="628" y="359"/>
                  </a:cubicBezTo>
                  <a:cubicBezTo>
                    <a:pt x="624" y="350"/>
                    <a:pt x="620" y="341"/>
                    <a:pt x="611" y="333"/>
                  </a:cubicBezTo>
                  <a:cubicBezTo>
                    <a:pt x="664" y="235"/>
                    <a:pt x="664" y="235"/>
                    <a:pt x="664" y="235"/>
                  </a:cubicBezTo>
                  <a:cubicBezTo>
                    <a:pt x="668" y="226"/>
                    <a:pt x="664" y="217"/>
                    <a:pt x="655" y="213"/>
                  </a:cubicBezTo>
                  <a:cubicBezTo>
                    <a:pt x="602" y="168"/>
                    <a:pt x="602" y="168"/>
                    <a:pt x="602" y="168"/>
                  </a:cubicBezTo>
                  <a:cubicBezTo>
                    <a:pt x="598" y="159"/>
                    <a:pt x="584" y="159"/>
                    <a:pt x="580" y="164"/>
                  </a:cubicBezTo>
                  <a:cubicBezTo>
                    <a:pt x="491" y="230"/>
                    <a:pt x="491" y="230"/>
                    <a:pt x="491" y="230"/>
                  </a:cubicBezTo>
                  <a:cubicBezTo>
                    <a:pt x="482" y="226"/>
                    <a:pt x="478" y="226"/>
                    <a:pt x="465" y="221"/>
                  </a:cubicBezTo>
                  <a:cubicBezTo>
                    <a:pt x="438" y="97"/>
                    <a:pt x="438" y="97"/>
                    <a:pt x="438" y="97"/>
                  </a:cubicBezTo>
                  <a:cubicBezTo>
                    <a:pt x="438" y="89"/>
                    <a:pt x="429" y="84"/>
                    <a:pt x="420" y="84"/>
                  </a:cubicBezTo>
                  <a:cubicBezTo>
                    <a:pt x="350" y="84"/>
                    <a:pt x="350" y="84"/>
                    <a:pt x="350" y="84"/>
                  </a:cubicBezTo>
                  <a:cubicBezTo>
                    <a:pt x="341" y="84"/>
                    <a:pt x="332" y="89"/>
                    <a:pt x="328" y="97"/>
                  </a:cubicBezTo>
                  <a:cubicBezTo>
                    <a:pt x="305" y="221"/>
                    <a:pt x="305" y="221"/>
                    <a:pt x="305" y="221"/>
                  </a:cubicBezTo>
                  <a:cubicBezTo>
                    <a:pt x="292" y="226"/>
                    <a:pt x="283" y="226"/>
                    <a:pt x="279" y="230"/>
                  </a:cubicBezTo>
                  <a:cubicBezTo>
                    <a:pt x="190" y="164"/>
                    <a:pt x="190" y="164"/>
                    <a:pt x="190" y="164"/>
                  </a:cubicBezTo>
                  <a:cubicBezTo>
                    <a:pt x="182" y="159"/>
                    <a:pt x="173" y="159"/>
                    <a:pt x="168" y="164"/>
                  </a:cubicBezTo>
                  <a:cubicBezTo>
                    <a:pt x="111" y="213"/>
                    <a:pt x="111" y="213"/>
                    <a:pt x="111" y="213"/>
                  </a:cubicBezTo>
                  <a:cubicBezTo>
                    <a:pt x="106" y="217"/>
                    <a:pt x="106" y="226"/>
                    <a:pt x="106" y="235"/>
                  </a:cubicBezTo>
                  <a:cubicBezTo>
                    <a:pt x="155" y="333"/>
                    <a:pt x="155" y="333"/>
                    <a:pt x="155" y="333"/>
                  </a:cubicBezTo>
                  <a:cubicBezTo>
                    <a:pt x="151" y="341"/>
                    <a:pt x="146" y="350"/>
                    <a:pt x="142" y="359"/>
                  </a:cubicBezTo>
                  <a:cubicBezTo>
                    <a:pt x="35" y="363"/>
                    <a:pt x="35" y="363"/>
                    <a:pt x="35" y="363"/>
                  </a:cubicBezTo>
                  <a:cubicBezTo>
                    <a:pt x="22" y="363"/>
                    <a:pt x="18" y="372"/>
                    <a:pt x="13" y="377"/>
                  </a:cubicBezTo>
                  <a:cubicBezTo>
                    <a:pt x="0" y="448"/>
                    <a:pt x="0" y="448"/>
                    <a:pt x="0" y="448"/>
                  </a:cubicBezTo>
                  <a:cubicBezTo>
                    <a:pt x="0" y="457"/>
                    <a:pt x="4" y="465"/>
                    <a:pt x="13" y="470"/>
                  </a:cubicBezTo>
                  <a:cubicBezTo>
                    <a:pt x="115" y="514"/>
                    <a:pt x="115" y="514"/>
                    <a:pt x="115" y="514"/>
                  </a:cubicBezTo>
                  <a:cubicBezTo>
                    <a:pt x="115" y="523"/>
                    <a:pt x="115" y="532"/>
                    <a:pt x="120" y="545"/>
                  </a:cubicBezTo>
                  <a:cubicBezTo>
                    <a:pt x="40" y="616"/>
                    <a:pt x="40" y="616"/>
                    <a:pt x="40" y="616"/>
                  </a:cubicBezTo>
                  <a:cubicBezTo>
                    <a:pt x="35" y="621"/>
                    <a:pt x="31" y="634"/>
                    <a:pt x="35" y="643"/>
                  </a:cubicBezTo>
                  <a:cubicBezTo>
                    <a:pt x="71" y="705"/>
                    <a:pt x="71" y="705"/>
                    <a:pt x="71" y="705"/>
                  </a:cubicBezTo>
                  <a:cubicBezTo>
                    <a:pt x="75" y="709"/>
                    <a:pt x="84" y="714"/>
                    <a:pt x="93" y="709"/>
                  </a:cubicBezTo>
                  <a:cubicBezTo>
                    <a:pt x="199" y="678"/>
                    <a:pt x="199" y="678"/>
                    <a:pt x="199" y="678"/>
                  </a:cubicBezTo>
                  <a:cubicBezTo>
                    <a:pt x="208" y="687"/>
                    <a:pt x="213" y="692"/>
                    <a:pt x="221" y="700"/>
                  </a:cubicBezTo>
                  <a:cubicBezTo>
                    <a:pt x="208" y="807"/>
                    <a:pt x="208" y="807"/>
                    <a:pt x="208" y="807"/>
                  </a:cubicBezTo>
                  <a:cubicBezTo>
                    <a:pt x="208" y="816"/>
                    <a:pt x="213" y="825"/>
                    <a:pt x="221" y="825"/>
                  </a:cubicBezTo>
                  <a:cubicBezTo>
                    <a:pt x="288" y="851"/>
                    <a:pt x="288" y="851"/>
                    <a:pt x="288" y="851"/>
                  </a:cubicBezTo>
                  <a:cubicBezTo>
                    <a:pt x="297" y="851"/>
                    <a:pt x="305" y="851"/>
                    <a:pt x="310" y="847"/>
                  </a:cubicBezTo>
                  <a:cubicBezTo>
                    <a:pt x="367" y="749"/>
                    <a:pt x="367" y="749"/>
                    <a:pt x="367" y="749"/>
                  </a:cubicBezTo>
                  <a:cubicBezTo>
                    <a:pt x="372" y="749"/>
                    <a:pt x="381" y="754"/>
                    <a:pt x="385" y="754"/>
                  </a:cubicBezTo>
                  <a:cubicBezTo>
                    <a:pt x="389" y="754"/>
                    <a:pt x="394" y="749"/>
                    <a:pt x="398" y="749"/>
                  </a:cubicBezTo>
                  <a:cubicBezTo>
                    <a:pt x="456" y="847"/>
                    <a:pt x="456" y="847"/>
                    <a:pt x="456" y="847"/>
                  </a:cubicBezTo>
                  <a:cubicBezTo>
                    <a:pt x="465" y="851"/>
                    <a:pt x="474" y="851"/>
                    <a:pt x="482" y="851"/>
                  </a:cubicBezTo>
                  <a:cubicBezTo>
                    <a:pt x="549" y="825"/>
                    <a:pt x="549" y="825"/>
                    <a:pt x="549" y="825"/>
                  </a:cubicBezTo>
                  <a:cubicBezTo>
                    <a:pt x="558" y="825"/>
                    <a:pt x="562" y="816"/>
                    <a:pt x="562" y="807"/>
                  </a:cubicBezTo>
                  <a:cubicBezTo>
                    <a:pt x="549" y="700"/>
                    <a:pt x="549" y="700"/>
                    <a:pt x="549" y="700"/>
                  </a:cubicBezTo>
                  <a:cubicBezTo>
                    <a:pt x="553" y="692"/>
                    <a:pt x="562" y="687"/>
                    <a:pt x="571" y="678"/>
                  </a:cubicBezTo>
                  <a:cubicBezTo>
                    <a:pt x="677" y="709"/>
                    <a:pt x="677" y="709"/>
                    <a:pt x="677" y="709"/>
                  </a:cubicBezTo>
                  <a:cubicBezTo>
                    <a:pt x="682" y="714"/>
                    <a:pt x="695" y="709"/>
                    <a:pt x="695" y="705"/>
                  </a:cubicBezTo>
                  <a:cubicBezTo>
                    <a:pt x="735" y="643"/>
                    <a:pt x="735" y="643"/>
                    <a:pt x="735" y="643"/>
                  </a:cubicBezTo>
                  <a:cubicBezTo>
                    <a:pt x="739" y="634"/>
                    <a:pt x="735" y="621"/>
                    <a:pt x="730" y="616"/>
                  </a:cubicBezTo>
                  <a:cubicBezTo>
                    <a:pt x="651" y="545"/>
                    <a:pt x="651" y="545"/>
                    <a:pt x="651" y="545"/>
                  </a:cubicBezTo>
                  <a:cubicBezTo>
                    <a:pt x="651" y="532"/>
                    <a:pt x="651" y="523"/>
                    <a:pt x="655" y="514"/>
                  </a:cubicBezTo>
                  <a:cubicBezTo>
                    <a:pt x="757" y="470"/>
                    <a:pt x="757" y="470"/>
                    <a:pt x="757" y="470"/>
                  </a:cubicBezTo>
                  <a:cubicBezTo>
                    <a:pt x="765" y="465"/>
                    <a:pt x="765" y="461"/>
                    <a:pt x="765" y="448"/>
                  </a:cubicBezTo>
                  <a:close/>
                  <a:moveTo>
                    <a:pt x="535" y="479"/>
                  </a:moveTo>
                  <a:cubicBezTo>
                    <a:pt x="535" y="523"/>
                    <a:pt x="518" y="559"/>
                    <a:pt x="491" y="590"/>
                  </a:cubicBezTo>
                  <a:cubicBezTo>
                    <a:pt x="465" y="616"/>
                    <a:pt x="425" y="634"/>
                    <a:pt x="385" y="634"/>
                  </a:cubicBezTo>
                  <a:cubicBezTo>
                    <a:pt x="341" y="634"/>
                    <a:pt x="305" y="616"/>
                    <a:pt x="279" y="590"/>
                  </a:cubicBezTo>
                  <a:cubicBezTo>
                    <a:pt x="252" y="559"/>
                    <a:pt x="235" y="523"/>
                    <a:pt x="235" y="479"/>
                  </a:cubicBezTo>
                  <a:cubicBezTo>
                    <a:pt x="235" y="439"/>
                    <a:pt x="252" y="399"/>
                    <a:pt x="279" y="372"/>
                  </a:cubicBezTo>
                  <a:cubicBezTo>
                    <a:pt x="305" y="346"/>
                    <a:pt x="341" y="328"/>
                    <a:pt x="385" y="328"/>
                  </a:cubicBezTo>
                  <a:cubicBezTo>
                    <a:pt x="425" y="328"/>
                    <a:pt x="465" y="346"/>
                    <a:pt x="491" y="372"/>
                  </a:cubicBezTo>
                  <a:cubicBezTo>
                    <a:pt x="518" y="399"/>
                    <a:pt x="535" y="439"/>
                    <a:pt x="535" y="479"/>
                  </a:cubicBezTo>
                  <a:close/>
                  <a:moveTo>
                    <a:pt x="314" y="479"/>
                  </a:moveTo>
                  <a:cubicBezTo>
                    <a:pt x="314" y="443"/>
                    <a:pt x="345" y="412"/>
                    <a:pt x="385" y="412"/>
                  </a:cubicBezTo>
                  <a:cubicBezTo>
                    <a:pt x="425" y="412"/>
                    <a:pt x="456" y="443"/>
                    <a:pt x="456" y="479"/>
                  </a:cubicBezTo>
                  <a:cubicBezTo>
                    <a:pt x="456" y="519"/>
                    <a:pt x="425" y="550"/>
                    <a:pt x="385" y="550"/>
                  </a:cubicBezTo>
                  <a:cubicBezTo>
                    <a:pt x="345" y="550"/>
                    <a:pt x="314" y="519"/>
                    <a:pt x="314" y="479"/>
                  </a:cubicBezTo>
                  <a:close/>
                  <a:moveTo>
                    <a:pt x="1000" y="235"/>
                  </a:moveTo>
                  <a:cubicBezTo>
                    <a:pt x="1000" y="230"/>
                    <a:pt x="1005" y="217"/>
                    <a:pt x="1005" y="208"/>
                  </a:cubicBezTo>
                  <a:cubicBezTo>
                    <a:pt x="1005" y="199"/>
                    <a:pt x="1000" y="191"/>
                    <a:pt x="1000" y="182"/>
                  </a:cubicBezTo>
                  <a:cubicBezTo>
                    <a:pt x="1040" y="142"/>
                    <a:pt x="1040" y="142"/>
                    <a:pt x="1040" y="142"/>
                  </a:cubicBezTo>
                  <a:cubicBezTo>
                    <a:pt x="1049" y="142"/>
                    <a:pt x="1049" y="133"/>
                    <a:pt x="1049" y="128"/>
                  </a:cubicBezTo>
                  <a:cubicBezTo>
                    <a:pt x="1049" y="128"/>
                    <a:pt x="1049" y="124"/>
                    <a:pt x="1049" y="119"/>
                  </a:cubicBezTo>
                  <a:cubicBezTo>
                    <a:pt x="1027" y="89"/>
                    <a:pt x="1027" y="89"/>
                    <a:pt x="1027" y="89"/>
                  </a:cubicBezTo>
                  <a:cubicBezTo>
                    <a:pt x="1022" y="84"/>
                    <a:pt x="1018" y="80"/>
                    <a:pt x="1009" y="80"/>
                  </a:cubicBezTo>
                  <a:cubicBezTo>
                    <a:pt x="1009" y="80"/>
                    <a:pt x="1009" y="80"/>
                    <a:pt x="1005" y="80"/>
                  </a:cubicBezTo>
                  <a:cubicBezTo>
                    <a:pt x="951" y="97"/>
                    <a:pt x="951" y="97"/>
                    <a:pt x="951" y="97"/>
                  </a:cubicBezTo>
                  <a:cubicBezTo>
                    <a:pt x="938" y="84"/>
                    <a:pt x="921" y="75"/>
                    <a:pt x="903" y="71"/>
                  </a:cubicBezTo>
                  <a:cubicBezTo>
                    <a:pt x="889" y="13"/>
                    <a:pt x="889" y="13"/>
                    <a:pt x="889" y="13"/>
                  </a:cubicBezTo>
                  <a:cubicBezTo>
                    <a:pt x="889" y="9"/>
                    <a:pt x="881" y="0"/>
                    <a:pt x="872" y="0"/>
                  </a:cubicBezTo>
                  <a:cubicBezTo>
                    <a:pt x="837" y="0"/>
                    <a:pt x="837" y="0"/>
                    <a:pt x="837" y="0"/>
                  </a:cubicBezTo>
                  <a:cubicBezTo>
                    <a:pt x="828" y="0"/>
                    <a:pt x="819" y="9"/>
                    <a:pt x="819" y="13"/>
                  </a:cubicBezTo>
                  <a:cubicBezTo>
                    <a:pt x="806" y="71"/>
                    <a:pt x="806" y="71"/>
                    <a:pt x="806" y="71"/>
                  </a:cubicBezTo>
                  <a:cubicBezTo>
                    <a:pt x="788" y="75"/>
                    <a:pt x="770" y="84"/>
                    <a:pt x="757" y="97"/>
                  </a:cubicBezTo>
                  <a:cubicBezTo>
                    <a:pt x="704" y="80"/>
                    <a:pt x="704" y="80"/>
                    <a:pt x="704" y="80"/>
                  </a:cubicBezTo>
                  <a:cubicBezTo>
                    <a:pt x="699" y="80"/>
                    <a:pt x="699" y="80"/>
                    <a:pt x="699" y="80"/>
                  </a:cubicBezTo>
                  <a:cubicBezTo>
                    <a:pt x="690" y="80"/>
                    <a:pt x="686" y="84"/>
                    <a:pt x="682" y="89"/>
                  </a:cubicBezTo>
                  <a:cubicBezTo>
                    <a:pt x="664" y="119"/>
                    <a:pt x="664" y="119"/>
                    <a:pt x="664" y="119"/>
                  </a:cubicBezTo>
                  <a:cubicBezTo>
                    <a:pt x="659" y="124"/>
                    <a:pt x="659" y="128"/>
                    <a:pt x="659" y="128"/>
                  </a:cubicBezTo>
                  <a:cubicBezTo>
                    <a:pt x="659" y="133"/>
                    <a:pt x="664" y="142"/>
                    <a:pt x="664" y="142"/>
                  </a:cubicBezTo>
                  <a:cubicBezTo>
                    <a:pt x="712" y="182"/>
                    <a:pt x="712" y="182"/>
                    <a:pt x="712" y="182"/>
                  </a:cubicBezTo>
                  <a:cubicBezTo>
                    <a:pt x="708" y="191"/>
                    <a:pt x="704" y="199"/>
                    <a:pt x="704" y="208"/>
                  </a:cubicBezTo>
                  <a:cubicBezTo>
                    <a:pt x="704" y="217"/>
                    <a:pt x="708" y="226"/>
                    <a:pt x="712" y="235"/>
                  </a:cubicBezTo>
                  <a:cubicBezTo>
                    <a:pt x="664" y="275"/>
                    <a:pt x="664" y="275"/>
                    <a:pt x="664" y="275"/>
                  </a:cubicBezTo>
                  <a:cubicBezTo>
                    <a:pt x="664" y="279"/>
                    <a:pt x="659" y="284"/>
                    <a:pt x="659" y="288"/>
                  </a:cubicBezTo>
                  <a:cubicBezTo>
                    <a:pt x="659" y="292"/>
                    <a:pt x="659" y="292"/>
                    <a:pt x="664" y="297"/>
                  </a:cubicBezTo>
                  <a:cubicBezTo>
                    <a:pt x="682" y="328"/>
                    <a:pt x="682" y="328"/>
                    <a:pt x="682" y="328"/>
                  </a:cubicBezTo>
                  <a:cubicBezTo>
                    <a:pt x="686" y="337"/>
                    <a:pt x="690" y="337"/>
                    <a:pt x="699" y="337"/>
                  </a:cubicBezTo>
                  <a:cubicBezTo>
                    <a:pt x="699" y="337"/>
                    <a:pt x="699" y="337"/>
                    <a:pt x="704" y="337"/>
                  </a:cubicBezTo>
                  <a:cubicBezTo>
                    <a:pt x="757" y="319"/>
                    <a:pt x="757" y="319"/>
                    <a:pt x="757" y="319"/>
                  </a:cubicBezTo>
                  <a:cubicBezTo>
                    <a:pt x="770" y="333"/>
                    <a:pt x="788" y="341"/>
                    <a:pt x="806" y="346"/>
                  </a:cubicBezTo>
                  <a:cubicBezTo>
                    <a:pt x="819" y="403"/>
                    <a:pt x="819" y="403"/>
                    <a:pt x="819" y="403"/>
                  </a:cubicBezTo>
                  <a:cubicBezTo>
                    <a:pt x="819" y="412"/>
                    <a:pt x="828" y="417"/>
                    <a:pt x="837" y="417"/>
                  </a:cubicBezTo>
                  <a:cubicBezTo>
                    <a:pt x="872" y="417"/>
                    <a:pt x="872" y="417"/>
                    <a:pt x="872" y="417"/>
                  </a:cubicBezTo>
                  <a:cubicBezTo>
                    <a:pt x="881" y="417"/>
                    <a:pt x="889" y="412"/>
                    <a:pt x="889" y="403"/>
                  </a:cubicBezTo>
                  <a:cubicBezTo>
                    <a:pt x="903" y="350"/>
                    <a:pt x="903" y="350"/>
                    <a:pt x="903" y="350"/>
                  </a:cubicBezTo>
                  <a:cubicBezTo>
                    <a:pt x="921" y="341"/>
                    <a:pt x="938" y="333"/>
                    <a:pt x="951" y="319"/>
                  </a:cubicBezTo>
                  <a:cubicBezTo>
                    <a:pt x="1005" y="337"/>
                    <a:pt x="1005" y="337"/>
                    <a:pt x="1005" y="337"/>
                  </a:cubicBezTo>
                  <a:cubicBezTo>
                    <a:pt x="1009" y="337"/>
                    <a:pt x="1009" y="337"/>
                    <a:pt x="1009" y="337"/>
                  </a:cubicBezTo>
                  <a:cubicBezTo>
                    <a:pt x="1018" y="337"/>
                    <a:pt x="1022" y="337"/>
                    <a:pt x="1027" y="328"/>
                  </a:cubicBezTo>
                  <a:cubicBezTo>
                    <a:pt x="1049" y="297"/>
                    <a:pt x="1049" y="297"/>
                    <a:pt x="1049" y="297"/>
                  </a:cubicBezTo>
                  <a:cubicBezTo>
                    <a:pt x="1049" y="292"/>
                    <a:pt x="1049" y="292"/>
                    <a:pt x="1049" y="288"/>
                  </a:cubicBezTo>
                  <a:cubicBezTo>
                    <a:pt x="1049" y="284"/>
                    <a:pt x="1049" y="279"/>
                    <a:pt x="1040" y="275"/>
                  </a:cubicBezTo>
                  <a:cubicBezTo>
                    <a:pt x="1000" y="235"/>
                    <a:pt x="1000" y="235"/>
                    <a:pt x="1000" y="235"/>
                  </a:cubicBezTo>
                  <a:cubicBezTo>
                    <a:pt x="1000" y="235"/>
                    <a:pt x="1000" y="235"/>
                    <a:pt x="1000" y="235"/>
                  </a:cubicBezTo>
                  <a:close/>
                  <a:moveTo>
                    <a:pt x="912" y="208"/>
                  </a:moveTo>
                  <a:cubicBezTo>
                    <a:pt x="912" y="239"/>
                    <a:pt x="885" y="266"/>
                    <a:pt x="854" y="266"/>
                  </a:cubicBezTo>
                  <a:cubicBezTo>
                    <a:pt x="823" y="266"/>
                    <a:pt x="797" y="239"/>
                    <a:pt x="797" y="208"/>
                  </a:cubicBezTo>
                  <a:cubicBezTo>
                    <a:pt x="797" y="177"/>
                    <a:pt x="823" y="151"/>
                    <a:pt x="854" y="151"/>
                  </a:cubicBezTo>
                  <a:cubicBezTo>
                    <a:pt x="885" y="151"/>
                    <a:pt x="912" y="177"/>
                    <a:pt x="912" y="20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78" name="Freeform 384"/>
            <p:cNvSpPr>
              <a:spLocks/>
            </p:cNvSpPr>
            <p:nvPr/>
          </p:nvSpPr>
          <p:spPr bwMode="auto">
            <a:xfrm>
              <a:off x="7289138"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9" name="Freeform 385"/>
            <p:cNvSpPr>
              <a:spLocks noEditPoints="1"/>
            </p:cNvSpPr>
            <p:nvPr/>
          </p:nvSpPr>
          <p:spPr bwMode="auto">
            <a:xfrm>
              <a:off x="7414163"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80" name="Group 679"/>
            <p:cNvGrpSpPr/>
            <p:nvPr/>
          </p:nvGrpSpPr>
          <p:grpSpPr>
            <a:xfrm>
              <a:off x="5620818" y="5061791"/>
              <a:ext cx="264848" cy="297146"/>
              <a:chOff x="6495975" y="3510751"/>
              <a:chExt cx="306572" cy="343958"/>
            </a:xfrm>
            <a:solidFill>
              <a:schemeClr val="tx1"/>
            </a:solidFill>
          </p:grpSpPr>
          <p:sp>
            <p:nvSpPr>
              <p:cNvPr id="71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81" name="Freeform 365"/>
            <p:cNvSpPr>
              <a:spLocks noEditPoints="1"/>
            </p:cNvSpPr>
            <p:nvPr/>
          </p:nvSpPr>
          <p:spPr bwMode="auto">
            <a:xfrm>
              <a:off x="7063463"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2" name="Freeform 365"/>
            <p:cNvSpPr>
              <a:spLocks noEditPoints="1"/>
            </p:cNvSpPr>
            <p:nvPr/>
          </p:nvSpPr>
          <p:spPr bwMode="auto">
            <a:xfrm>
              <a:off x="6886056"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3" name="Freeform 365"/>
            <p:cNvSpPr>
              <a:spLocks noEditPoints="1"/>
            </p:cNvSpPr>
            <p:nvPr/>
          </p:nvSpPr>
          <p:spPr bwMode="auto">
            <a:xfrm>
              <a:off x="6709952"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4" name="Freeform 365"/>
            <p:cNvSpPr>
              <a:spLocks noEditPoints="1"/>
            </p:cNvSpPr>
            <p:nvPr/>
          </p:nvSpPr>
          <p:spPr bwMode="auto">
            <a:xfrm>
              <a:off x="4879870"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5" name="Freeform 340"/>
            <p:cNvSpPr>
              <a:spLocks/>
            </p:cNvSpPr>
            <p:nvPr/>
          </p:nvSpPr>
          <p:spPr bwMode="auto">
            <a:xfrm>
              <a:off x="4739085"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6" name="Oval 685"/>
            <p:cNvSpPr/>
            <p:nvPr/>
          </p:nvSpPr>
          <p:spPr bwMode="auto">
            <a:xfrm>
              <a:off x="4966870" y="1400245"/>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7" name="Oval 686"/>
            <p:cNvSpPr/>
            <p:nvPr/>
          </p:nvSpPr>
          <p:spPr bwMode="auto">
            <a:xfrm>
              <a:off x="4498930" y="5142624"/>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8" name="Oval 687"/>
            <p:cNvSpPr/>
            <p:nvPr/>
          </p:nvSpPr>
          <p:spPr bwMode="auto">
            <a:xfrm>
              <a:off x="8008525" y="3636424"/>
              <a:ext cx="914400"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9" name="Freeform 73"/>
            <p:cNvSpPr>
              <a:spLocks noEditPoints="1"/>
            </p:cNvSpPr>
            <p:nvPr/>
          </p:nvSpPr>
          <p:spPr bwMode="auto">
            <a:xfrm>
              <a:off x="7070024" y="2352676"/>
              <a:ext cx="378526" cy="378514"/>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1"/>
            </a:solidFill>
            <a:ln w="9525" cap="flat" cmpd="sng" algn="ctr">
              <a:noFill/>
              <a:prstDash val="solid"/>
              <a:headEnd type="none" w="med" len="med"/>
              <a:tailEnd type="none" w="med" len="med"/>
            </a:ln>
            <a:effectLst/>
            <a:extLst/>
          </p:spPr>
          <p:txBody>
            <a:bodyPr rot="0" spcFirstLastPara="0" vertOverflow="overflow" horzOverflow="overflow" vert="horz" wrap="square" lIns="68393" tIns="54715" rIns="68393" bIns="54715" numCol="1" spcCol="0" rtlCol="0" fromWordArt="0" anchor="t" anchorCtr="0" forceAA="0" compatLnSpc="1">
              <a:prstTxWarp prst="textNoShape">
                <a:avLst/>
              </a:prstTxWarp>
              <a:noAutofit/>
            </a:bodyPr>
            <a:lstStyle/>
            <a:p>
              <a:pPr algn="ctr" defTabSz="348685" fontAlgn="base">
                <a:lnSpc>
                  <a:spcPct val="90000"/>
                </a:lnSpc>
                <a:spcBef>
                  <a:spcPct val="0"/>
                </a:spcBef>
                <a:spcAft>
                  <a:spcPct val="0"/>
                </a:spcAft>
                <a:defRPr/>
              </a:pPr>
              <a:endParaRPr lang="en-US" sz="898" kern="0">
                <a:gradFill>
                  <a:gsLst>
                    <a:gs pos="0">
                      <a:srgbClr val="FFFFFF"/>
                    </a:gs>
                    <a:gs pos="100000">
                      <a:srgbClr val="FFFFFF"/>
                    </a:gs>
                  </a:gsLst>
                  <a:lin ang="5400000" scaled="0"/>
                </a:gradFill>
                <a:ea typeface="Segoe UI" pitchFamily="34" charset="0"/>
                <a:cs typeface="Segoe UI" pitchFamily="34" charset="0"/>
              </a:endParaRPr>
            </a:p>
          </p:txBody>
        </p:sp>
        <p:sp>
          <p:nvSpPr>
            <p:cNvPr id="690" name="Freeform 5"/>
            <p:cNvSpPr>
              <a:spLocks noEditPoints="1"/>
            </p:cNvSpPr>
            <p:nvPr/>
          </p:nvSpPr>
          <p:spPr bwMode="auto">
            <a:xfrm>
              <a:off x="5196805" y="1672735"/>
              <a:ext cx="457635" cy="330426"/>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691" name="Freeform 113"/>
            <p:cNvSpPr>
              <a:spLocks noEditPoints="1"/>
            </p:cNvSpPr>
            <p:nvPr/>
          </p:nvSpPr>
          <p:spPr bwMode="auto">
            <a:xfrm>
              <a:off x="7088552" y="3956943"/>
              <a:ext cx="417862" cy="505626"/>
            </a:xfrm>
            <a:custGeom>
              <a:avLst/>
              <a:gdLst>
                <a:gd name="T0" fmla="*/ 107 w 136"/>
                <a:gd name="T1" fmla="*/ 140 h 164"/>
                <a:gd name="T2" fmla="*/ 105 w 136"/>
                <a:gd name="T3" fmla="*/ 138 h 164"/>
                <a:gd name="T4" fmla="*/ 133 w 136"/>
                <a:gd name="T5" fmla="*/ 119 h 164"/>
                <a:gd name="T6" fmla="*/ 114 w 136"/>
                <a:gd name="T7" fmla="*/ 0 h 164"/>
                <a:gd name="T8" fmla="*/ 3 w 136"/>
                <a:gd name="T9" fmla="*/ 19 h 164"/>
                <a:gd name="T10" fmla="*/ 23 w 136"/>
                <a:gd name="T11" fmla="*/ 138 h 164"/>
                <a:gd name="T12" fmla="*/ 0 w 136"/>
                <a:gd name="T13" fmla="*/ 164 h 164"/>
                <a:gd name="T14" fmla="*/ 22 w 136"/>
                <a:gd name="T15" fmla="*/ 156 h 164"/>
                <a:gd name="T16" fmla="*/ 122 w 136"/>
                <a:gd name="T17" fmla="*/ 164 h 164"/>
                <a:gd name="T18" fmla="*/ 107 w 136"/>
                <a:gd name="T19" fmla="*/ 140 h 164"/>
                <a:gd name="T20" fmla="*/ 99 w 136"/>
                <a:gd name="T21" fmla="*/ 114 h 164"/>
                <a:gd name="T22" fmla="*/ 118 w 136"/>
                <a:gd name="T23" fmla="*/ 114 h 164"/>
                <a:gd name="T24" fmla="*/ 40 w 136"/>
                <a:gd name="T25" fmla="*/ 17 h 164"/>
                <a:gd name="T26" fmla="*/ 61 w 136"/>
                <a:gd name="T27" fmla="*/ 15 h 164"/>
                <a:gd name="T28" fmla="*/ 95 w 136"/>
                <a:gd name="T29" fmla="*/ 15 h 164"/>
                <a:gd name="T30" fmla="*/ 97 w 136"/>
                <a:gd name="T31" fmla="*/ 22 h 164"/>
                <a:gd name="T32" fmla="*/ 76 w 136"/>
                <a:gd name="T33" fmla="*/ 24 h 164"/>
                <a:gd name="T34" fmla="*/ 42 w 136"/>
                <a:gd name="T35" fmla="*/ 24 h 164"/>
                <a:gd name="T36" fmla="*/ 40 w 136"/>
                <a:gd name="T37" fmla="*/ 17 h 164"/>
                <a:gd name="T38" fmla="*/ 24 w 136"/>
                <a:gd name="T39" fmla="*/ 33 h 164"/>
                <a:gd name="T40" fmla="*/ 118 w 136"/>
                <a:gd name="T41" fmla="*/ 37 h 164"/>
                <a:gd name="T42" fmla="*/ 113 w 136"/>
                <a:gd name="T43" fmla="*/ 96 h 164"/>
                <a:gd name="T44" fmla="*/ 19 w 136"/>
                <a:gd name="T45" fmla="*/ 92 h 164"/>
                <a:gd name="T46" fmla="*/ 96 w 136"/>
                <a:gd name="T47" fmla="*/ 138 h 164"/>
                <a:gd name="T48" fmla="*/ 39 w 136"/>
                <a:gd name="T49" fmla="*/ 140 h 164"/>
                <a:gd name="T50" fmla="*/ 96 w 136"/>
                <a:gd name="T51" fmla="*/ 138 h 164"/>
                <a:gd name="T52" fmla="*/ 53 w 136"/>
                <a:gd name="T53" fmla="*/ 122 h 164"/>
                <a:gd name="T54" fmla="*/ 81 w 136"/>
                <a:gd name="T55" fmla="*/ 119 h 164"/>
                <a:gd name="T56" fmla="*/ 84 w 136"/>
                <a:gd name="T57" fmla="*/ 129 h 164"/>
                <a:gd name="T58" fmla="*/ 55 w 136"/>
                <a:gd name="T59" fmla="*/ 132 h 164"/>
                <a:gd name="T60" fmla="*/ 28 w 136"/>
                <a:gd name="T61" fmla="*/ 123 h 164"/>
                <a:gd name="T62" fmla="*/ 28 w 136"/>
                <a:gd name="T63" fmla="*/ 104 h 164"/>
                <a:gd name="T64" fmla="*/ 28 w 136"/>
                <a:gd name="T65" fmla="*/ 123 h 164"/>
                <a:gd name="T66" fmla="*/ 35 w 136"/>
                <a:gd name="T67" fmla="*/ 143 h 164"/>
                <a:gd name="T68" fmla="*/ 109 w 136"/>
                <a:gd name="T6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64">
                  <a:moveTo>
                    <a:pt x="107" y="140"/>
                  </a:moveTo>
                  <a:cubicBezTo>
                    <a:pt x="107" y="140"/>
                    <a:pt x="107" y="140"/>
                    <a:pt x="107" y="140"/>
                  </a:cubicBezTo>
                  <a:cubicBezTo>
                    <a:pt x="107" y="140"/>
                    <a:pt x="107" y="140"/>
                    <a:pt x="107" y="140"/>
                  </a:cubicBezTo>
                  <a:cubicBezTo>
                    <a:pt x="105" y="138"/>
                    <a:pt x="105" y="138"/>
                    <a:pt x="105" y="138"/>
                  </a:cubicBezTo>
                  <a:cubicBezTo>
                    <a:pt x="114" y="138"/>
                    <a:pt x="114" y="138"/>
                    <a:pt x="114" y="138"/>
                  </a:cubicBezTo>
                  <a:cubicBezTo>
                    <a:pt x="125" y="138"/>
                    <a:pt x="133" y="129"/>
                    <a:pt x="133" y="119"/>
                  </a:cubicBezTo>
                  <a:cubicBezTo>
                    <a:pt x="133" y="19"/>
                    <a:pt x="133" y="19"/>
                    <a:pt x="133" y="19"/>
                  </a:cubicBezTo>
                  <a:cubicBezTo>
                    <a:pt x="133" y="9"/>
                    <a:pt x="125" y="0"/>
                    <a:pt x="114" y="0"/>
                  </a:cubicBezTo>
                  <a:cubicBezTo>
                    <a:pt x="23" y="0"/>
                    <a:pt x="23" y="0"/>
                    <a:pt x="23" y="0"/>
                  </a:cubicBezTo>
                  <a:cubicBezTo>
                    <a:pt x="12" y="0"/>
                    <a:pt x="3" y="9"/>
                    <a:pt x="3" y="19"/>
                  </a:cubicBezTo>
                  <a:cubicBezTo>
                    <a:pt x="3" y="119"/>
                    <a:pt x="3" y="119"/>
                    <a:pt x="3" y="119"/>
                  </a:cubicBezTo>
                  <a:cubicBezTo>
                    <a:pt x="3" y="129"/>
                    <a:pt x="12" y="138"/>
                    <a:pt x="23" y="138"/>
                  </a:cubicBezTo>
                  <a:cubicBezTo>
                    <a:pt x="32" y="138"/>
                    <a:pt x="32" y="138"/>
                    <a:pt x="32" y="138"/>
                  </a:cubicBezTo>
                  <a:cubicBezTo>
                    <a:pt x="0" y="164"/>
                    <a:pt x="0" y="164"/>
                    <a:pt x="0" y="164"/>
                  </a:cubicBezTo>
                  <a:cubicBezTo>
                    <a:pt x="14" y="164"/>
                    <a:pt x="14" y="164"/>
                    <a:pt x="14" y="164"/>
                  </a:cubicBezTo>
                  <a:cubicBezTo>
                    <a:pt x="22" y="156"/>
                    <a:pt x="22" y="156"/>
                    <a:pt x="22" y="156"/>
                  </a:cubicBezTo>
                  <a:cubicBezTo>
                    <a:pt x="114" y="156"/>
                    <a:pt x="114" y="156"/>
                    <a:pt x="114" y="156"/>
                  </a:cubicBezTo>
                  <a:cubicBezTo>
                    <a:pt x="122" y="164"/>
                    <a:pt x="122" y="164"/>
                    <a:pt x="122" y="164"/>
                  </a:cubicBezTo>
                  <a:cubicBezTo>
                    <a:pt x="136" y="164"/>
                    <a:pt x="136" y="164"/>
                    <a:pt x="136" y="164"/>
                  </a:cubicBezTo>
                  <a:cubicBezTo>
                    <a:pt x="107" y="140"/>
                    <a:pt x="107" y="140"/>
                    <a:pt x="107" y="140"/>
                  </a:cubicBezTo>
                  <a:close/>
                  <a:moveTo>
                    <a:pt x="109" y="123"/>
                  </a:moveTo>
                  <a:cubicBezTo>
                    <a:pt x="104" y="123"/>
                    <a:pt x="99" y="119"/>
                    <a:pt x="99" y="114"/>
                  </a:cubicBezTo>
                  <a:cubicBezTo>
                    <a:pt x="99" y="109"/>
                    <a:pt x="104" y="104"/>
                    <a:pt x="109" y="104"/>
                  </a:cubicBezTo>
                  <a:cubicBezTo>
                    <a:pt x="114" y="104"/>
                    <a:pt x="118" y="109"/>
                    <a:pt x="118" y="114"/>
                  </a:cubicBezTo>
                  <a:cubicBezTo>
                    <a:pt x="118" y="119"/>
                    <a:pt x="114" y="123"/>
                    <a:pt x="109" y="123"/>
                  </a:cubicBezTo>
                  <a:close/>
                  <a:moveTo>
                    <a:pt x="40" y="17"/>
                  </a:moveTo>
                  <a:cubicBezTo>
                    <a:pt x="40" y="16"/>
                    <a:pt x="41" y="15"/>
                    <a:pt x="42" y="15"/>
                  </a:cubicBezTo>
                  <a:cubicBezTo>
                    <a:pt x="61" y="15"/>
                    <a:pt x="61" y="15"/>
                    <a:pt x="61" y="15"/>
                  </a:cubicBezTo>
                  <a:cubicBezTo>
                    <a:pt x="76" y="15"/>
                    <a:pt x="76" y="15"/>
                    <a:pt x="76" y="15"/>
                  </a:cubicBezTo>
                  <a:cubicBezTo>
                    <a:pt x="95" y="15"/>
                    <a:pt x="95" y="15"/>
                    <a:pt x="95" y="15"/>
                  </a:cubicBezTo>
                  <a:cubicBezTo>
                    <a:pt x="96" y="15"/>
                    <a:pt x="97" y="16"/>
                    <a:pt x="97" y="17"/>
                  </a:cubicBezTo>
                  <a:cubicBezTo>
                    <a:pt x="97" y="22"/>
                    <a:pt x="97" y="22"/>
                    <a:pt x="97" y="22"/>
                  </a:cubicBezTo>
                  <a:cubicBezTo>
                    <a:pt x="97" y="23"/>
                    <a:pt x="96" y="24"/>
                    <a:pt x="95" y="24"/>
                  </a:cubicBezTo>
                  <a:cubicBezTo>
                    <a:pt x="76" y="24"/>
                    <a:pt x="76" y="24"/>
                    <a:pt x="76" y="24"/>
                  </a:cubicBezTo>
                  <a:cubicBezTo>
                    <a:pt x="61" y="24"/>
                    <a:pt x="61" y="24"/>
                    <a:pt x="61" y="24"/>
                  </a:cubicBezTo>
                  <a:cubicBezTo>
                    <a:pt x="42" y="24"/>
                    <a:pt x="42" y="24"/>
                    <a:pt x="42" y="24"/>
                  </a:cubicBezTo>
                  <a:cubicBezTo>
                    <a:pt x="41" y="24"/>
                    <a:pt x="40" y="23"/>
                    <a:pt x="40" y="22"/>
                  </a:cubicBezTo>
                  <a:cubicBezTo>
                    <a:pt x="40" y="17"/>
                    <a:pt x="40" y="17"/>
                    <a:pt x="40" y="17"/>
                  </a:cubicBezTo>
                  <a:close/>
                  <a:moveTo>
                    <a:pt x="19" y="37"/>
                  </a:moveTo>
                  <a:cubicBezTo>
                    <a:pt x="19" y="34"/>
                    <a:pt x="21" y="33"/>
                    <a:pt x="24" y="33"/>
                  </a:cubicBezTo>
                  <a:cubicBezTo>
                    <a:pt x="113" y="33"/>
                    <a:pt x="113" y="33"/>
                    <a:pt x="113" y="33"/>
                  </a:cubicBezTo>
                  <a:cubicBezTo>
                    <a:pt x="116" y="33"/>
                    <a:pt x="118" y="34"/>
                    <a:pt x="118" y="37"/>
                  </a:cubicBezTo>
                  <a:cubicBezTo>
                    <a:pt x="118" y="92"/>
                    <a:pt x="118" y="92"/>
                    <a:pt x="118" y="92"/>
                  </a:cubicBezTo>
                  <a:cubicBezTo>
                    <a:pt x="118" y="94"/>
                    <a:pt x="116" y="96"/>
                    <a:pt x="113" y="96"/>
                  </a:cubicBezTo>
                  <a:cubicBezTo>
                    <a:pt x="24" y="96"/>
                    <a:pt x="24" y="96"/>
                    <a:pt x="24" y="96"/>
                  </a:cubicBezTo>
                  <a:cubicBezTo>
                    <a:pt x="21" y="96"/>
                    <a:pt x="19" y="94"/>
                    <a:pt x="19" y="92"/>
                  </a:cubicBezTo>
                  <a:cubicBezTo>
                    <a:pt x="19" y="37"/>
                    <a:pt x="19" y="37"/>
                    <a:pt x="19" y="37"/>
                  </a:cubicBezTo>
                  <a:close/>
                  <a:moveTo>
                    <a:pt x="96" y="138"/>
                  </a:moveTo>
                  <a:cubicBezTo>
                    <a:pt x="98" y="140"/>
                    <a:pt x="98" y="140"/>
                    <a:pt x="98" y="140"/>
                  </a:cubicBezTo>
                  <a:cubicBezTo>
                    <a:pt x="39" y="140"/>
                    <a:pt x="39" y="140"/>
                    <a:pt x="39" y="140"/>
                  </a:cubicBezTo>
                  <a:cubicBezTo>
                    <a:pt x="41" y="138"/>
                    <a:pt x="41" y="138"/>
                    <a:pt x="41" y="138"/>
                  </a:cubicBezTo>
                  <a:lnTo>
                    <a:pt x="96" y="138"/>
                  </a:lnTo>
                  <a:close/>
                  <a:moveTo>
                    <a:pt x="53" y="129"/>
                  </a:moveTo>
                  <a:cubicBezTo>
                    <a:pt x="53" y="122"/>
                    <a:pt x="53" y="122"/>
                    <a:pt x="53" y="122"/>
                  </a:cubicBezTo>
                  <a:cubicBezTo>
                    <a:pt x="53" y="120"/>
                    <a:pt x="54" y="119"/>
                    <a:pt x="55" y="119"/>
                  </a:cubicBezTo>
                  <a:cubicBezTo>
                    <a:pt x="81" y="119"/>
                    <a:pt x="81" y="119"/>
                    <a:pt x="81" y="119"/>
                  </a:cubicBezTo>
                  <a:cubicBezTo>
                    <a:pt x="83" y="119"/>
                    <a:pt x="84" y="120"/>
                    <a:pt x="84" y="122"/>
                  </a:cubicBezTo>
                  <a:cubicBezTo>
                    <a:pt x="84" y="129"/>
                    <a:pt x="84" y="129"/>
                    <a:pt x="84" y="129"/>
                  </a:cubicBezTo>
                  <a:cubicBezTo>
                    <a:pt x="84" y="130"/>
                    <a:pt x="83" y="132"/>
                    <a:pt x="81" y="132"/>
                  </a:cubicBezTo>
                  <a:cubicBezTo>
                    <a:pt x="55" y="132"/>
                    <a:pt x="55" y="132"/>
                    <a:pt x="55" y="132"/>
                  </a:cubicBezTo>
                  <a:cubicBezTo>
                    <a:pt x="54" y="132"/>
                    <a:pt x="53" y="130"/>
                    <a:pt x="53" y="129"/>
                  </a:cubicBezTo>
                  <a:close/>
                  <a:moveTo>
                    <a:pt x="28" y="123"/>
                  </a:moveTo>
                  <a:cubicBezTo>
                    <a:pt x="23" y="123"/>
                    <a:pt x="19" y="119"/>
                    <a:pt x="19" y="114"/>
                  </a:cubicBezTo>
                  <a:cubicBezTo>
                    <a:pt x="19" y="109"/>
                    <a:pt x="23" y="104"/>
                    <a:pt x="28" y="104"/>
                  </a:cubicBezTo>
                  <a:cubicBezTo>
                    <a:pt x="33" y="104"/>
                    <a:pt x="37" y="109"/>
                    <a:pt x="37" y="114"/>
                  </a:cubicBezTo>
                  <a:cubicBezTo>
                    <a:pt x="37" y="119"/>
                    <a:pt x="33" y="123"/>
                    <a:pt x="28" y="123"/>
                  </a:cubicBezTo>
                  <a:close/>
                  <a:moveTo>
                    <a:pt x="27" y="151"/>
                  </a:moveTo>
                  <a:cubicBezTo>
                    <a:pt x="35" y="143"/>
                    <a:pt x="35" y="143"/>
                    <a:pt x="35" y="143"/>
                  </a:cubicBezTo>
                  <a:cubicBezTo>
                    <a:pt x="101" y="143"/>
                    <a:pt x="101" y="143"/>
                    <a:pt x="101" y="143"/>
                  </a:cubicBezTo>
                  <a:cubicBezTo>
                    <a:pt x="109" y="151"/>
                    <a:pt x="109" y="151"/>
                    <a:pt x="109" y="151"/>
                  </a:cubicBezTo>
                  <a:lnTo>
                    <a:pt x="27" y="151"/>
                  </a:lnTo>
                  <a:close/>
                </a:path>
              </a:pathLst>
            </a:custGeom>
            <a:solidFill>
              <a:srgbClr val="505050"/>
            </a:solidFill>
            <a:ln>
              <a:noFill/>
            </a:ln>
            <a:extLst/>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692" name="Freeform 188"/>
            <p:cNvSpPr>
              <a:spLocks/>
            </p:cNvSpPr>
            <p:nvPr/>
          </p:nvSpPr>
          <p:spPr bwMode="auto">
            <a:xfrm>
              <a:off x="7555577"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3" name="Freeform 130"/>
            <p:cNvSpPr>
              <a:spLocks/>
            </p:cNvSpPr>
            <p:nvPr/>
          </p:nvSpPr>
          <p:spPr bwMode="auto">
            <a:xfrm>
              <a:off x="6944962"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4" name="Freeform 130"/>
            <p:cNvSpPr>
              <a:spLocks/>
            </p:cNvSpPr>
            <p:nvPr/>
          </p:nvSpPr>
          <p:spPr bwMode="auto">
            <a:xfrm>
              <a:off x="6796117"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5" name="Freeform 126"/>
            <p:cNvSpPr>
              <a:spLocks noEditPoints="1"/>
            </p:cNvSpPr>
            <p:nvPr/>
          </p:nvSpPr>
          <p:spPr bwMode="auto">
            <a:xfrm>
              <a:off x="6592904" y="412011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6" name="Freeform 127"/>
            <p:cNvSpPr>
              <a:spLocks noEditPoints="1"/>
            </p:cNvSpPr>
            <p:nvPr/>
          </p:nvSpPr>
          <p:spPr bwMode="auto">
            <a:xfrm>
              <a:off x="6766691" y="412011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7" name="Freeform 128"/>
            <p:cNvSpPr>
              <a:spLocks/>
            </p:cNvSpPr>
            <p:nvPr/>
          </p:nvSpPr>
          <p:spPr bwMode="auto">
            <a:xfrm>
              <a:off x="6941730" y="412011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8" name="Freeform 311"/>
            <p:cNvSpPr>
              <a:spLocks/>
            </p:cNvSpPr>
            <p:nvPr/>
          </p:nvSpPr>
          <p:spPr bwMode="auto">
            <a:xfrm>
              <a:off x="6601709"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9" name="Freeform 312"/>
            <p:cNvSpPr>
              <a:spLocks noEditPoints="1"/>
            </p:cNvSpPr>
            <p:nvPr/>
          </p:nvSpPr>
          <p:spPr bwMode="auto">
            <a:xfrm>
              <a:off x="6754812" y="4345591"/>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0" name="Freeform 311"/>
            <p:cNvSpPr>
              <a:spLocks/>
            </p:cNvSpPr>
            <p:nvPr/>
          </p:nvSpPr>
          <p:spPr bwMode="auto">
            <a:xfrm>
              <a:off x="6941510"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1" name="Oval 700"/>
            <p:cNvSpPr/>
            <p:nvPr/>
          </p:nvSpPr>
          <p:spPr bwMode="auto">
            <a:xfrm>
              <a:off x="5327648" y="2926017"/>
              <a:ext cx="1873252" cy="1873252"/>
            </a:xfrm>
            <a:prstGeom prst="ellipse">
              <a:avLst/>
            </a:prstGeom>
            <a:solidFill>
              <a:schemeClr val="accent1"/>
            </a:solidFill>
            <a:ln>
              <a:noFill/>
              <a:headEnd type="none" w="med" len="med"/>
              <a:tailEnd type="none" w="med" len="med"/>
            </a:ln>
            <a:effectLst>
              <a:outerShdw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02" name="Freeform 701"/>
            <p:cNvSpPr>
              <a:spLocks/>
            </p:cNvSpPr>
            <p:nvPr/>
          </p:nvSpPr>
          <p:spPr bwMode="auto">
            <a:xfrm>
              <a:off x="5708648" y="3429500"/>
              <a:ext cx="1111252" cy="730994"/>
            </a:xfrm>
            <a:custGeom>
              <a:avLst/>
              <a:gdLst>
                <a:gd name="T0" fmla="*/ 7215 w 8588"/>
                <a:gd name="T1" fmla="*/ 2477 h 5648"/>
                <a:gd name="T2" fmla="*/ 7215 w 8588"/>
                <a:gd name="T3" fmla="*/ 2367 h 5648"/>
                <a:gd name="T4" fmla="*/ 4847 w 8588"/>
                <a:gd name="T5" fmla="*/ 0 h 5648"/>
                <a:gd name="T6" fmla="*/ 2873 w 8588"/>
                <a:gd name="T7" fmla="*/ 1057 h 5648"/>
                <a:gd name="T8" fmla="*/ 2226 w 8588"/>
                <a:gd name="T9" fmla="*/ 884 h 5648"/>
                <a:gd name="T10" fmla="*/ 1461 w 8588"/>
                <a:gd name="T11" fmla="*/ 1114 h 5648"/>
                <a:gd name="T12" fmla="*/ 853 w 8588"/>
                <a:gd name="T13" fmla="*/ 2225 h 5648"/>
                <a:gd name="T14" fmla="*/ 0 w 8588"/>
                <a:gd name="T15" fmla="*/ 3787 h 5648"/>
                <a:gd name="T16" fmla="*/ 1658 w 8588"/>
                <a:gd name="T17" fmla="*/ 5648 h 5648"/>
                <a:gd name="T18" fmla="*/ 1863 w 8588"/>
                <a:gd name="T19" fmla="*/ 5648 h 5648"/>
                <a:gd name="T20" fmla="*/ 2052 w 8588"/>
                <a:gd name="T21" fmla="*/ 5648 h 5648"/>
                <a:gd name="T22" fmla="*/ 5920 w 8588"/>
                <a:gd name="T23" fmla="*/ 5648 h 5648"/>
                <a:gd name="T24" fmla="*/ 5996 w 8588"/>
                <a:gd name="T25" fmla="*/ 5648 h 5648"/>
                <a:gd name="T26" fmla="*/ 6094 w 8588"/>
                <a:gd name="T27" fmla="*/ 5648 h 5648"/>
                <a:gd name="T28" fmla="*/ 6378 w 8588"/>
                <a:gd name="T29" fmla="*/ 5648 h 5648"/>
                <a:gd name="T30" fmla="*/ 6994 w 8588"/>
                <a:gd name="T31" fmla="*/ 5648 h 5648"/>
                <a:gd name="T32" fmla="*/ 8588 w 8588"/>
                <a:gd name="T33" fmla="*/ 4055 h 5648"/>
                <a:gd name="T34" fmla="*/ 7215 w 8588"/>
                <a:gd name="T35" fmla="*/ 2477 h 5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88" h="5648">
                  <a:moveTo>
                    <a:pt x="7215" y="2477"/>
                  </a:moveTo>
                  <a:cubicBezTo>
                    <a:pt x="7215" y="2446"/>
                    <a:pt x="7215" y="2398"/>
                    <a:pt x="7215" y="2367"/>
                  </a:cubicBezTo>
                  <a:cubicBezTo>
                    <a:pt x="7215" y="1057"/>
                    <a:pt x="6157" y="0"/>
                    <a:pt x="4847" y="0"/>
                  </a:cubicBezTo>
                  <a:cubicBezTo>
                    <a:pt x="4026" y="0"/>
                    <a:pt x="3300" y="426"/>
                    <a:pt x="2873" y="1057"/>
                  </a:cubicBezTo>
                  <a:cubicBezTo>
                    <a:pt x="2684" y="947"/>
                    <a:pt x="2463" y="884"/>
                    <a:pt x="2226" y="884"/>
                  </a:cubicBezTo>
                  <a:cubicBezTo>
                    <a:pt x="1941" y="884"/>
                    <a:pt x="1679" y="968"/>
                    <a:pt x="1461" y="1114"/>
                  </a:cubicBezTo>
                  <a:cubicBezTo>
                    <a:pt x="1100" y="1355"/>
                    <a:pt x="862" y="1762"/>
                    <a:pt x="853" y="2225"/>
                  </a:cubicBezTo>
                  <a:cubicBezTo>
                    <a:pt x="347" y="2556"/>
                    <a:pt x="0" y="3140"/>
                    <a:pt x="0" y="3787"/>
                  </a:cubicBezTo>
                  <a:cubicBezTo>
                    <a:pt x="0" y="4749"/>
                    <a:pt x="726" y="5538"/>
                    <a:pt x="1658" y="5648"/>
                  </a:cubicBezTo>
                  <a:cubicBezTo>
                    <a:pt x="1721" y="5648"/>
                    <a:pt x="1800" y="5648"/>
                    <a:pt x="1863" y="5648"/>
                  </a:cubicBezTo>
                  <a:cubicBezTo>
                    <a:pt x="1926" y="5648"/>
                    <a:pt x="1989" y="5648"/>
                    <a:pt x="2052" y="5648"/>
                  </a:cubicBezTo>
                  <a:cubicBezTo>
                    <a:pt x="2921" y="5648"/>
                    <a:pt x="4957" y="5648"/>
                    <a:pt x="5920" y="5648"/>
                  </a:cubicBezTo>
                  <a:cubicBezTo>
                    <a:pt x="5951" y="5648"/>
                    <a:pt x="5975" y="5648"/>
                    <a:pt x="5996" y="5648"/>
                  </a:cubicBezTo>
                  <a:cubicBezTo>
                    <a:pt x="6094" y="5648"/>
                    <a:pt x="6094" y="5648"/>
                    <a:pt x="6094" y="5648"/>
                  </a:cubicBezTo>
                  <a:cubicBezTo>
                    <a:pt x="6141" y="5648"/>
                    <a:pt x="6283" y="5648"/>
                    <a:pt x="6378" y="5648"/>
                  </a:cubicBezTo>
                  <a:cubicBezTo>
                    <a:pt x="6994" y="5648"/>
                    <a:pt x="6994" y="5648"/>
                    <a:pt x="6994" y="5648"/>
                  </a:cubicBezTo>
                  <a:cubicBezTo>
                    <a:pt x="7878" y="5633"/>
                    <a:pt x="8588" y="4923"/>
                    <a:pt x="8588" y="4055"/>
                  </a:cubicBezTo>
                  <a:cubicBezTo>
                    <a:pt x="8588" y="3250"/>
                    <a:pt x="7988" y="2588"/>
                    <a:pt x="7215" y="2477"/>
                  </a:cubicBezTo>
                  <a:close/>
                </a:path>
              </a:pathLst>
            </a:custGeom>
            <a:solidFill>
              <a:schemeClr val="bg1"/>
            </a:solidFill>
            <a:ln>
              <a:noFill/>
            </a:ln>
            <a:effectLst>
              <a:outerShdw dist="101600" dir="2700000" algn="tl" rotWithShape="0">
                <a:prstClr val="black">
                  <a:alpha val="20000"/>
                </a:prstClr>
              </a:outerShdw>
            </a:effectLst>
          </p:spPr>
          <p:txBody>
            <a:bodyPr vert="horz" wrap="square" lIns="67222" tIns="33611" rIns="67222" bIns="33611" numCol="1" anchor="ctr" anchorCtr="0" compatLnSpc="1">
              <a:prstTxWarp prst="textNoShape">
                <a:avLst/>
              </a:prstTxWarp>
            </a:bodyPr>
            <a:lstStyle/>
            <a:p>
              <a:pPr algn="ctr" defTabSz="685067" fontAlgn="base">
                <a:spcBef>
                  <a:spcPct val="0"/>
                </a:spcBef>
                <a:spcAft>
                  <a:spcPct val="0"/>
                </a:spcAft>
              </a:pPr>
              <a:endParaRPr lang="en-US" sz="1324" dirty="0">
                <a:solidFill>
                  <a:srgbClr val="505050"/>
                </a:solidFill>
                <a:ea typeface="ＭＳ Ｐゴシック" charset="0"/>
              </a:endParaRPr>
            </a:p>
          </p:txBody>
        </p:sp>
        <p:sp>
          <p:nvSpPr>
            <p:cNvPr id="703" name="Freeform 313"/>
            <p:cNvSpPr>
              <a:spLocks/>
            </p:cNvSpPr>
            <p:nvPr/>
          </p:nvSpPr>
          <p:spPr bwMode="auto">
            <a:xfrm>
              <a:off x="6928581" y="4797111"/>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4" name="Freeform 314"/>
            <p:cNvSpPr>
              <a:spLocks noEditPoints="1"/>
            </p:cNvSpPr>
            <p:nvPr/>
          </p:nvSpPr>
          <p:spPr bwMode="auto">
            <a:xfrm>
              <a:off x="7053610" y="4791160"/>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705" name="Group 704"/>
            <p:cNvGrpSpPr/>
            <p:nvPr/>
          </p:nvGrpSpPr>
          <p:grpSpPr>
            <a:xfrm>
              <a:off x="4775684" y="5395419"/>
              <a:ext cx="403531" cy="429676"/>
              <a:chOff x="-8720138" y="412750"/>
              <a:chExt cx="4459288" cy="4748213"/>
            </a:xfrm>
            <a:solidFill>
              <a:schemeClr val="bg1"/>
            </a:solidFill>
          </p:grpSpPr>
          <p:sp>
            <p:nvSpPr>
              <p:cNvPr id="709" name="Oval 14"/>
              <p:cNvSpPr>
                <a:spLocks noChangeArrowheads="1"/>
              </p:cNvSpPr>
              <p:nvPr/>
            </p:nvSpPr>
            <p:spPr bwMode="auto">
              <a:xfrm>
                <a:off x="-6581775" y="957263"/>
                <a:ext cx="219075" cy="217488"/>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0" name="Oval 15"/>
              <p:cNvSpPr>
                <a:spLocks noChangeArrowheads="1"/>
              </p:cNvSpPr>
              <p:nvPr/>
            </p:nvSpPr>
            <p:spPr bwMode="auto">
              <a:xfrm>
                <a:off x="-6581775" y="1660525"/>
                <a:ext cx="219075" cy="222250"/>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1" name="Freeform 16"/>
              <p:cNvSpPr>
                <a:spLocks noEditPoints="1"/>
              </p:cNvSpPr>
              <p:nvPr/>
            </p:nvSpPr>
            <p:spPr bwMode="auto">
              <a:xfrm>
                <a:off x="-8720138" y="412750"/>
                <a:ext cx="2876550" cy="4078288"/>
              </a:xfrm>
              <a:custGeom>
                <a:avLst/>
                <a:gdLst>
                  <a:gd name="T0" fmla="*/ 489 w 765"/>
                  <a:gd name="T1" fmla="*/ 977 h 1085"/>
                  <a:gd name="T2" fmla="*/ 133 w 765"/>
                  <a:gd name="T3" fmla="*/ 977 h 1085"/>
                  <a:gd name="T4" fmla="*/ 82 w 765"/>
                  <a:gd name="T5" fmla="*/ 929 h 1085"/>
                  <a:gd name="T6" fmla="*/ 82 w 765"/>
                  <a:gd name="T7" fmla="*/ 919 h 1085"/>
                  <a:gd name="T8" fmla="*/ 133 w 765"/>
                  <a:gd name="T9" fmla="*/ 871 h 1085"/>
                  <a:gd name="T10" fmla="*/ 402 w 765"/>
                  <a:gd name="T11" fmla="*/ 871 h 1085"/>
                  <a:gd name="T12" fmla="*/ 489 w 765"/>
                  <a:gd name="T13" fmla="*/ 871 h 1085"/>
                  <a:gd name="T14" fmla="*/ 489 w 765"/>
                  <a:gd name="T15" fmla="*/ 790 h 1085"/>
                  <a:gd name="T16" fmla="*/ 133 w 765"/>
                  <a:gd name="T17" fmla="*/ 790 h 1085"/>
                  <a:gd name="T18" fmla="*/ 82 w 765"/>
                  <a:gd name="T19" fmla="*/ 742 h 1085"/>
                  <a:gd name="T20" fmla="*/ 82 w 765"/>
                  <a:gd name="T21" fmla="*/ 732 h 1085"/>
                  <a:gd name="T22" fmla="*/ 133 w 765"/>
                  <a:gd name="T23" fmla="*/ 684 h 1085"/>
                  <a:gd name="T24" fmla="*/ 402 w 765"/>
                  <a:gd name="T25" fmla="*/ 684 h 1085"/>
                  <a:gd name="T26" fmla="*/ 489 w 765"/>
                  <a:gd name="T27" fmla="*/ 684 h 1085"/>
                  <a:gd name="T28" fmla="*/ 489 w 765"/>
                  <a:gd name="T29" fmla="*/ 649 h 1085"/>
                  <a:gd name="T30" fmla="*/ 497 w 765"/>
                  <a:gd name="T31" fmla="*/ 602 h 1085"/>
                  <a:gd name="T32" fmla="*/ 133 w 765"/>
                  <a:gd name="T33" fmla="*/ 602 h 1085"/>
                  <a:gd name="T34" fmla="*/ 82 w 765"/>
                  <a:gd name="T35" fmla="*/ 555 h 1085"/>
                  <a:gd name="T36" fmla="*/ 82 w 765"/>
                  <a:gd name="T37" fmla="*/ 545 h 1085"/>
                  <a:gd name="T38" fmla="*/ 133 w 765"/>
                  <a:gd name="T39" fmla="*/ 497 h 1085"/>
                  <a:gd name="T40" fmla="*/ 402 w 765"/>
                  <a:gd name="T41" fmla="*/ 497 h 1085"/>
                  <a:gd name="T42" fmla="*/ 609 w 765"/>
                  <a:gd name="T43" fmla="*/ 497 h 1085"/>
                  <a:gd name="T44" fmla="*/ 631 w 765"/>
                  <a:gd name="T45" fmla="*/ 488 h 1085"/>
                  <a:gd name="T46" fmla="*/ 650 w 765"/>
                  <a:gd name="T47" fmla="*/ 480 h 1085"/>
                  <a:gd name="T48" fmla="*/ 746 w 765"/>
                  <a:gd name="T49" fmla="*/ 457 h 1085"/>
                  <a:gd name="T50" fmla="*/ 765 w 765"/>
                  <a:gd name="T51" fmla="*/ 454 h 1085"/>
                  <a:gd name="T52" fmla="*/ 765 w 765"/>
                  <a:gd name="T53" fmla="*/ 0 h 1085"/>
                  <a:gd name="T54" fmla="*/ 0 w 765"/>
                  <a:gd name="T55" fmla="*/ 0 h 1085"/>
                  <a:gd name="T56" fmla="*/ 0 w 765"/>
                  <a:gd name="T57" fmla="*/ 1085 h 1085"/>
                  <a:gd name="T58" fmla="*/ 489 w 765"/>
                  <a:gd name="T59" fmla="*/ 1085 h 1085"/>
                  <a:gd name="T60" fmla="*/ 489 w 765"/>
                  <a:gd name="T61" fmla="*/ 977 h 1085"/>
                  <a:gd name="T62" fmla="*/ 82 w 765"/>
                  <a:gd name="T63" fmla="*/ 171 h 1085"/>
                  <a:gd name="T64" fmla="*/ 133 w 765"/>
                  <a:gd name="T65" fmla="*/ 123 h 1085"/>
                  <a:gd name="T66" fmla="*/ 402 w 765"/>
                  <a:gd name="T67" fmla="*/ 123 h 1085"/>
                  <a:gd name="T68" fmla="*/ 632 w 765"/>
                  <a:gd name="T69" fmla="*/ 123 h 1085"/>
                  <a:gd name="T70" fmla="*/ 683 w 765"/>
                  <a:gd name="T71" fmla="*/ 171 h 1085"/>
                  <a:gd name="T72" fmla="*/ 683 w 765"/>
                  <a:gd name="T73" fmla="*/ 180 h 1085"/>
                  <a:gd name="T74" fmla="*/ 632 w 765"/>
                  <a:gd name="T75" fmla="*/ 228 h 1085"/>
                  <a:gd name="T76" fmla="*/ 133 w 765"/>
                  <a:gd name="T77" fmla="*/ 228 h 1085"/>
                  <a:gd name="T78" fmla="*/ 82 w 765"/>
                  <a:gd name="T79" fmla="*/ 180 h 1085"/>
                  <a:gd name="T80" fmla="*/ 82 w 765"/>
                  <a:gd name="T81" fmla="*/ 171 h 1085"/>
                  <a:gd name="T82" fmla="*/ 82 w 765"/>
                  <a:gd name="T83" fmla="*/ 358 h 1085"/>
                  <a:gd name="T84" fmla="*/ 133 w 765"/>
                  <a:gd name="T85" fmla="*/ 310 h 1085"/>
                  <a:gd name="T86" fmla="*/ 402 w 765"/>
                  <a:gd name="T87" fmla="*/ 310 h 1085"/>
                  <a:gd name="T88" fmla="*/ 632 w 765"/>
                  <a:gd name="T89" fmla="*/ 310 h 1085"/>
                  <a:gd name="T90" fmla="*/ 683 w 765"/>
                  <a:gd name="T91" fmla="*/ 358 h 1085"/>
                  <a:gd name="T92" fmla="*/ 683 w 765"/>
                  <a:gd name="T93" fmla="*/ 367 h 1085"/>
                  <a:gd name="T94" fmla="*/ 632 w 765"/>
                  <a:gd name="T95" fmla="*/ 415 h 1085"/>
                  <a:gd name="T96" fmla="*/ 133 w 765"/>
                  <a:gd name="T97" fmla="*/ 415 h 1085"/>
                  <a:gd name="T98" fmla="*/ 82 w 765"/>
                  <a:gd name="T99" fmla="*/ 367 h 1085"/>
                  <a:gd name="T100" fmla="*/ 82 w 765"/>
                  <a:gd name="T101" fmla="*/ 358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5" h="1085">
                    <a:moveTo>
                      <a:pt x="489" y="977"/>
                    </a:moveTo>
                    <a:cubicBezTo>
                      <a:pt x="133" y="977"/>
                      <a:pt x="133" y="977"/>
                      <a:pt x="133" y="977"/>
                    </a:cubicBezTo>
                    <a:cubicBezTo>
                      <a:pt x="82" y="977"/>
                      <a:pt x="82" y="929"/>
                      <a:pt x="82" y="929"/>
                    </a:cubicBezTo>
                    <a:cubicBezTo>
                      <a:pt x="82" y="919"/>
                      <a:pt x="82" y="919"/>
                      <a:pt x="82" y="919"/>
                    </a:cubicBezTo>
                    <a:cubicBezTo>
                      <a:pt x="82" y="871"/>
                      <a:pt x="133" y="871"/>
                      <a:pt x="133" y="871"/>
                    </a:cubicBezTo>
                    <a:cubicBezTo>
                      <a:pt x="402" y="871"/>
                      <a:pt x="402" y="871"/>
                      <a:pt x="402" y="871"/>
                    </a:cubicBezTo>
                    <a:cubicBezTo>
                      <a:pt x="489" y="871"/>
                      <a:pt x="489" y="871"/>
                      <a:pt x="489" y="871"/>
                    </a:cubicBezTo>
                    <a:cubicBezTo>
                      <a:pt x="489" y="790"/>
                      <a:pt x="489" y="790"/>
                      <a:pt x="489" y="790"/>
                    </a:cubicBezTo>
                    <a:cubicBezTo>
                      <a:pt x="133" y="790"/>
                      <a:pt x="133" y="790"/>
                      <a:pt x="133" y="790"/>
                    </a:cubicBezTo>
                    <a:cubicBezTo>
                      <a:pt x="82" y="790"/>
                      <a:pt x="82" y="742"/>
                      <a:pt x="82" y="742"/>
                    </a:cubicBezTo>
                    <a:cubicBezTo>
                      <a:pt x="82" y="732"/>
                      <a:pt x="82" y="732"/>
                      <a:pt x="82" y="732"/>
                    </a:cubicBezTo>
                    <a:cubicBezTo>
                      <a:pt x="82" y="684"/>
                      <a:pt x="133" y="684"/>
                      <a:pt x="133" y="684"/>
                    </a:cubicBezTo>
                    <a:cubicBezTo>
                      <a:pt x="402" y="684"/>
                      <a:pt x="402" y="684"/>
                      <a:pt x="402" y="684"/>
                    </a:cubicBezTo>
                    <a:cubicBezTo>
                      <a:pt x="489" y="684"/>
                      <a:pt x="489" y="684"/>
                      <a:pt x="489" y="684"/>
                    </a:cubicBezTo>
                    <a:cubicBezTo>
                      <a:pt x="489" y="649"/>
                      <a:pt x="489" y="649"/>
                      <a:pt x="489" y="649"/>
                    </a:cubicBezTo>
                    <a:cubicBezTo>
                      <a:pt x="489" y="636"/>
                      <a:pt x="491" y="620"/>
                      <a:pt x="497" y="602"/>
                    </a:cubicBezTo>
                    <a:cubicBezTo>
                      <a:pt x="133" y="602"/>
                      <a:pt x="133" y="602"/>
                      <a:pt x="133" y="602"/>
                    </a:cubicBezTo>
                    <a:cubicBezTo>
                      <a:pt x="82" y="602"/>
                      <a:pt x="82" y="555"/>
                      <a:pt x="82" y="555"/>
                    </a:cubicBezTo>
                    <a:cubicBezTo>
                      <a:pt x="82" y="545"/>
                      <a:pt x="82" y="545"/>
                      <a:pt x="82" y="545"/>
                    </a:cubicBezTo>
                    <a:cubicBezTo>
                      <a:pt x="82" y="497"/>
                      <a:pt x="133" y="497"/>
                      <a:pt x="133" y="497"/>
                    </a:cubicBezTo>
                    <a:cubicBezTo>
                      <a:pt x="402" y="497"/>
                      <a:pt x="402" y="497"/>
                      <a:pt x="402" y="497"/>
                    </a:cubicBezTo>
                    <a:cubicBezTo>
                      <a:pt x="609" y="497"/>
                      <a:pt x="609" y="497"/>
                      <a:pt x="609" y="497"/>
                    </a:cubicBezTo>
                    <a:cubicBezTo>
                      <a:pt x="616" y="494"/>
                      <a:pt x="623" y="490"/>
                      <a:pt x="631" y="488"/>
                    </a:cubicBezTo>
                    <a:cubicBezTo>
                      <a:pt x="637" y="485"/>
                      <a:pt x="643" y="483"/>
                      <a:pt x="650" y="480"/>
                    </a:cubicBezTo>
                    <a:cubicBezTo>
                      <a:pt x="679" y="470"/>
                      <a:pt x="712" y="462"/>
                      <a:pt x="746" y="457"/>
                    </a:cubicBezTo>
                    <a:cubicBezTo>
                      <a:pt x="752" y="456"/>
                      <a:pt x="759" y="455"/>
                      <a:pt x="765" y="454"/>
                    </a:cubicBezTo>
                    <a:cubicBezTo>
                      <a:pt x="765" y="0"/>
                      <a:pt x="765" y="0"/>
                      <a:pt x="765" y="0"/>
                    </a:cubicBezTo>
                    <a:cubicBezTo>
                      <a:pt x="0" y="0"/>
                      <a:pt x="0" y="0"/>
                      <a:pt x="0" y="0"/>
                    </a:cubicBezTo>
                    <a:cubicBezTo>
                      <a:pt x="0" y="1085"/>
                      <a:pt x="0" y="1085"/>
                      <a:pt x="0" y="1085"/>
                    </a:cubicBezTo>
                    <a:cubicBezTo>
                      <a:pt x="489" y="1085"/>
                      <a:pt x="489" y="1085"/>
                      <a:pt x="489" y="1085"/>
                    </a:cubicBezTo>
                    <a:lnTo>
                      <a:pt x="489" y="977"/>
                    </a:lnTo>
                    <a:close/>
                    <a:moveTo>
                      <a:pt x="82" y="171"/>
                    </a:moveTo>
                    <a:cubicBezTo>
                      <a:pt x="82" y="123"/>
                      <a:pt x="133" y="123"/>
                      <a:pt x="133" y="123"/>
                    </a:cubicBezTo>
                    <a:cubicBezTo>
                      <a:pt x="402" y="123"/>
                      <a:pt x="402" y="123"/>
                      <a:pt x="402" y="123"/>
                    </a:cubicBezTo>
                    <a:cubicBezTo>
                      <a:pt x="632" y="123"/>
                      <a:pt x="632" y="123"/>
                      <a:pt x="632" y="123"/>
                    </a:cubicBezTo>
                    <a:cubicBezTo>
                      <a:pt x="683" y="123"/>
                      <a:pt x="683" y="171"/>
                      <a:pt x="683" y="171"/>
                    </a:cubicBezTo>
                    <a:cubicBezTo>
                      <a:pt x="683" y="180"/>
                      <a:pt x="683" y="180"/>
                      <a:pt x="683" y="180"/>
                    </a:cubicBezTo>
                    <a:cubicBezTo>
                      <a:pt x="683" y="228"/>
                      <a:pt x="632" y="228"/>
                      <a:pt x="632" y="228"/>
                    </a:cubicBezTo>
                    <a:cubicBezTo>
                      <a:pt x="133" y="228"/>
                      <a:pt x="133" y="228"/>
                      <a:pt x="133" y="228"/>
                    </a:cubicBezTo>
                    <a:cubicBezTo>
                      <a:pt x="82" y="228"/>
                      <a:pt x="82" y="180"/>
                      <a:pt x="82" y="180"/>
                    </a:cubicBezTo>
                    <a:lnTo>
                      <a:pt x="82" y="171"/>
                    </a:lnTo>
                    <a:close/>
                    <a:moveTo>
                      <a:pt x="82" y="358"/>
                    </a:moveTo>
                    <a:cubicBezTo>
                      <a:pt x="82" y="310"/>
                      <a:pt x="133" y="310"/>
                      <a:pt x="133" y="310"/>
                    </a:cubicBezTo>
                    <a:cubicBezTo>
                      <a:pt x="402" y="310"/>
                      <a:pt x="402" y="310"/>
                      <a:pt x="402" y="310"/>
                    </a:cubicBezTo>
                    <a:cubicBezTo>
                      <a:pt x="632" y="310"/>
                      <a:pt x="632" y="310"/>
                      <a:pt x="632" y="310"/>
                    </a:cubicBezTo>
                    <a:cubicBezTo>
                      <a:pt x="683" y="310"/>
                      <a:pt x="683" y="358"/>
                      <a:pt x="683" y="358"/>
                    </a:cubicBezTo>
                    <a:cubicBezTo>
                      <a:pt x="683" y="367"/>
                      <a:pt x="683" y="367"/>
                      <a:pt x="683" y="367"/>
                    </a:cubicBezTo>
                    <a:cubicBezTo>
                      <a:pt x="683" y="415"/>
                      <a:pt x="632" y="415"/>
                      <a:pt x="632" y="415"/>
                    </a:cubicBezTo>
                    <a:cubicBezTo>
                      <a:pt x="133" y="415"/>
                      <a:pt x="133" y="415"/>
                      <a:pt x="133" y="415"/>
                    </a:cubicBezTo>
                    <a:cubicBezTo>
                      <a:pt x="82" y="415"/>
                      <a:pt x="82" y="367"/>
                      <a:pt x="82" y="367"/>
                    </a:cubicBezTo>
                    <a:lnTo>
                      <a:pt x="82" y="358"/>
                    </a:ln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2" name="Freeform 17"/>
              <p:cNvSpPr>
                <a:spLocks noEditPoints="1"/>
              </p:cNvSpPr>
              <p:nvPr/>
            </p:nvSpPr>
            <p:spPr bwMode="auto">
              <a:xfrm>
                <a:off x="-6581775" y="2389188"/>
                <a:ext cx="2320925" cy="2771775"/>
              </a:xfrm>
              <a:custGeom>
                <a:avLst/>
                <a:gdLst>
                  <a:gd name="T0" fmla="*/ 593 w 617"/>
                  <a:gd name="T1" fmla="*/ 75 h 737"/>
                  <a:gd name="T2" fmla="*/ 533 w 617"/>
                  <a:gd name="T3" fmla="*/ 39 h 737"/>
                  <a:gd name="T4" fmla="*/ 533 w 617"/>
                  <a:gd name="T5" fmla="*/ 39 h 737"/>
                  <a:gd name="T6" fmla="*/ 526 w 617"/>
                  <a:gd name="T7" fmla="*/ 36 h 737"/>
                  <a:gd name="T8" fmla="*/ 427 w 617"/>
                  <a:gd name="T9" fmla="*/ 10 h 737"/>
                  <a:gd name="T10" fmla="*/ 309 w 617"/>
                  <a:gd name="T11" fmla="*/ 0 h 737"/>
                  <a:gd name="T12" fmla="*/ 190 w 617"/>
                  <a:gd name="T13" fmla="*/ 10 h 737"/>
                  <a:gd name="T14" fmla="*/ 107 w 617"/>
                  <a:gd name="T15" fmla="*/ 30 h 737"/>
                  <a:gd name="T16" fmla="*/ 91 w 617"/>
                  <a:gd name="T17" fmla="*/ 36 h 737"/>
                  <a:gd name="T18" fmla="*/ 24 w 617"/>
                  <a:gd name="T19" fmla="*/ 75 h 737"/>
                  <a:gd name="T20" fmla="*/ 0 w 617"/>
                  <a:gd name="T21" fmla="*/ 123 h 737"/>
                  <a:gd name="T22" fmla="*/ 0 w 617"/>
                  <a:gd name="T23" fmla="*/ 614 h 737"/>
                  <a:gd name="T24" fmla="*/ 6 w 617"/>
                  <a:gd name="T25" fmla="*/ 639 h 737"/>
                  <a:gd name="T26" fmla="*/ 24 w 617"/>
                  <a:gd name="T27" fmla="*/ 662 h 737"/>
                  <a:gd name="T28" fmla="*/ 91 w 617"/>
                  <a:gd name="T29" fmla="*/ 701 h 737"/>
                  <a:gd name="T30" fmla="*/ 107 w 617"/>
                  <a:gd name="T31" fmla="*/ 707 h 737"/>
                  <a:gd name="T32" fmla="*/ 309 w 617"/>
                  <a:gd name="T33" fmla="*/ 737 h 737"/>
                  <a:gd name="T34" fmla="*/ 526 w 617"/>
                  <a:gd name="T35" fmla="*/ 701 h 737"/>
                  <a:gd name="T36" fmla="*/ 533 w 617"/>
                  <a:gd name="T37" fmla="*/ 698 h 737"/>
                  <a:gd name="T38" fmla="*/ 533 w 617"/>
                  <a:gd name="T39" fmla="*/ 698 h 737"/>
                  <a:gd name="T40" fmla="*/ 593 w 617"/>
                  <a:gd name="T41" fmla="*/ 662 h 737"/>
                  <a:gd name="T42" fmla="*/ 611 w 617"/>
                  <a:gd name="T43" fmla="*/ 639 h 737"/>
                  <a:gd name="T44" fmla="*/ 617 w 617"/>
                  <a:gd name="T45" fmla="*/ 614 h 737"/>
                  <a:gd name="T46" fmla="*/ 617 w 617"/>
                  <a:gd name="T47" fmla="*/ 123 h 737"/>
                  <a:gd name="T48" fmla="*/ 593 w 617"/>
                  <a:gd name="T49" fmla="*/ 75 h 737"/>
                  <a:gd name="T50" fmla="*/ 532 w 617"/>
                  <a:gd name="T51" fmla="*/ 145 h 737"/>
                  <a:gd name="T52" fmla="*/ 532 w 617"/>
                  <a:gd name="T53" fmla="*/ 145 h 737"/>
                  <a:gd name="T54" fmla="*/ 309 w 617"/>
                  <a:gd name="T55" fmla="*/ 184 h 737"/>
                  <a:gd name="T56" fmla="*/ 107 w 617"/>
                  <a:gd name="T57" fmla="*/ 155 h 737"/>
                  <a:gd name="T58" fmla="*/ 54 w 617"/>
                  <a:gd name="T59" fmla="*/ 111 h 737"/>
                  <a:gd name="T60" fmla="*/ 107 w 617"/>
                  <a:gd name="T61" fmla="*/ 64 h 737"/>
                  <a:gd name="T62" fmla="*/ 309 w 617"/>
                  <a:gd name="T63" fmla="*/ 32 h 737"/>
                  <a:gd name="T64" fmla="*/ 309 w 617"/>
                  <a:gd name="T65" fmla="*/ 32 h 737"/>
                  <a:gd name="T66" fmla="*/ 309 w 617"/>
                  <a:gd name="T67" fmla="*/ 32 h 737"/>
                  <a:gd name="T68" fmla="*/ 532 w 617"/>
                  <a:gd name="T69" fmla="*/ 74 h 737"/>
                  <a:gd name="T70" fmla="*/ 532 w 617"/>
                  <a:gd name="T71" fmla="*/ 74 h 737"/>
                  <a:gd name="T72" fmla="*/ 562 w 617"/>
                  <a:gd name="T73" fmla="*/ 111 h 737"/>
                  <a:gd name="T74" fmla="*/ 532 w 617"/>
                  <a:gd name="T75" fmla="*/ 1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7" h="737">
                    <a:moveTo>
                      <a:pt x="593" y="75"/>
                    </a:moveTo>
                    <a:cubicBezTo>
                      <a:pt x="578" y="62"/>
                      <a:pt x="558" y="49"/>
                      <a:pt x="533" y="39"/>
                    </a:cubicBezTo>
                    <a:cubicBezTo>
                      <a:pt x="533" y="39"/>
                      <a:pt x="533" y="39"/>
                      <a:pt x="533" y="39"/>
                    </a:cubicBezTo>
                    <a:cubicBezTo>
                      <a:pt x="531" y="38"/>
                      <a:pt x="528" y="37"/>
                      <a:pt x="526" y="36"/>
                    </a:cubicBezTo>
                    <a:cubicBezTo>
                      <a:pt x="498" y="25"/>
                      <a:pt x="464" y="16"/>
                      <a:pt x="427" y="10"/>
                    </a:cubicBezTo>
                    <a:cubicBezTo>
                      <a:pt x="391" y="4"/>
                      <a:pt x="351" y="0"/>
                      <a:pt x="309" y="0"/>
                    </a:cubicBezTo>
                    <a:cubicBezTo>
                      <a:pt x="267" y="0"/>
                      <a:pt x="227" y="4"/>
                      <a:pt x="190" y="10"/>
                    </a:cubicBezTo>
                    <a:cubicBezTo>
                      <a:pt x="160" y="15"/>
                      <a:pt x="132" y="22"/>
                      <a:pt x="107" y="30"/>
                    </a:cubicBezTo>
                    <a:cubicBezTo>
                      <a:pt x="102" y="32"/>
                      <a:pt x="96" y="34"/>
                      <a:pt x="91" y="36"/>
                    </a:cubicBezTo>
                    <a:cubicBezTo>
                      <a:pt x="63" y="47"/>
                      <a:pt x="40" y="60"/>
                      <a:pt x="24" y="75"/>
                    </a:cubicBezTo>
                    <a:cubicBezTo>
                      <a:pt x="8" y="90"/>
                      <a:pt x="0" y="106"/>
                      <a:pt x="0" y="123"/>
                    </a:cubicBezTo>
                    <a:cubicBezTo>
                      <a:pt x="0" y="614"/>
                      <a:pt x="0" y="614"/>
                      <a:pt x="0" y="614"/>
                    </a:cubicBezTo>
                    <a:cubicBezTo>
                      <a:pt x="0" y="622"/>
                      <a:pt x="2" y="631"/>
                      <a:pt x="6" y="639"/>
                    </a:cubicBezTo>
                    <a:cubicBezTo>
                      <a:pt x="10" y="647"/>
                      <a:pt x="16" y="654"/>
                      <a:pt x="24" y="662"/>
                    </a:cubicBezTo>
                    <a:cubicBezTo>
                      <a:pt x="40" y="676"/>
                      <a:pt x="63" y="690"/>
                      <a:pt x="91" y="701"/>
                    </a:cubicBezTo>
                    <a:cubicBezTo>
                      <a:pt x="96" y="703"/>
                      <a:pt x="102" y="705"/>
                      <a:pt x="107" y="707"/>
                    </a:cubicBezTo>
                    <a:cubicBezTo>
                      <a:pt x="161" y="725"/>
                      <a:pt x="232" y="736"/>
                      <a:pt x="309" y="737"/>
                    </a:cubicBezTo>
                    <a:cubicBezTo>
                      <a:pt x="394" y="736"/>
                      <a:pt x="470" y="723"/>
                      <a:pt x="526" y="701"/>
                    </a:cubicBezTo>
                    <a:cubicBezTo>
                      <a:pt x="528" y="700"/>
                      <a:pt x="531" y="699"/>
                      <a:pt x="533" y="698"/>
                    </a:cubicBezTo>
                    <a:cubicBezTo>
                      <a:pt x="533" y="698"/>
                      <a:pt x="533" y="698"/>
                      <a:pt x="533" y="698"/>
                    </a:cubicBezTo>
                    <a:cubicBezTo>
                      <a:pt x="558" y="687"/>
                      <a:pt x="578" y="675"/>
                      <a:pt x="593" y="662"/>
                    </a:cubicBezTo>
                    <a:cubicBezTo>
                      <a:pt x="601" y="654"/>
                      <a:pt x="607" y="647"/>
                      <a:pt x="611" y="639"/>
                    </a:cubicBezTo>
                    <a:cubicBezTo>
                      <a:pt x="615" y="631"/>
                      <a:pt x="617" y="622"/>
                      <a:pt x="617" y="614"/>
                    </a:cubicBezTo>
                    <a:cubicBezTo>
                      <a:pt x="617" y="123"/>
                      <a:pt x="617" y="123"/>
                      <a:pt x="617" y="123"/>
                    </a:cubicBezTo>
                    <a:cubicBezTo>
                      <a:pt x="617" y="106"/>
                      <a:pt x="608" y="90"/>
                      <a:pt x="593" y="75"/>
                    </a:cubicBezTo>
                    <a:close/>
                    <a:moveTo>
                      <a:pt x="532" y="145"/>
                    </a:moveTo>
                    <a:cubicBezTo>
                      <a:pt x="532" y="145"/>
                      <a:pt x="532" y="145"/>
                      <a:pt x="532" y="145"/>
                    </a:cubicBezTo>
                    <a:cubicBezTo>
                      <a:pt x="489" y="168"/>
                      <a:pt x="406" y="184"/>
                      <a:pt x="309" y="184"/>
                    </a:cubicBezTo>
                    <a:cubicBezTo>
                      <a:pt x="226" y="184"/>
                      <a:pt x="154" y="172"/>
                      <a:pt x="107" y="155"/>
                    </a:cubicBezTo>
                    <a:cubicBezTo>
                      <a:pt x="74" y="143"/>
                      <a:pt x="54" y="127"/>
                      <a:pt x="54" y="111"/>
                    </a:cubicBezTo>
                    <a:cubicBezTo>
                      <a:pt x="54" y="93"/>
                      <a:pt x="74" y="77"/>
                      <a:pt x="107" y="64"/>
                    </a:cubicBezTo>
                    <a:cubicBezTo>
                      <a:pt x="153" y="45"/>
                      <a:pt x="225" y="32"/>
                      <a:pt x="309" y="32"/>
                    </a:cubicBezTo>
                    <a:cubicBezTo>
                      <a:pt x="309" y="32"/>
                      <a:pt x="309" y="32"/>
                      <a:pt x="309" y="32"/>
                    </a:cubicBezTo>
                    <a:cubicBezTo>
                      <a:pt x="309" y="32"/>
                      <a:pt x="309" y="32"/>
                      <a:pt x="309" y="32"/>
                    </a:cubicBezTo>
                    <a:cubicBezTo>
                      <a:pt x="407" y="32"/>
                      <a:pt x="490" y="50"/>
                      <a:pt x="532" y="74"/>
                    </a:cubicBezTo>
                    <a:cubicBezTo>
                      <a:pt x="532" y="74"/>
                      <a:pt x="532" y="74"/>
                      <a:pt x="532" y="74"/>
                    </a:cubicBezTo>
                    <a:cubicBezTo>
                      <a:pt x="552" y="85"/>
                      <a:pt x="562" y="98"/>
                      <a:pt x="562" y="111"/>
                    </a:cubicBezTo>
                    <a:cubicBezTo>
                      <a:pt x="562" y="123"/>
                      <a:pt x="552" y="135"/>
                      <a:pt x="532" y="145"/>
                    </a:cubicBez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706" name="Group 705"/>
            <p:cNvGrpSpPr/>
            <p:nvPr/>
          </p:nvGrpSpPr>
          <p:grpSpPr>
            <a:xfrm>
              <a:off x="8279347" y="3865160"/>
              <a:ext cx="332167" cy="443262"/>
              <a:chOff x="-9759950" y="-1301750"/>
              <a:chExt cx="7062787" cy="9424988"/>
            </a:xfrm>
            <a:solidFill>
              <a:schemeClr val="bg1"/>
            </a:solidFill>
          </p:grpSpPr>
          <p:sp>
            <p:nvSpPr>
              <p:cNvPr id="707" name="Freeform 21"/>
              <p:cNvSpPr>
                <a:spLocks noEditPoints="1"/>
              </p:cNvSpPr>
              <p:nvPr/>
            </p:nvSpPr>
            <p:spPr bwMode="auto">
              <a:xfrm>
                <a:off x="-9759950" y="2674938"/>
                <a:ext cx="4425950" cy="5448300"/>
              </a:xfrm>
              <a:custGeom>
                <a:avLst/>
                <a:gdLst>
                  <a:gd name="T0" fmla="*/ 0 w 2788"/>
                  <a:gd name="T1" fmla="*/ 0 h 3432"/>
                  <a:gd name="T2" fmla="*/ 0 w 2788"/>
                  <a:gd name="T3" fmla="*/ 3432 h 3432"/>
                  <a:gd name="T4" fmla="*/ 904 w 2788"/>
                  <a:gd name="T5" fmla="*/ 3432 h 3432"/>
                  <a:gd name="T6" fmla="*/ 904 w 2788"/>
                  <a:gd name="T7" fmla="*/ 2729 h 3432"/>
                  <a:gd name="T8" fmla="*/ 1266 w 2788"/>
                  <a:gd name="T9" fmla="*/ 2729 h 3432"/>
                  <a:gd name="T10" fmla="*/ 1266 w 2788"/>
                  <a:gd name="T11" fmla="*/ 3432 h 3432"/>
                  <a:gd name="T12" fmla="*/ 1531 w 2788"/>
                  <a:gd name="T13" fmla="*/ 3432 h 3432"/>
                  <a:gd name="T14" fmla="*/ 1531 w 2788"/>
                  <a:gd name="T15" fmla="*/ 2729 h 3432"/>
                  <a:gd name="T16" fmla="*/ 1896 w 2788"/>
                  <a:gd name="T17" fmla="*/ 2729 h 3432"/>
                  <a:gd name="T18" fmla="*/ 1896 w 2788"/>
                  <a:gd name="T19" fmla="*/ 3432 h 3432"/>
                  <a:gd name="T20" fmla="*/ 2788 w 2788"/>
                  <a:gd name="T21" fmla="*/ 3432 h 3432"/>
                  <a:gd name="T22" fmla="*/ 2788 w 2788"/>
                  <a:gd name="T23" fmla="*/ 0 h 3432"/>
                  <a:gd name="T24" fmla="*/ 0 w 2788"/>
                  <a:gd name="T25" fmla="*/ 0 h 3432"/>
                  <a:gd name="T26" fmla="*/ 2525 w 2788"/>
                  <a:gd name="T27" fmla="*/ 2504 h 3432"/>
                  <a:gd name="T28" fmla="*/ 275 w 2788"/>
                  <a:gd name="T29" fmla="*/ 2504 h 3432"/>
                  <a:gd name="T30" fmla="*/ 275 w 2788"/>
                  <a:gd name="T31" fmla="*/ 2145 h 3432"/>
                  <a:gd name="T32" fmla="*/ 2525 w 2788"/>
                  <a:gd name="T33" fmla="*/ 2145 h 3432"/>
                  <a:gd name="T34" fmla="*/ 2525 w 2788"/>
                  <a:gd name="T35" fmla="*/ 2504 h 3432"/>
                  <a:gd name="T36" fmla="*/ 2525 w 2788"/>
                  <a:gd name="T37" fmla="*/ 1880 h 3432"/>
                  <a:gd name="T38" fmla="*/ 275 w 2788"/>
                  <a:gd name="T39" fmla="*/ 1880 h 3432"/>
                  <a:gd name="T40" fmla="*/ 275 w 2788"/>
                  <a:gd name="T41" fmla="*/ 1518 h 3432"/>
                  <a:gd name="T42" fmla="*/ 2525 w 2788"/>
                  <a:gd name="T43" fmla="*/ 1518 h 3432"/>
                  <a:gd name="T44" fmla="*/ 2525 w 2788"/>
                  <a:gd name="T45" fmla="*/ 1880 h 3432"/>
                  <a:gd name="T46" fmla="*/ 2525 w 2788"/>
                  <a:gd name="T47" fmla="*/ 1253 h 3432"/>
                  <a:gd name="T48" fmla="*/ 275 w 2788"/>
                  <a:gd name="T49" fmla="*/ 1253 h 3432"/>
                  <a:gd name="T50" fmla="*/ 275 w 2788"/>
                  <a:gd name="T51" fmla="*/ 894 h 3432"/>
                  <a:gd name="T52" fmla="*/ 2525 w 2788"/>
                  <a:gd name="T53" fmla="*/ 894 h 3432"/>
                  <a:gd name="T54" fmla="*/ 2525 w 2788"/>
                  <a:gd name="T55" fmla="*/ 1253 h 3432"/>
                  <a:gd name="T56" fmla="*/ 2525 w 2788"/>
                  <a:gd name="T57" fmla="*/ 629 h 3432"/>
                  <a:gd name="T58" fmla="*/ 275 w 2788"/>
                  <a:gd name="T59" fmla="*/ 629 h 3432"/>
                  <a:gd name="T60" fmla="*/ 275 w 2788"/>
                  <a:gd name="T61" fmla="*/ 267 h 3432"/>
                  <a:gd name="T62" fmla="*/ 2525 w 2788"/>
                  <a:gd name="T63" fmla="*/ 267 h 3432"/>
                  <a:gd name="T64" fmla="*/ 2525 w 2788"/>
                  <a:gd name="T65" fmla="*/ 629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88" h="3432">
                    <a:moveTo>
                      <a:pt x="0" y="0"/>
                    </a:moveTo>
                    <a:lnTo>
                      <a:pt x="0" y="3432"/>
                    </a:lnTo>
                    <a:lnTo>
                      <a:pt x="904" y="3432"/>
                    </a:lnTo>
                    <a:lnTo>
                      <a:pt x="904" y="2729"/>
                    </a:lnTo>
                    <a:lnTo>
                      <a:pt x="1266" y="2729"/>
                    </a:lnTo>
                    <a:lnTo>
                      <a:pt x="1266" y="3432"/>
                    </a:lnTo>
                    <a:lnTo>
                      <a:pt x="1531" y="3432"/>
                    </a:lnTo>
                    <a:lnTo>
                      <a:pt x="1531" y="2729"/>
                    </a:lnTo>
                    <a:lnTo>
                      <a:pt x="1896" y="2729"/>
                    </a:lnTo>
                    <a:lnTo>
                      <a:pt x="1896" y="3432"/>
                    </a:lnTo>
                    <a:lnTo>
                      <a:pt x="2788" y="3432"/>
                    </a:lnTo>
                    <a:lnTo>
                      <a:pt x="2788" y="0"/>
                    </a:lnTo>
                    <a:lnTo>
                      <a:pt x="0" y="0"/>
                    </a:lnTo>
                    <a:close/>
                    <a:moveTo>
                      <a:pt x="2525" y="2504"/>
                    </a:moveTo>
                    <a:lnTo>
                      <a:pt x="275" y="2504"/>
                    </a:lnTo>
                    <a:lnTo>
                      <a:pt x="275" y="2145"/>
                    </a:lnTo>
                    <a:lnTo>
                      <a:pt x="2525" y="2145"/>
                    </a:lnTo>
                    <a:lnTo>
                      <a:pt x="2525" y="2504"/>
                    </a:lnTo>
                    <a:close/>
                    <a:moveTo>
                      <a:pt x="2525" y="1880"/>
                    </a:moveTo>
                    <a:lnTo>
                      <a:pt x="275" y="1880"/>
                    </a:lnTo>
                    <a:lnTo>
                      <a:pt x="275" y="1518"/>
                    </a:lnTo>
                    <a:lnTo>
                      <a:pt x="2525" y="1518"/>
                    </a:lnTo>
                    <a:lnTo>
                      <a:pt x="2525" y="1880"/>
                    </a:lnTo>
                    <a:close/>
                    <a:moveTo>
                      <a:pt x="2525" y="1253"/>
                    </a:moveTo>
                    <a:lnTo>
                      <a:pt x="275" y="1253"/>
                    </a:lnTo>
                    <a:lnTo>
                      <a:pt x="275" y="894"/>
                    </a:lnTo>
                    <a:lnTo>
                      <a:pt x="2525" y="894"/>
                    </a:lnTo>
                    <a:lnTo>
                      <a:pt x="2525" y="1253"/>
                    </a:lnTo>
                    <a:close/>
                    <a:moveTo>
                      <a:pt x="2525" y="629"/>
                    </a:moveTo>
                    <a:lnTo>
                      <a:pt x="275" y="629"/>
                    </a:lnTo>
                    <a:lnTo>
                      <a:pt x="275" y="267"/>
                    </a:lnTo>
                    <a:lnTo>
                      <a:pt x="2525" y="267"/>
                    </a:lnTo>
                    <a:lnTo>
                      <a:pt x="2525"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08" name="Freeform 22"/>
              <p:cNvSpPr>
                <a:spLocks noEditPoints="1"/>
              </p:cNvSpPr>
              <p:nvPr/>
            </p:nvSpPr>
            <p:spPr bwMode="auto">
              <a:xfrm>
                <a:off x="-7123113" y="-1301750"/>
                <a:ext cx="4425950" cy="9424988"/>
              </a:xfrm>
              <a:custGeom>
                <a:avLst/>
                <a:gdLst>
                  <a:gd name="T0" fmla="*/ 0 w 2788"/>
                  <a:gd name="T1" fmla="*/ 0 h 5937"/>
                  <a:gd name="T2" fmla="*/ 0 w 2788"/>
                  <a:gd name="T3" fmla="*/ 2318 h 5937"/>
                  <a:gd name="T4" fmla="*/ 275 w 2788"/>
                  <a:gd name="T5" fmla="*/ 2318 h 5937"/>
                  <a:gd name="T6" fmla="*/ 275 w 2788"/>
                  <a:gd name="T7" fmla="*/ 2148 h 5937"/>
                  <a:gd name="T8" fmla="*/ 2525 w 2788"/>
                  <a:gd name="T9" fmla="*/ 2148 h 5937"/>
                  <a:gd name="T10" fmla="*/ 2525 w 2788"/>
                  <a:gd name="T11" fmla="*/ 2509 h 5937"/>
                  <a:gd name="T12" fmla="*/ 1394 w 2788"/>
                  <a:gd name="T13" fmla="*/ 2509 h 5937"/>
                  <a:gd name="T14" fmla="*/ 1394 w 2788"/>
                  <a:gd name="T15" fmla="*/ 2772 h 5937"/>
                  <a:gd name="T16" fmla="*/ 2525 w 2788"/>
                  <a:gd name="T17" fmla="*/ 2772 h 5937"/>
                  <a:gd name="T18" fmla="*/ 2525 w 2788"/>
                  <a:gd name="T19" fmla="*/ 3134 h 5937"/>
                  <a:gd name="T20" fmla="*/ 1394 w 2788"/>
                  <a:gd name="T21" fmla="*/ 3134 h 5937"/>
                  <a:gd name="T22" fmla="*/ 1394 w 2788"/>
                  <a:gd name="T23" fmla="*/ 3399 h 5937"/>
                  <a:gd name="T24" fmla="*/ 2525 w 2788"/>
                  <a:gd name="T25" fmla="*/ 3399 h 5937"/>
                  <a:gd name="T26" fmla="*/ 2525 w 2788"/>
                  <a:gd name="T27" fmla="*/ 3758 h 5937"/>
                  <a:gd name="T28" fmla="*/ 1394 w 2788"/>
                  <a:gd name="T29" fmla="*/ 3758 h 5937"/>
                  <a:gd name="T30" fmla="*/ 1394 w 2788"/>
                  <a:gd name="T31" fmla="*/ 4023 h 5937"/>
                  <a:gd name="T32" fmla="*/ 2525 w 2788"/>
                  <a:gd name="T33" fmla="*/ 4023 h 5937"/>
                  <a:gd name="T34" fmla="*/ 2525 w 2788"/>
                  <a:gd name="T35" fmla="*/ 4385 h 5937"/>
                  <a:gd name="T36" fmla="*/ 1394 w 2788"/>
                  <a:gd name="T37" fmla="*/ 4385 h 5937"/>
                  <a:gd name="T38" fmla="*/ 1394 w 2788"/>
                  <a:gd name="T39" fmla="*/ 4650 h 5937"/>
                  <a:gd name="T40" fmla="*/ 2525 w 2788"/>
                  <a:gd name="T41" fmla="*/ 4650 h 5937"/>
                  <a:gd name="T42" fmla="*/ 2525 w 2788"/>
                  <a:gd name="T43" fmla="*/ 5009 h 5937"/>
                  <a:gd name="T44" fmla="*/ 1394 w 2788"/>
                  <a:gd name="T45" fmla="*/ 5009 h 5937"/>
                  <a:gd name="T46" fmla="*/ 1394 w 2788"/>
                  <a:gd name="T47" fmla="*/ 5937 h 5937"/>
                  <a:gd name="T48" fmla="*/ 1534 w 2788"/>
                  <a:gd name="T49" fmla="*/ 5937 h 5937"/>
                  <a:gd name="T50" fmla="*/ 1534 w 2788"/>
                  <a:gd name="T51" fmla="*/ 5234 h 5937"/>
                  <a:gd name="T52" fmla="*/ 1896 w 2788"/>
                  <a:gd name="T53" fmla="*/ 5234 h 5937"/>
                  <a:gd name="T54" fmla="*/ 1896 w 2788"/>
                  <a:gd name="T55" fmla="*/ 5937 h 5937"/>
                  <a:gd name="T56" fmla="*/ 2788 w 2788"/>
                  <a:gd name="T57" fmla="*/ 5937 h 5937"/>
                  <a:gd name="T58" fmla="*/ 2788 w 2788"/>
                  <a:gd name="T59" fmla="*/ 0 h 5937"/>
                  <a:gd name="T60" fmla="*/ 0 w 2788"/>
                  <a:gd name="T61" fmla="*/ 0 h 5937"/>
                  <a:gd name="T62" fmla="*/ 2525 w 2788"/>
                  <a:gd name="T63" fmla="*/ 1883 h 5937"/>
                  <a:gd name="T64" fmla="*/ 275 w 2788"/>
                  <a:gd name="T65" fmla="*/ 1883 h 5937"/>
                  <a:gd name="T66" fmla="*/ 275 w 2788"/>
                  <a:gd name="T67" fmla="*/ 1521 h 5937"/>
                  <a:gd name="T68" fmla="*/ 2525 w 2788"/>
                  <a:gd name="T69" fmla="*/ 1521 h 5937"/>
                  <a:gd name="T70" fmla="*/ 2525 w 2788"/>
                  <a:gd name="T71" fmla="*/ 1883 h 5937"/>
                  <a:gd name="T72" fmla="*/ 2525 w 2788"/>
                  <a:gd name="T73" fmla="*/ 1263 h 5937"/>
                  <a:gd name="T74" fmla="*/ 275 w 2788"/>
                  <a:gd name="T75" fmla="*/ 1263 h 5937"/>
                  <a:gd name="T76" fmla="*/ 275 w 2788"/>
                  <a:gd name="T77" fmla="*/ 901 h 5937"/>
                  <a:gd name="T78" fmla="*/ 2525 w 2788"/>
                  <a:gd name="T79" fmla="*/ 901 h 5937"/>
                  <a:gd name="T80" fmla="*/ 2525 w 2788"/>
                  <a:gd name="T81" fmla="*/ 1263 h 5937"/>
                  <a:gd name="T82" fmla="*/ 2525 w 2788"/>
                  <a:gd name="T83" fmla="*/ 639 h 5937"/>
                  <a:gd name="T84" fmla="*/ 275 w 2788"/>
                  <a:gd name="T85" fmla="*/ 639 h 5937"/>
                  <a:gd name="T86" fmla="*/ 275 w 2788"/>
                  <a:gd name="T87" fmla="*/ 277 h 5937"/>
                  <a:gd name="T88" fmla="*/ 2525 w 2788"/>
                  <a:gd name="T89" fmla="*/ 277 h 5937"/>
                  <a:gd name="T90" fmla="*/ 2525 w 2788"/>
                  <a:gd name="T91" fmla="*/ 639 h 5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88" h="5937">
                    <a:moveTo>
                      <a:pt x="0" y="0"/>
                    </a:moveTo>
                    <a:lnTo>
                      <a:pt x="0" y="2318"/>
                    </a:lnTo>
                    <a:lnTo>
                      <a:pt x="275" y="2318"/>
                    </a:lnTo>
                    <a:lnTo>
                      <a:pt x="275" y="2148"/>
                    </a:lnTo>
                    <a:lnTo>
                      <a:pt x="2525" y="2148"/>
                    </a:lnTo>
                    <a:lnTo>
                      <a:pt x="2525" y="2509"/>
                    </a:lnTo>
                    <a:lnTo>
                      <a:pt x="1394" y="2509"/>
                    </a:lnTo>
                    <a:lnTo>
                      <a:pt x="1394" y="2772"/>
                    </a:lnTo>
                    <a:lnTo>
                      <a:pt x="2525" y="2772"/>
                    </a:lnTo>
                    <a:lnTo>
                      <a:pt x="2525" y="3134"/>
                    </a:lnTo>
                    <a:lnTo>
                      <a:pt x="1394" y="3134"/>
                    </a:lnTo>
                    <a:lnTo>
                      <a:pt x="1394" y="3399"/>
                    </a:lnTo>
                    <a:lnTo>
                      <a:pt x="2525" y="3399"/>
                    </a:lnTo>
                    <a:lnTo>
                      <a:pt x="2525" y="3758"/>
                    </a:lnTo>
                    <a:lnTo>
                      <a:pt x="1394" y="3758"/>
                    </a:lnTo>
                    <a:lnTo>
                      <a:pt x="1394" y="4023"/>
                    </a:lnTo>
                    <a:lnTo>
                      <a:pt x="2525" y="4023"/>
                    </a:lnTo>
                    <a:lnTo>
                      <a:pt x="2525" y="4385"/>
                    </a:lnTo>
                    <a:lnTo>
                      <a:pt x="1394" y="4385"/>
                    </a:lnTo>
                    <a:lnTo>
                      <a:pt x="1394" y="4650"/>
                    </a:lnTo>
                    <a:lnTo>
                      <a:pt x="2525" y="4650"/>
                    </a:lnTo>
                    <a:lnTo>
                      <a:pt x="2525" y="5009"/>
                    </a:lnTo>
                    <a:lnTo>
                      <a:pt x="1394" y="5009"/>
                    </a:lnTo>
                    <a:lnTo>
                      <a:pt x="1394" y="5937"/>
                    </a:lnTo>
                    <a:lnTo>
                      <a:pt x="1534" y="5937"/>
                    </a:lnTo>
                    <a:lnTo>
                      <a:pt x="1534" y="5234"/>
                    </a:lnTo>
                    <a:lnTo>
                      <a:pt x="1896" y="5234"/>
                    </a:lnTo>
                    <a:lnTo>
                      <a:pt x="1896" y="5937"/>
                    </a:lnTo>
                    <a:lnTo>
                      <a:pt x="2788" y="5937"/>
                    </a:lnTo>
                    <a:lnTo>
                      <a:pt x="2788" y="0"/>
                    </a:lnTo>
                    <a:lnTo>
                      <a:pt x="0" y="0"/>
                    </a:lnTo>
                    <a:close/>
                    <a:moveTo>
                      <a:pt x="2525" y="1883"/>
                    </a:moveTo>
                    <a:lnTo>
                      <a:pt x="275" y="1883"/>
                    </a:lnTo>
                    <a:lnTo>
                      <a:pt x="275" y="1521"/>
                    </a:lnTo>
                    <a:lnTo>
                      <a:pt x="2525" y="1521"/>
                    </a:lnTo>
                    <a:lnTo>
                      <a:pt x="2525" y="1883"/>
                    </a:lnTo>
                    <a:close/>
                    <a:moveTo>
                      <a:pt x="2525" y="1263"/>
                    </a:moveTo>
                    <a:lnTo>
                      <a:pt x="275" y="1263"/>
                    </a:lnTo>
                    <a:lnTo>
                      <a:pt x="275" y="901"/>
                    </a:lnTo>
                    <a:lnTo>
                      <a:pt x="2525" y="901"/>
                    </a:lnTo>
                    <a:lnTo>
                      <a:pt x="2525" y="1263"/>
                    </a:lnTo>
                    <a:close/>
                    <a:moveTo>
                      <a:pt x="2525" y="639"/>
                    </a:moveTo>
                    <a:lnTo>
                      <a:pt x="275" y="639"/>
                    </a:lnTo>
                    <a:lnTo>
                      <a:pt x="275" y="277"/>
                    </a:lnTo>
                    <a:lnTo>
                      <a:pt x="2525" y="277"/>
                    </a:lnTo>
                    <a:lnTo>
                      <a:pt x="2525"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grpSp>
        <p:nvGrpSpPr>
          <p:cNvPr id="757" name="Group 756"/>
          <p:cNvGrpSpPr/>
          <p:nvPr/>
        </p:nvGrpSpPr>
        <p:grpSpPr>
          <a:xfrm>
            <a:off x="5734904" y="1030124"/>
            <a:ext cx="3590723" cy="3433576"/>
            <a:chOff x="4038600" y="1400245"/>
            <a:chExt cx="4884325" cy="4670565"/>
          </a:xfrm>
        </p:grpSpPr>
        <p:sp>
          <p:nvSpPr>
            <p:cNvPr id="758" name="Oval 757"/>
            <p:cNvSpPr/>
            <p:nvPr/>
          </p:nvSpPr>
          <p:spPr bwMode="auto">
            <a:xfrm>
              <a:off x="4038600" y="1676400"/>
              <a:ext cx="4394410" cy="4394410"/>
            </a:xfrm>
            <a:prstGeom prst="ellipse">
              <a:avLst/>
            </a:prstGeom>
            <a:solidFill>
              <a:schemeClr val="bg1"/>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59" name="Freeform 7"/>
            <p:cNvSpPr>
              <a:spLocks/>
            </p:cNvSpPr>
            <p:nvPr/>
          </p:nvSpPr>
          <p:spPr bwMode="auto">
            <a:xfrm>
              <a:off x="4619816" y="3000079"/>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0" name="Freeform 8"/>
            <p:cNvSpPr>
              <a:spLocks/>
            </p:cNvSpPr>
            <p:nvPr/>
          </p:nvSpPr>
          <p:spPr bwMode="auto">
            <a:xfrm>
              <a:off x="4741092" y="3000079"/>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1" name="Freeform 14"/>
            <p:cNvSpPr>
              <a:spLocks/>
            </p:cNvSpPr>
            <p:nvPr/>
          </p:nvSpPr>
          <p:spPr bwMode="auto">
            <a:xfrm>
              <a:off x="5696280"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2" name="Freeform 761"/>
            <p:cNvSpPr>
              <a:spLocks/>
            </p:cNvSpPr>
            <p:nvPr/>
          </p:nvSpPr>
          <p:spPr bwMode="auto">
            <a:xfrm>
              <a:off x="6148538" y="3000079"/>
              <a:ext cx="78768"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3" name="Freeform 762"/>
            <p:cNvSpPr>
              <a:spLocks noEditPoints="1"/>
            </p:cNvSpPr>
            <p:nvPr/>
          </p:nvSpPr>
          <p:spPr bwMode="auto">
            <a:xfrm>
              <a:off x="6272314" y="300007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4" name="Freeform 23"/>
            <p:cNvSpPr>
              <a:spLocks noEditPoints="1"/>
            </p:cNvSpPr>
            <p:nvPr/>
          </p:nvSpPr>
          <p:spPr bwMode="auto">
            <a:xfrm>
              <a:off x="6887800" y="3000079"/>
              <a:ext cx="132528" cy="190348"/>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5" name="Freeform 24"/>
            <p:cNvSpPr>
              <a:spLocks noEditPoints="1"/>
            </p:cNvSpPr>
            <p:nvPr/>
          </p:nvSpPr>
          <p:spPr bwMode="auto">
            <a:xfrm>
              <a:off x="7061588" y="3000079"/>
              <a:ext cx="133778" cy="190348"/>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6" name="Freeform 25"/>
            <p:cNvSpPr>
              <a:spLocks/>
            </p:cNvSpPr>
            <p:nvPr/>
          </p:nvSpPr>
          <p:spPr bwMode="auto">
            <a:xfrm>
              <a:off x="7236625" y="3000079"/>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7" name="Freeform 29"/>
            <p:cNvSpPr>
              <a:spLocks noEditPoints="1"/>
            </p:cNvSpPr>
            <p:nvPr/>
          </p:nvSpPr>
          <p:spPr bwMode="auto">
            <a:xfrm>
              <a:off x="7831753" y="3000079"/>
              <a:ext cx="130027" cy="190348"/>
            </a:xfrm>
            <a:custGeom>
              <a:avLst/>
              <a:gdLst>
                <a:gd name="T0" fmla="*/ 0 w 44"/>
                <a:gd name="T1" fmla="*/ 33 h 64"/>
                <a:gd name="T2" fmla="*/ 22 w 44"/>
                <a:gd name="T3" fmla="*/ 64 h 64"/>
                <a:gd name="T4" fmla="*/ 39 w 44"/>
                <a:gd name="T5" fmla="*/ 56 h 64"/>
                <a:gd name="T6" fmla="*/ 44 w 44"/>
                <a:gd name="T7" fmla="*/ 32 h 64"/>
                <a:gd name="T8" fmla="*/ 23 w 44"/>
                <a:gd name="T9" fmla="*/ 0 h 64"/>
                <a:gd name="T10" fmla="*/ 5 w 44"/>
                <a:gd name="T11" fmla="*/ 8 h 64"/>
                <a:gd name="T12" fmla="*/ 0 w 44"/>
                <a:gd name="T13" fmla="*/ 33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0" y="33"/>
                  </a:move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ubicBezTo>
                    <a:pt x="2" y="15"/>
                    <a:pt x="0" y="22"/>
                    <a:pt x="0" y="33"/>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8" name="Freeform 30"/>
            <p:cNvSpPr>
              <a:spLocks/>
            </p:cNvSpPr>
            <p:nvPr/>
          </p:nvSpPr>
          <p:spPr bwMode="auto">
            <a:xfrm>
              <a:off x="8006790" y="3000079"/>
              <a:ext cx="78768" cy="186591"/>
            </a:xfrm>
            <a:custGeom>
              <a:avLst/>
              <a:gdLst>
                <a:gd name="T0" fmla="*/ 10 w 27"/>
                <a:gd name="T1" fmla="*/ 5 h 63"/>
                <a:gd name="T2" fmla="*/ 0 w 27"/>
                <a:gd name="T3" fmla="*/ 9 h 63"/>
                <a:gd name="T4" fmla="*/ 0 w 27"/>
                <a:gd name="T5" fmla="*/ 20 h 63"/>
                <a:gd name="T6" fmla="*/ 3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8 h 63"/>
                <a:gd name="T20" fmla="*/ 23 w 27"/>
                <a:gd name="T21" fmla="*/ 0 h 63"/>
                <a:gd name="T22" fmla="*/ 18 w 27"/>
                <a:gd name="T23" fmla="*/ 0 h 63"/>
                <a:gd name="T24" fmla="*/ 10 w 27"/>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8"/>
                  </a:cubicBezTo>
                  <a:cubicBezTo>
                    <a:pt x="25" y="5"/>
                    <a:pt x="24" y="2"/>
                    <a:pt x="23"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9" name="Freeform 31"/>
            <p:cNvSpPr>
              <a:spLocks/>
            </p:cNvSpPr>
            <p:nvPr/>
          </p:nvSpPr>
          <p:spPr bwMode="auto">
            <a:xfrm>
              <a:off x="8130565" y="3127813"/>
              <a:ext cx="15003" cy="43831"/>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1" y="6"/>
                    <a:pt x="2" y="11"/>
                    <a:pt x="5" y="15"/>
                  </a:cubicBezTo>
                  <a:cubicBezTo>
                    <a:pt x="4" y="10"/>
                    <a:pt x="2" y="5"/>
                    <a:pt x="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0" name="Freeform 35"/>
            <p:cNvSpPr>
              <a:spLocks noEditPoints="1"/>
            </p:cNvSpPr>
            <p:nvPr/>
          </p:nvSpPr>
          <p:spPr bwMode="auto">
            <a:xfrm>
              <a:off x="4658574" y="322549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30" y="64"/>
                    <a:pt x="35" y="61"/>
                    <a:pt x="39" y="56"/>
                  </a:cubicBezTo>
                  <a:cubicBezTo>
                    <a:pt x="43" y="50"/>
                    <a:pt x="44" y="42"/>
                    <a:pt x="44" y="32"/>
                  </a:cubicBezTo>
                  <a:cubicBezTo>
                    <a:pt x="44" y="11"/>
                    <a:pt x="38" y="0"/>
                    <a:pt x="23" y="0"/>
                  </a:cubicBezTo>
                  <a:cubicBezTo>
                    <a:pt x="16" y="0"/>
                    <a:pt x="9" y="2"/>
                    <a:pt x="5"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1" name="Freeform 41"/>
            <p:cNvSpPr>
              <a:spLocks noEditPoints="1"/>
            </p:cNvSpPr>
            <p:nvPr/>
          </p:nvSpPr>
          <p:spPr bwMode="auto">
            <a:xfrm>
              <a:off x="5602526"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2" name="Freeform 42"/>
            <p:cNvSpPr>
              <a:spLocks/>
            </p:cNvSpPr>
            <p:nvPr/>
          </p:nvSpPr>
          <p:spPr bwMode="auto">
            <a:xfrm>
              <a:off x="5777563" y="3225491"/>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3" name="Freeform 43"/>
            <p:cNvSpPr>
              <a:spLocks noEditPoints="1"/>
            </p:cNvSpPr>
            <p:nvPr/>
          </p:nvSpPr>
          <p:spPr bwMode="auto">
            <a:xfrm>
              <a:off x="5898840" y="3225491"/>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4" name="Freeform 44"/>
            <p:cNvSpPr>
              <a:spLocks/>
            </p:cNvSpPr>
            <p:nvPr/>
          </p:nvSpPr>
          <p:spPr bwMode="auto">
            <a:xfrm>
              <a:off x="6072627"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5" name="Freeform 45"/>
            <p:cNvSpPr>
              <a:spLocks noEditPoints="1"/>
            </p:cNvSpPr>
            <p:nvPr/>
          </p:nvSpPr>
          <p:spPr bwMode="auto">
            <a:xfrm>
              <a:off x="6195153" y="3225491"/>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2" y="50"/>
                    <a:pt x="44" y="42"/>
                    <a:pt x="44" y="32"/>
                  </a:cubicBezTo>
                  <a:cubicBezTo>
                    <a:pt x="44"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6" name="Freeform 46"/>
            <p:cNvSpPr>
              <a:spLocks/>
            </p:cNvSpPr>
            <p:nvPr/>
          </p:nvSpPr>
          <p:spPr bwMode="auto">
            <a:xfrm>
              <a:off x="6368939" y="3225491"/>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3"/>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7" name="Freeform 47"/>
            <p:cNvSpPr>
              <a:spLocks noEditPoints="1"/>
            </p:cNvSpPr>
            <p:nvPr/>
          </p:nvSpPr>
          <p:spPr bwMode="auto">
            <a:xfrm>
              <a:off x="6490215" y="3225491"/>
              <a:ext cx="133778" cy="189096"/>
            </a:xfrm>
            <a:custGeom>
              <a:avLst/>
              <a:gdLst>
                <a:gd name="T0" fmla="*/ 6 w 45"/>
                <a:gd name="T1" fmla="*/ 8 h 64"/>
                <a:gd name="T2" fmla="*/ 0 w 45"/>
                <a:gd name="T3" fmla="*/ 33 h 64"/>
                <a:gd name="T4" fmla="*/ 22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2 w 45"/>
                <a:gd name="T17" fmla="*/ 53 h 64"/>
                <a:gd name="T18" fmla="*/ 14 w 45"/>
                <a:gd name="T19" fmla="*/ 33 h 64"/>
                <a:gd name="T20" fmla="*/ 22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7" y="64"/>
                    <a:pt x="22" y="64"/>
                  </a:cubicBezTo>
                  <a:cubicBezTo>
                    <a:pt x="30" y="64"/>
                    <a:pt x="35" y="61"/>
                    <a:pt x="39" y="56"/>
                  </a:cubicBezTo>
                  <a:cubicBezTo>
                    <a:pt x="43" y="50"/>
                    <a:pt x="45" y="42"/>
                    <a:pt x="45" y="32"/>
                  </a:cubicBezTo>
                  <a:cubicBezTo>
                    <a:pt x="45"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8" name="Freeform 48"/>
            <p:cNvSpPr>
              <a:spLocks noEditPoints="1"/>
            </p:cNvSpPr>
            <p:nvPr/>
          </p:nvSpPr>
          <p:spPr bwMode="auto">
            <a:xfrm>
              <a:off x="6665252" y="322549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9" name="Freeform 49"/>
            <p:cNvSpPr>
              <a:spLocks/>
            </p:cNvSpPr>
            <p:nvPr/>
          </p:nvSpPr>
          <p:spPr bwMode="auto">
            <a:xfrm>
              <a:off x="6840291" y="3225491"/>
              <a:ext cx="76267" cy="186591"/>
            </a:xfrm>
            <a:custGeom>
              <a:avLst/>
              <a:gdLst>
                <a:gd name="T0" fmla="*/ 0 w 26"/>
                <a:gd name="T1" fmla="*/ 9 h 63"/>
                <a:gd name="T2" fmla="*/ 0 w 26"/>
                <a:gd name="T3" fmla="*/ 20 h 63"/>
                <a:gd name="T4" fmla="*/ 4 w 26"/>
                <a:gd name="T5" fmla="*/ 20 h 63"/>
                <a:gd name="T6" fmla="*/ 7 w 26"/>
                <a:gd name="T7" fmla="*/ 18 h 63"/>
                <a:gd name="T8" fmla="*/ 10 w 26"/>
                <a:gd name="T9" fmla="*/ 16 h 63"/>
                <a:gd name="T10" fmla="*/ 13 w 26"/>
                <a:gd name="T11" fmla="*/ 14 h 63"/>
                <a:gd name="T12" fmla="*/ 13 w 26"/>
                <a:gd name="T13" fmla="*/ 63 h 63"/>
                <a:gd name="T14" fmla="*/ 26 w 26"/>
                <a:gd name="T15" fmla="*/ 63 h 63"/>
                <a:gd name="T16" fmla="*/ 26 w 26"/>
                <a:gd name="T17" fmla="*/ 0 h 63"/>
                <a:gd name="T18" fmla="*/ 18 w 26"/>
                <a:gd name="T19" fmla="*/ 0 h 63"/>
                <a:gd name="T20" fmla="*/ 10 w 26"/>
                <a:gd name="T21" fmla="*/ 5 h 63"/>
                <a:gd name="T22" fmla="*/ 0 w 26"/>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9"/>
                  </a:move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6" y="2"/>
                    <a:pt x="13" y="3"/>
                    <a:pt x="10" y="5"/>
                  </a:cubicBezTo>
                  <a:cubicBezTo>
                    <a:pt x="6"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0" name="Freeform 50"/>
            <p:cNvSpPr>
              <a:spLocks/>
            </p:cNvSpPr>
            <p:nvPr/>
          </p:nvSpPr>
          <p:spPr bwMode="auto">
            <a:xfrm>
              <a:off x="6961566" y="3225491"/>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6 h 63"/>
                <a:gd name="T12" fmla="*/ 13 w 27"/>
                <a:gd name="T13" fmla="*/ 14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1" name="Freeform 51"/>
            <p:cNvSpPr>
              <a:spLocks/>
            </p:cNvSpPr>
            <p:nvPr/>
          </p:nvSpPr>
          <p:spPr bwMode="auto">
            <a:xfrm>
              <a:off x="7085343"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6"/>
                  </a:cubicBezTo>
                  <a:cubicBezTo>
                    <a:pt x="11"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2" name="Freeform 52"/>
            <p:cNvSpPr>
              <a:spLocks noEditPoints="1"/>
            </p:cNvSpPr>
            <p:nvPr/>
          </p:nvSpPr>
          <p:spPr bwMode="auto">
            <a:xfrm>
              <a:off x="7206618" y="3225491"/>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3" name="Freeform 56"/>
            <p:cNvSpPr>
              <a:spLocks/>
            </p:cNvSpPr>
            <p:nvPr/>
          </p:nvSpPr>
          <p:spPr bwMode="auto">
            <a:xfrm>
              <a:off x="7801746"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4" name="Freeform 57"/>
            <p:cNvSpPr>
              <a:spLocks noEditPoints="1"/>
            </p:cNvSpPr>
            <p:nvPr/>
          </p:nvSpPr>
          <p:spPr bwMode="auto">
            <a:xfrm>
              <a:off x="7923022"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5" name="Freeform 58"/>
            <p:cNvSpPr>
              <a:spLocks/>
            </p:cNvSpPr>
            <p:nvPr/>
          </p:nvSpPr>
          <p:spPr bwMode="auto">
            <a:xfrm>
              <a:off x="8098059" y="322549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4 h 63"/>
                <a:gd name="T14" fmla="*/ 13 w 26"/>
                <a:gd name="T15" fmla="*/ 63 h 63"/>
                <a:gd name="T16" fmla="*/ 26 w 26"/>
                <a:gd name="T17" fmla="*/ 63 h 63"/>
                <a:gd name="T18" fmla="*/ 26 w 26"/>
                <a:gd name="T19" fmla="*/ 10 h 63"/>
                <a:gd name="T20" fmla="*/ 23 w 26"/>
                <a:gd name="T21" fmla="*/ 0 h 63"/>
                <a:gd name="T22" fmla="*/ 18 w 26"/>
                <a:gd name="T23" fmla="*/ 0 h 63"/>
                <a:gd name="T24" fmla="*/ 10 w 26"/>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10"/>
                  </a:cubicBezTo>
                  <a:cubicBezTo>
                    <a:pt x="25" y="7"/>
                    <a:pt x="24" y="3"/>
                    <a:pt x="23" y="0"/>
                  </a:cubicBezTo>
                  <a:cubicBezTo>
                    <a:pt x="18" y="0"/>
                    <a:pt x="18" y="0"/>
                    <a:pt x="18" y="0"/>
                  </a:cubicBezTo>
                  <a:cubicBezTo>
                    <a:pt x="15"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6" name="Freeform 59"/>
            <p:cNvSpPr>
              <a:spLocks/>
            </p:cNvSpPr>
            <p:nvPr/>
          </p:nvSpPr>
          <p:spPr bwMode="auto">
            <a:xfrm>
              <a:off x="4303498" y="3450903"/>
              <a:ext cx="76267" cy="184087"/>
            </a:xfrm>
            <a:custGeom>
              <a:avLst/>
              <a:gdLst>
                <a:gd name="T0" fmla="*/ 7 w 26"/>
                <a:gd name="T1" fmla="*/ 18 h 62"/>
                <a:gd name="T2" fmla="*/ 10 w 26"/>
                <a:gd name="T3" fmla="*/ 16 h 62"/>
                <a:gd name="T4" fmla="*/ 13 w 26"/>
                <a:gd name="T5" fmla="*/ 14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5"/>
                    <a:pt x="13" y="14"/>
                  </a:cubicBezTo>
                  <a:cubicBezTo>
                    <a:pt x="13" y="14"/>
                    <a:pt x="13" y="14"/>
                    <a:pt x="13" y="62"/>
                  </a:cubicBezTo>
                  <a:cubicBezTo>
                    <a:pt x="13" y="62"/>
                    <a:pt x="13" y="62"/>
                    <a:pt x="26" y="62"/>
                  </a:cubicBezTo>
                  <a:cubicBezTo>
                    <a:pt x="26" y="62"/>
                    <a:pt x="26" y="62"/>
                    <a:pt x="26" y="0"/>
                  </a:cubicBezTo>
                  <a:cubicBezTo>
                    <a:pt x="18" y="0"/>
                    <a:pt x="18" y="0"/>
                    <a:pt x="18" y="0"/>
                  </a:cubicBezTo>
                  <a:cubicBezTo>
                    <a:pt x="15" y="1"/>
                    <a:pt x="13" y="3"/>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7" name="Freeform 60"/>
            <p:cNvSpPr>
              <a:spLocks/>
            </p:cNvSpPr>
            <p:nvPr/>
          </p:nvSpPr>
          <p:spPr bwMode="auto">
            <a:xfrm>
              <a:off x="4424774" y="3450903"/>
              <a:ext cx="76267"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4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8" name="Freeform 61"/>
            <p:cNvSpPr>
              <a:spLocks/>
            </p:cNvSpPr>
            <p:nvPr/>
          </p:nvSpPr>
          <p:spPr bwMode="auto">
            <a:xfrm>
              <a:off x="4546051" y="3450903"/>
              <a:ext cx="80017" cy="184087"/>
            </a:xfrm>
            <a:custGeom>
              <a:avLst/>
              <a:gdLst>
                <a:gd name="T0" fmla="*/ 10 w 27"/>
                <a:gd name="T1" fmla="*/ 5 h 62"/>
                <a:gd name="T2" fmla="*/ 0 w 27"/>
                <a:gd name="T3" fmla="*/ 9 h 62"/>
                <a:gd name="T4" fmla="*/ 0 w 27"/>
                <a:gd name="T5" fmla="*/ 20 h 62"/>
                <a:gd name="T6" fmla="*/ 4 w 27"/>
                <a:gd name="T7" fmla="*/ 20 h 62"/>
                <a:gd name="T8" fmla="*/ 8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9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9" name="Freeform 62"/>
            <p:cNvSpPr>
              <a:spLocks noEditPoints="1"/>
            </p:cNvSpPr>
            <p:nvPr/>
          </p:nvSpPr>
          <p:spPr bwMode="auto">
            <a:xfrm>
              <a:off x="4669826" y="3450903"/>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6"/>
                    <a:pt x="27" y="53"/>
                    <a:pt x="22" y="53"/>
                  </a:cubicBezTo>
                  <a:cubicBezTo>
                    <a:pt x="16" y="53"/>
                    <a:pt x="13" y="46"/>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0" name="Freeform 63"/>
            <p:cNvSpPr>
              <a:spLocks noEditPoints="1"/>
            </p:cNvSpPr>
            <p:nvPr/>
          </p:nvSpPr>
          <p:spPr bwMode="auto">
            <a:xfrm>
              <a:off x="4841114" y="3450903"/>
              <a:ext cx="133778" cy="189096"/>
            </a:xfrm>
            <a:custGeom>
              <a:avLst/>
              <a:gdLst>
                <a:gd name="T0" fmla="*/ 6 w 45"/>
                <a:gd name="T1" fmla="*/ 8 h 64"/>
                <a:gd name="T2" fmla="*/ 0 w 45"/>
                <a:gd name="T3" fmla="*/ 33 h 64"/>
                <a:gd name="T4" fmla="*/ 23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3 w 45"/>
                <a:gd name="T17" fmla="*/ 53 h 64"/>
                <a:gd name="T18" fmla="*/ 14 w 45"/>
                <a:gd name="T19" fmla="*/ 33 h 64"/>
                <a:gd name="T20" fmla="*/ 23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8" y="64"/>
                    <a:pt x="23" y="64"/>
                  </a:cubicBezTo>
                  <a:cubicBezTo>
                    <a:pt x="30" y="64"/>
                    <a:pt x="36" y="61"/>
                    <a:pt x="39" y="56"/>
                  </a:cubicBezTo>
                  <a:cubicBezTo>
                    <a:pt x="43" y="50"/>
                    <a:pt x="45" y="42"/>
                    <a:pt x="45" y="32"/>
                  </a:cubicBezTo>
                  <a:cubicBezTo>
                    <a:pt x="45" y="11"/>
                    <a:pt x="38" y="0"/>
                    <a:pt x="23" y="0"/>
                  </a:cubicBezTo>
                  <a:cubicBezTo>
                    <a:pt x="16" y="0"/>
                    <a:pt x="10" y="2"/>
                    <a:pt x="6" y="8"/>
                  </a:cubicBezTo>
                  <a:close/>
                  <a:moveTo>
                    <a:pt x="31" y="32"/>
                  </a:moveTo>
                  <a:cubicBezTo>
                    <a:pt x="31" y="46"/>
                    <a:pt x="28" y="53"/>
                    <a:pt x="23" y="53"/>
                  </a:cubicBezTo>
                  <a:cubicBezTo>
                    <a:pt x="17" y="53"/>
                    <a:pt x="14" y="46"/>
                    <a:pt x="14" y="33"/>
                  </a:cubicBezTo>
                  <a:cubicBezTo>
                    <a:pt x="14" y="18"/>
                    <a:pt x="17" y="11"/>
                    <a:pt x="23"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1" name="Freeform 64"/>
            <p:cNvSpPr>
              <a:spLocks/>
            </p:cNvSpPr>
            <p:nvPr/>
          </p:nvSpPr>
          <p:spPr bwMode="auto">
            <a:xfrm>
              <a:off x="5016151" y="3450903"/>
              <a:ext cx="80017" cy="184087"/>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2" name="Freeform 65"/>
            <p:cNvSpPr>
              <a:spLocks noEditPoints="1"/>
            </p:cNvSpPr>
            <p:nvPr/>
          </p:nvSpPr>
          <p:spPr bwMode="auto">
            <a:xfrm>
              <a:off x="5141178" y="345090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3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lose/>
                  <a:moveTo>
                    <a:pt x="22" y="53"/>
                  </a:moveTo>
                  <a:cubicBezTo>
                    <a:pt x="16" y="53"/>
                    <a:pt x="13" y="46"/>
                    <a:pt x="13" y="33"/>
                  </a:cubicBezTo>
                  <a:cubicBezTo>
                    <a:pt x="13"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3" name="Freeform 66"/>
            <p:cNvSpPr>
              <a:spLocks/>
            </p:cNvSpPr>
            <p:nvPr/>
          </p:nvSpPr>
          <p:spPr bwMode="auto">
            <a:xfrm>
              <a:off x="5314964" y="3450903"/>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3 w 26"/>
                <a:gd name="T13" fmla="*/ 20 h 62"/>
                <a:gd name="T14" fmla="*/ 7 w 26"/>
                <a:gd name="T15" fmla="*/ 18 h 62"/>
                <a:gd name="T16" fmla="*/ 10 w 26"/>
                <a:gd name="T17" fmla="*/ 16 h 62"/>
                <a:gd name="T18" fmla="*/ 12 w 26"/>
                <a:gd name="T19" fmla="*/ 14 h 62"/>
                <a:gd name="T20" fmla="*/ 12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5" y="1"/>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4" name="Freeform 67"/>
            <p:cNvSpPr>
              <a:spLocks noEditPoints="1"/>
            </p:cNvSpPr>
            <p:nvPr/>
          </p:nvSpPr>
          <p:spPr bwMode="auto">
            <a:xfrm>
              <a:off x="5436241" y="3450903"/>
              <a:ext cx="131279"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2"/>
                    <a:pt x="5" y="8"/>
                  </a:cubicBezTo>
                  <a:cubicBezTo>
                    <a:pt x="2" y="14"/>
                    <a:pt x="0" y="22"/>
                    <a:pt x="0" y="33"/>
                  </a:cubicBezTo>
                  <a:cubicBezTo>
                    <a:pt x="0" y="54"/>
                    <a:pt x="7" y="64"/>
                    <a:pt x="22" y="64"/>
                  </a:cubicBezTo>
                  <a:cubicBezTo>
                    <a:pt x="29" y="64"/>
                    <a:pt x="35" y="61"/>
                    <a:pt x="38" y="56"/>
                  </a:cubicBezTo>
                  <a:close/>
                  <a:moveTo>
                    <a:pt x="22" y="53"/>
                  </a:moveTo>
                  <a:cubicBezTo>
                    <a:pt x="16" y="53"/>
                    <a:pt x="14" y="46"/>
                    <a:pt x="14" y="33"/>
                  </a:cubicBezTo>
                  <a:cubicBezTo>
                    <a:pt x="14"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5" name="Freeform 68"/>
            <p:cNvSpPr>
              <a:spLocks noEditPoints="1"/>
            </p:cNvSpPr>
            <p:nvPr/>
          </p:nvSpPr>
          <p:spPr bwMode="auto">
            <a:xfrm>
              <a:off x="5611278"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ubicBezTo>
                    <a:pt x="29" y="64"/>
                    <a:pt x="35" y="61"/>
                    <a:pt x="39" y="56"/>
                  </a:cubicBezTo>
                  <a:close/>
                  <a:moveTo>
                    <a:pt x="14" y="33"/>
                  </a:moveTo>
                  <a:cubicBezTo>
                    <a:pt x="14" y="18"/>
                    <a:pt x="16" y="11"/>
                    <a:pt x="22" y="11"/>
                  </a:cubicBezTo>
                  <a:cubicBezTo>
                    <a:pt x="27" y="11"/>
                    <a:pt x="30" y="17"/>
                    <a:pt x="30" y="32"/>
                  </a:cubicBezTo>
                  <a:cubicBezTo>
                    <a:pt x="30" y="46"/>
                    <a:pt x="27" y="53"/>
                    <a:pt x="22" y="53"/>
                  </a:cubicBezTo>
                  <a:cubicBezTo>
                    <a:pt x="16" y="53"/>
                    <a:pt x="14" y="46"/>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6" name="Freeform 72"/>
            <p:cNvSpPr>
              <a:spLocks/>
            </p:cNvSpPr>
            <p:nvPr/>
          </p:nvSpPr>
          <p:spPr bwMode="auto">
            <a:xfrm>
              <a:off x="6206405" y="3450903"/>
              <a:ext cx="77516" cy="184087"/>
            </a:xfrm>
            <a:custGeom>
              <a:avLst/>
              <a:gdLst>
                <a:gd name="T0" fmla="*/ 10 w 26"/>
                <a:gd name="T1" fmla="*/ 5 h 62"/>
                <a:gd name="T2" fmla="*/ 0 w 26"/>
                <a:gd name="T3" fmla="*/ 9 h 62"/>
                <a:gd name="T4" fmla="*/ 0 w 26"/>
                <a:gd name="T5" fmla="*/ 20 h 62"/>
                <a:gd name="T6" fmla="*/ 3 w 26"/>
                <a:gd name="T7" fmla="*/ 20 h 62"/>
                <a:gd name="T8" fmla="*/ 7 w 26"/>
                <a:gd name="T9" fmla="*/ 18 h 62"/>
                <a:gd name="T10" fmla="*/ 10 w 26"/>
                <a:gd name="T11" fmla="*/ 16 h 62"/>
                <a:gd name="T12" fmla="*/ 12 w 26"/>
                <a:gd name="T13" fmla="*/ 14 h 62"/>
                <a:gd name="T14" fmla="*/ 12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ubicBezTo>
                    <a:pt x="26" y="62"/>
                    <a:pt x="26" y="62"/>
                    <a:pt x="26" y="0"/>
                  </a:cubicBezTo>
                  <a:cubicBezTo>
                    <a:pt x="18" y="0"/>
                    <a:pt x="18" y="0"/>
                    <a:pt x="18" y="0"/>
                  </a:cubicBezTo>
                  <a:cubicBezTo>
                    <a:pt x="15" y="1"/>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7" name="Freeform 73"/>
            <p:cNvSpPr>
              <a:spLocks noEditPoints="1"/>
            </p:cNvSpPr>
            <p:nvPr/>
          </p:nvSpPr>
          <p:spPr bwMode="auto">
            <a:xfrm>
              <a:off x="6327680" y="3450903"/>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6"/>
                    <a:pt x="27" y="53"/>
                    <a:pt x="22" y="53"/>
                  </a:cubicBezTo>
                  <a:cubicBezTo>
                    <a:pt x="16" y="53"/>
                    <a:pt x="14" y="46"/>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8" name="Freeform 76"/>
            <p:cNvSpPr>
              <a:spLocks/>
            </p:cNvSpPr>
            <p:nvPr/>
          </p:nvSpPr>
          <p:spPr bwMode="auto">
            <a:xfrm>
              <a:off x="6799032" y="3450903"/>
              <a:ext cx="78768" cy="184087"/>
            </a:xfrm>
            <a:custGeom>
              <a:avLst/>
              <a:gdLst>
                <a:gd name="T0" fmla="*/ 10 w 27"/>
                <a:gd name="T1" fmla="*/ 5 h 62"/>
                <a:gd name="T2" fmla="*/ 0 w 27"/>
                <a:gd name="T3" fmla="*/ 9 h 62"/>
                <a:gd name="T4" fmla="*/ 0 w 27"/>
                <a:gd name="T5" fmla="*/ 20 h 62"/>
                <a:gd name="T6" fmla="*/ 3 w 27"/>
                <a:gd name="T7" fmla="*/ 20 h 62"/>
                <a:gd name="T8" fmla="*/ 7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8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8" y="0"/>
                    <a:pt x="18" y="0"/>
                    <a:pt x="18" y="0"/>
                  </a:cubicBezTo>
                  <a:cubicBezTo>
                    <a:pt x="15"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9" name="Freeform 77"/>
            <p:cNvSpPr>
              <a:spLocks/>
            </p:cNvSpPr>
            <p:nvPr/>
          </p:nvSpPr>
          <p:spPr bwMode="auto">
            <a:xfrm>
              <a:off x="6920307" y="3450903"/>
              <a:ext cx="80017" cy="184087"/>
            </a:xfrm>
            <a:custGeom>
              <a:avLst/>
              <a:gdLst>
                <a:gd name="T0" fmla="*/ 7 w 27"/>
                <a:gd name="T1" fmla="*/ 18 h 62"/>
                <a:gd name="T2" fmla="*/ 10 w 27"/>
                <a:gd name="T3" fmla="*/ 16 h 62"/>
                <a:gd name="T4" fmla="*/ 13 w 27"/>
                <a:gd name="T5" fmla="*/ 14 h 62"/>
                <a:gd name="T6" fmla="*/ 13 w 27"/>
                <a:gd name="T7" fmla="*/ 62 h 62"/>
                <a:gd name="T8" fmla="*/ 27 w 27"/>
                <a:gd name="T9" fmla="*/ 62 h 62"/>
                <a:gd name="T10" fmla="*/ 27 w 27"/>
                <a:gd name="T11" fmla="*/ 0 h 62"/>
                <a:gd name="T12" fmla="*/ 19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0" name="Freeform 78"/>
            <p:cNvSpPr>
              <a:spLocks/>
            </p:cNvSpPr>
            <p:nvPr/>
          </p:nvSpPr>
          <p:spPr bwMode="auto">
            <a:xfrm>
              <a:off x="7041583" y="3450903"/>
              <a:ext cx="80017" cy="184087"/>
            </a:xfrm>
            <a:custGeom>
              <a:avLst/>
              <a:gdLst>
                <a:gd name="T0" fmla="*/ 0 w 27"/>
                <a:gd name="T1" fmla="*/ 20 h 62"/>
                <a:gd name="T2" fmla="*/ 4 w 27"/>
                <a:gd name="T3" fmla="*/ 20 h 62"/>
                <a:gd name="T4" fmla="*/ 8 w 27"/>
                <a:gd name="T5" fmla="*/ 18 h 62"/>
                <a:gd name="T6" fmla="*/ 10 w 27"/>
                <a:gd name="T7" fmla="*/ 16 h 62"/>
                <a:gd name="T8" fmla="*/ 13 w 27"/>
                <a:gd name="T9" fmla="*/ 14 h 62"/>
                <a:gd name="T10" fmla="*/ 13 w 27"/>
                <a:gd name="T11" fmla="*/ 62 h 62"/>
                <a:gd name="T12" fmla="*/ 27 w 27"/>
                <a:gd name="T13" fmla="*/ 62 h 62"/>
                <a:gd name="T14" fmla="*/ 27 w 27"/>
                <a:gd name="T15" fmla="*/ 0 h 62"/>
                <a:gd name="T16" fmla="*/ 19 w 27"/>
                <a:gd name="T17" fmla="*/ 0 h 62"/>
                <a:gd name="T18" fmla="*/ 10 w 27"/>
                <a:gd name="T19" fmla="*/ 5 h 62"/>
                <a:gd name="T20" fmla="*/ 0 w 27"/>
                <a:gd name="T21" fmla="*/ 9 h 62"/>
                <a:gd name="T22" fmla="*/ 0 w 27"/>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0" y="20"/>
                  </a:move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1" name="Freeform 79"/>
            <p:cNvSpPr>
              <a:spLocks noEditPoints="1"/>
            </p:cNvSpPr>
            <p:nvPr/>
          </p:nvSpPr>
          <p:spPr bwMode="auto">
            <a:xfrm>
              <a:off x="7165360"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5" y="0"/>
                    <a:pt x="9" y="2"/>
                    <a:pt x="5" y="8"/>
                  </a:cubicBezTo>
                  <a:cubicBezTo>
                    <a:pt x="1" y="14"/>
                    <a:pt x="0" y="22"/>
                    <a:pt x="0" y="33"/>
                  </a:cubicBezTo>
                  <a:cubicBezTo>
                    <a:pt x="0" y="54"/>
                    <a:pt x="7" y="64"/>
                    <a:pt x="22" y="64"/>
                  </a:cubicBezTo>
                  <a:cubicBezTo>
                    <a:pt x="29" y="64"/>
                    <a:pt x="35" y="61"/>
                    <a:pt x="39" y="56"/>
                  </a:cubicBezTo>
                  <a:close/>
                  <a:moveTo>
                    <a:pt x="13" y="33"/>
                  </a:moveTo>
                  <a:cubicBezTo>
                    <a:pt x="13" y="18"/>
                    <a:pt x="16" y="11"/>
                    <a:pt x="22" y="11"/>
                  </a:cubicBezTo>
                  <a:cubicBezTo>
                    <a:pt x="27" y="11"/>
                    <a:pt x="30" y="17"/>
                    <a:pt x="30" y="32"/>
                  </a:cubicBezTo>
                  <a:cubicBezTo>
                    <a:pt x="30" y="46"/>
                    <a:pt x="27" y="53"/>
                    <a:pt x="22" y="53"/>
                  </a:cubicBezTo>
                  <a:cubicBezTo>
                    <a:pt x="16" y="53"/>
                    <a:pt x="13" y="46"/>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2" name="Freeform 84"/>
            <p:cNvSpPr>
              <a:spLocks/>
            </p:cNvSpPr>
            <p:nvPr/>
          </p:nvSpPr>
          <p:spPr bwMode="auto">
            <a:xfrm>
              <a:off x="7931773" y="3450903"/>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1"/>
                    <a:pt x="13" y="3"/>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3" name="Freeform 85"/>
            <p:cNvSpPr>
              <a:spLocks noEditPoints="1"/>
            </p:cNvSpPr>
            <p:nvPr/>
          </p:nvSpPr>
          <p:spPr bwMode="auto">
            <a:xfrm>
              <a:off x="8053049" y="3450903"/>
              <a:ext cx="133778" cy="189096"/>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3" y="64"/>
                  </a:cubicBezTo>
                  <a:close/>
                  <a:moveTo>
                    <a:pt x="23" y="11"/>
                  </a:moveTo>
                  <a:cubicBezTo>
                    <a:pt x="28" y="11"/>
                    <a:pt x="31" y="17"/>
                    <a:pt x="31" y="32"/>
                  </a:cubicBezTo>
                  <a:cubicBezTo>
                    <a:pt x="31" y="46"/>
                    <a:pt x="28" y="53"/>
                    <a:pt x="23" y="53"/>
                  </a:cubicBezTo>
                  <a:cubicBezTo>
                    <a:pt x="17" y="53"/>
                    <a:pt x="14" y="46"/>
                    <a:pt x="14" y="33"/>
                  </a:cubicBezTo>
                  <a:cubicBezTo>
                    <a:pt x="14" y="18"/>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4" name="Freeform 86"/>
            <p:cNvSpPr>
              <a:spLocks/>
            </p:cNvSpPr>
            <p:nvPr/>
          </p:nvSpPr>
          <p:spPr bwMode="auto">
            <a:xfrm>
              <a:off x="8230587" y="3494732"/>
              <a:ext cx="27506" cy="133995"/>
            </a:xfrm>
            <a:custGeom>
              <a:avLst/>
              <a:gdLst>
                <a:gd name="T0" fmla="*/ 9 w 9"/>
                <a:gd name="T1" fmla="*/ 45 h 45"/>
                <a:gd name="T2" fmla="*/ 2 w 9"/>
                <a:gd name="T3" fmla="*/ 0 h 45"/>
                <a:gd name="T4" fmla="*/ 0 w 9"/>
                <a:gd name="T5" fmla="*/ 18 h 45"/>
                <a:gd name="T6" fmla="*/ 9 w 9"/>
                <a:gd name="T7" fmla="*/ 45 h 45"/>
              </a:gdLst>
              <a:ahLst/>
              <a:cxnLst>
                <a:cxn ang="0">
                  <a:pos x="T0" y="T1"/>
                </a:cxn>
                <a:cxn ang="0">
                  <a:pos x="T2" y="T3"/>
                </a:cxn>
                <a:cxn ang="0">
                  <a:pos x="T4" y="T5"/>
                </a:cxn>
                <a:cxn ang="0">
                  <a:pos x="T6" y="T7"/>
                </a:cxn>
              </a:cxnLst>
              <a:rect l="0" t="0" r="r" b="b"/>
              <a:pathLst>
                <a:path w="9" h="45">
                  <a:moveTo>
                    <a:pt x="9" y="45"/>
                  </a:moveTo>
                  <a:cubicBezTo>
                    <a:pt x="7" y="30"/>
                    <a:pt x="5" y="15"/>
                    <a:pt x="2" y="0"/>
                  </a:cubicBezTo>
                  <a:cubicBezTo>
                    <a:pt x="0" y="5"/>
                    <a:pt x="0" y="10"/>
                    <a:pt x="0" y="18"/>
                  </a:cubicBezTo>
                  <a:cubicBezTo>
                    <a:pt x="0" y="31"/>
                    <a:pt x="3" y="41"/>
                    <a:pt x="9"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5" name="Freeform 87"/>
            <p:cNvSpPr>
              <a:spLocks/>
            </p:cNvSpPr>
            <p:nvPr/>
          </p:nvSpPr>
          <p:spPr bwMode="auto">
            <a:xfrm>
              <a:off x="4249737" y="3672557"/>
              <a:ext cx="80017" cy="186591"/>
            </a:xfrm>
            <a:custGeom>
              <a:avLst/>
              <a:gdLst>
                <a:gd name="T0" fmla="*/ 27 w 27"/>
                <a:gd name="T1" fmla="*/ 0 h 63"/>
                <a:gd name="T2" fmla="*/ 19 w 27"/>
                <a:gd name="T3" fmla="*/ 0 h 63"/>
                <a:gd name="T4" fmla="*/ 10 w 27"/>
                <a:gd name="T5" fmla="*/ 5 h 63"/>
                <a:gd name="T6" fmla="*/ 0 w 27"/>
                <a:gd name="T7" fmla="*/ 9 h 63"/>
                <a:gd name="T8" fmla="*/ 0 w 27"/>
                <a:gd name="T9" fmla="*/ 20 h 63"/>
                <a:gd name="T10" fmla="*/ 4 w 27"/>
                <a:gd name="T11" fmla="*/ 20 h 63"/>
                <a:gd name="T12" fmla="*/ 7 w 27"/>
                <a:gd name="T13" fmla="*/ 18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6" name="Freeform 88"/>
            <p:cNvSpPr>
              <a:spLocks noEditPoints="1"/>
            </p:cNvSpPr>
            <p:nvPr/>
          </p:nvSpPr>
          <p:spPr bwMode="auto">
            <a:xfrm>
              <a:off x="4371013" y="367631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ubicBezTo>
                    <a:pt x="16" y="0"/>
                    <a:pt x="10" y="3"/>
                    <a:pt x="6" y="8"/>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7" name="Freeform 89"/>
            <p:cNvSpPr>
              <a:spLocks noEditPoints="1"/>
            </p:cNvSpPr>
            <p:nvPr/>
          </p:nvSpPr>
          <p:spPr bwMode="auto">
            <a:xfrm>
              <a:off x="4546051" y="3676314"/>
              <a:ext cx="13252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8" name="Freeform 90"/>
            <p:cNvSpPr>
              <a:spLocks/>
            </p:cNvSpPr>
            <p:nvPr/>
          </p:nvSpPr>
          <p:spPr bwMode="auto">
            <a:xfrm>
              <a:off x="4719838" y="3672557"/>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9" name="Freeform 96"/>
            <p:cNvSpPr>
              <a:spLocks/>
            </p:cNvSpPr>
            <p:nvPr/>
          </p:nvSpPr>
          <p:spPr bwMode="auto">
            <a:xfrm>
              <a:off x="5561267" y="3672557"/>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1" y="16"/>
                    <a:pt x="12" y="15"/>
                  </a:cubicBezTo>
                  <a:cubicBezTo>
                    <a:pt x="12" y="15"/>
                    <a:pt x="12" y="15"/>
                    <a:pt x="12" y="63"/>
                  </a:cubicBezTo>
                  <a:cubicBezTo>
                    <a:pt x="12" y="63"/>
                    <a:pt x="12" y="63"/>
                    <a:pt x="26"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0" name="Freeform 97"/>
            <p:cNvSpPr>
              <a:spLocks/>
            </p:cNvSpPr>
            <p:nvPr/>
          </p:nvSpPr>
          <p:spPr bwMode="auto">
            <a:xfrm>
              <a:off x="5682542" y="3672557"/>
              <a:ext cx="76267" cy="186591"/>
            </a:xfrm>
            <a:custGeom>
              <a:avLst/>
              <a:gdLst>
                <a:gd name="T0" fmla="*/ 7 w 26"/>
                <a:gd name="T1" fmla="*/ 18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1" name="Freeform 101"/>
            <p:cNvSpPr>
              <a:spLocks/>
            </p:cNvSpPr>
            <p:nvPr/>
          </p:nvSpPr>
          <p:spPr bwMode="auto">
            <a:xfrm>
              <a:off x="6350565" y="3672557"/>
              <a:ext cx="80017" cy="186591"/>
            </a:xfrm>
            <a:custGeom>
              <a:avLst/>
              <a:gdLst>
                <a:gd name="T0" fmla="*/ 0 w 27"/>
                <a:gd name="T1" fmla="*/ 9 h 63"/>
                <a:gd name="T2" fmla="*/ 0 w 27"/>
                <a:gd name="T3" fmla="*/ 20 h 63"/>
                <a:gd name="T4" fmla="*/ 4 w 27"/>
                <a:gd name="T5" fmla="*/ 20 h 63"/>
                <a:gd name="T6" fmla="*/ 7 w 27"/>
                <a:gd name="T7" fmla="*/ 18 h 63"/>
                <a:gd name="T8" fmla="*/ 10 w 27"/>
                <a:gd name="T9" fmla="*/ 17 h 63"/>
                <a:gd name="T10" fmla="*/ 13 w 27"/>
                <a:gd name="T11" fmla="*/ 15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2" name="Freeform 105"/>
            <p:cNvSpPr>
              <a:spLocks noEditPoints="1"/>
            </p:cNvSpPr>
            <p:nvPr/>
          </p:nvSpPr>
          <p:spPr bwMode="auto">
            <a:xfrm>
              <a:off x="6920307" y="3676314"/>
              <a:ext cx="132528" cy="189096"/>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3" name="Freeform 106"/>
            <p:cNvSpPr>
              <a:spLocks/>
            </p:cNvSpPr>
            <p:nvPr/>
          </p:nvSpPr>
          <p:spPr bwMode="auto">
            <a:xfrm>
              <a:off x="7094094" y="3672557"/>
              <a:ext cx="80017" cy="186591"/>
            </a:xfrm>
            <a:custGeom>
              <a:avLst/>
              <a:gdLst>
                <a:gd name="T0" fmla="*/ 0 w 27"/>
                <a:gd name="T1" fmla="*/ 20 h 63"/>
                <a:gd name="T2" fmla="*/ 4 w 27"/>
                <a:gd name="T3" fmla="*/ 20 h 63"/>
                <a:gd name="T4" fmla="*/ 8 w 27"/>
                <a:gd name="T5" fmla="*/ 18 h 63"/>
                <a:gd name="T6" fmla="*/ 10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4" name="Freeform 107"/>
            <p:cNvSpPr>
              <a:spLocks noEditPoints="1"/>
            </p:cNvSpPr>
            <p:nvPr/>
          </p:nvSpPr>
          <p:spPr bwMode="auto">
            <a:xfrm>
              <a:off x="7219121"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5" name="Freeform 108"/>
            <p:cNvSpPr>
              <a:spLocks noEditPoints="1"/>
            </p:cNvSpPr>
            <p:nvPr/>
          </p:nvSpPr>
          <p:spPr bwMode="auto">
            <a:xfrm>
              <a:off x="7392908" y="3676314"/>
              <a:ext cx="131279"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3"/>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6" name="Freeform 109"/>
            <p:cNvSpPr>
              <a:spLocks noEditPoints="1"/>
            </p:cNvSpPr>
            <p:nvPr/>
          </p:nvSpPr>
          <p:spPr bwMode="auto">
            <a:xfrm>
              <a:off x="7567946"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7" name="Freeform 110"/>
            <p:cNvSpPr>
              <a:spLocks/>
            </p:cNvSpPr>
            <p:nvPr/>
          </p:nvSpPr>
          <p:spPr bwMode="auto">
            <a:xfrm>
              <a:off x="7739232" y="3672557"/>
              <a:ext cx="80017" cy="186591"/>
            </a:xfrm>
            <a:custGeom>
              <a:avLst/>
              <a:gdLst>
                <a:gd name="T0" fmla="*/ 11 w 27"/>
                <a:gd name="T1" fmla="*/ 5 h 63"/>
                <a:gd name="T2" fmla="*/ 0 w 27"/>
                <a:gd name="T3" fmla="*/ 9 h 63"/>
                <a:gd name="T4" fmla="*/ 0 w 27"/>
                <a:gd name="T5" fmla="*/ 20 h 63"/>
                <a:gd name="T6" fmla="*/ 4 w 27"/>
                <a:gd name="T7" fmla="*/ 20 h 63"/>
                <a:gd name="T8" fmla="*/ 8 w 27"/>
                <a:gd name="T9" fmla="*/ 18 h 63"/>
                <a:gd name="T10" fmla="*/ 11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1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1" y="5"/>
                  </a:moveTo>
                  <a:cubicBezTo>
                    <a:pt x="7" y="6"/>
                    <a:pt x="4" y="8"/>
                    <a:pt x="0" y="9"/>
                  </a:cubicBezTo>
                  <a:cubicBezTo>
                    <a:pt x="0" y="9"/>
                    <a:pt x="0" y="9"/>
                    <a:pt x="0" y="20"/>
                  </a:cubicBezTo>
                  <a:cubicBezTo>
                    <a:pt x="1" y="20"/>
                    <a:pt x="2" y="20"/>
                    <a:pt x="4" y="20"/>
                  </a:cubicBezTo>
                  <a:cubicBezTo>
                    <a:pt x="5" y="19"/>
                    <a:pt x="6" y="19"/>
                    <a:pt x="8" y="18"/>
                  </a:cubicBezTo>
                  <a:cubicBezTo>
                    <a:pt x="9" y="18"/>
                    <a:pt x="10" y="17"/>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8" name="Freeform 111"/>
            <p:cNvSpPr>
              <a:spLocks noEditPoints="1"/>
            </p:cNvSpPr>
            <p:nvPr/>
          </p:nvSpPr>
          <p:spPr bwMode="auto">
            <a:xfrm>
              <a:off x="7864259" y="3676314"/>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30" y="32"/>
                  </a:moveTo>
                  <a:cubicBezTo>
                    <a:pt x="30" y="47"/>
                    <a:pt x="28" y="53"/>
                    <a:pt x="22" y="53"/>
                  </a:cubicBezTo>
                  <a:cubicBezTo>
                    <a:pt x="16" y="53"/>
                    <a:pt x="14" y="47"/>
                    <a:pt x="14" y="33"/>
                  </a:cubicBezTo>
                  <a:cubicBezTo>
                    <a:pt x="14" y="18"/>
                    <a:pt x="16"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9" name="Freeform 112"/>
            <p:cNvSpPr>
              <a:spLocks/>
            </p:cNvSpPr>
            <p:nvPr/>
          </p:nvSpPr>
          <p:spPr bwMode="auto">
            <a:xfrm>
              <a:off x="8039296" y="3672557"/>
              <a:ext cx="78768"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0" name="Freeform 113"/>
            <p:cNvSpPr>
              <a:spLocks noEditPoints="1"/>
            </p:cNvSpPr>
            <p:nvPr/>
          </p:nvSpPr>
          <p:spPr bwMode="auto">
            <a:xfrm>
              <a:off x="8160572" y="3676314"/>
              <a:ext cx="112524" cy="189096"/>
            </a:xfrm>
            <a:custGeom>
              <a:avLst/>
              <a:gdLst>
                <a:gd name="T0" fmla="*/ 6 w 38"/>
                <a:gd name="T1" fmla="*/ 8 h 64"/>
                <a:gd name="T2" fmla="*/ 0 w 38"/>
                <a:gd name="T3" fmla="*/ 33 h 64"/>
                <a:gd name="T4" fmla="*/ 22 w 38"/>
                <a:gd name="T5" fmla="*/ 64 h 64"/>
                <a:gd name="T6" fmla="*/ 38 w 38"/>
                <a:gd name="T7" fmla="*/ 57 h 64"/>
                <a:gd name="T8" fmla="*/ 35 w 38"/>
                <a:gd name="T9" fmla="*/ 4 h 64"/>
                <a:gd name="T10" fmla="*/ 23 w 38"/>
                <a:gd name="T11" fmla="*/ 0 h 64"/>
                <a:gd name="T12" fmla="*/ 6 w 38"/>
                <a:gd name="T13" fmla="*/ 8 h 64"/>
                <a:gd name="T14" fmla="*/ 30 w 38"/>
                <a:gd name="T15" fmla="*/ 32 h 64"/>
                <a:gd name="T16" fmla="*/ 22 w 38"/>
                <a:gd name="T17" fmla="*/ 53 h 64"/>
                <a:gd name="T18" fmla="*/ 14 w 38"/>
                <a:gd name="T19" fmla="*/ 33 h 64"/>
                <a:gd name="T20" fmla="*/ 22 w 38"/>
                <a:gd name="T21" fmla="*/ 11 h 64"/>
                <a:gd name="T22" fmla="*/ 30 w 38"/>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4">
                  <a:moveTo>
                    <a:pt x="6" y="8"/>
                  </a:moveTo>
                  <a:cubicBezTo>
                    <a:pt x="2" y="15"/>
                    <a:pt x="0" y="22"/>
                    <a:pt x="0" y="33"/>
                  </a:cubicBezTo>
                  <a:cubicBezTo>
                    <a:pt x="0" y="54"/>
                    <a:pt x="7" y="64"/>
                    <a:pt x="22" y="64"/>
                  </a:cubicBezTo>
                  <a:cubicBezTo>
                    <a:pt x="29" y="64"/>
                    <a:pt x="34" y="62"/>
                    <a:pt x="38" y="57"/>
                  </a:cubicBezTo>
                  <a:cubicBezTo>
                    <a:pt x="38" y="39"/>
                    <a:pt x="37" y="21"/>
                    <a:pt x="35" y="4"/>
                  </a:cubicBezTo>
                  <a:cubicBezTo>
                    <a:pt x="32" y="1"/>
                    <a:pt x="28" y="0"/>
                    <a:pt x="23" y="0"/>
                  </a:cubicBezTo>
                  <a:cubicBezTo>
                    <a:pt x="16" y="0"/>
                    <a:pt x="9" y="3"/>
                    <a:pt x="6"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1" name="Freeform 820"/>
            <p:cNvSpPr>
              <a:spLocks noEditPoints="1"/>
            </p:cNvSpPr>
            <p:nvPr/>
          </p:nvSpPr>
          <p:spPr bwMode="auto">
            <a:xfrm>
              <a:off x="4711087"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1" y="15"/>
                    <a:pt x="0" y="22"/>
                    <a:pt x="0" y="33"/>
                  </a:cubicBezTo>
                  <a:cubicBezTo>
                    <a:pt x="0" y="54"/>
                    <a:pt x="7" y="65"/>
                    <a:pt x="22" y="65"/>
                  </a:cubicBezTo>
                  <a:cubicBezTo>
                    <a:pt x="29" y="65"/>
                    <a:pt x="35" y="62"/>
                    <a:pt x="38" y="56"/>
                  </a:cubicBezTo>
                  <a:cubicBezTo>
                    <a:pt x="42" y="51"/>
                    <a:pt x="44" y="42"/>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2" name="Freeform 123"/>
            <p:cNvSpPr>
              <a:spLocks noEditPoints="1"/>
            </p:cNvSpPr>
            <p:nvPr/>
          </p:nvSpPr>
          <p:spPr bwMode="auto">
            <a:xfrm>
              <a:off x="5531262" y="3897969"/>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8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2"/>
                    <a:pt x="44" y="32"/>
                  </a:cubicBezTo>
                  <a:cubicBezTo>
                    <a:pt x="44" y="11"/>
                    <a:pt x="38" y="0"/>
                    <a:pt x="23" y="0"/>
                  </a:cubicBezTo>
                  <a:cubicBezTo>
                    <a:pt x="16" y="0"/>
                    <a:pt x="9" y="3"/>
                    <a:pt x="6" y="8"/>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3" name="Freeform 124"/>
            <p:cNvSpPr>
              <a:spLocks/>
            </p:cNvSpPr>
            <p:nvPr/>
          </p:nvSpPr>
          <p:spPr bwMode="auto">
            <a:xfrm>
              <a:off x="5706299" y="3897969"/>
              <a:ext cx="76267" cy="186591"/>
            </a:xfrm>
            <a:custGeom>
              <a:avLst/>
              <a:gdLst>
                <a:gd name="T0" fmla="*/ 10 w 26"/>
                <a:gd name="T1" fmla="*/ 6 h 63"/>
                <a:gd name="T2" fmla="*/ 0 w 26"/>
                <a:gd name="T3" fmla="*/ 9 h 63"/>
                <a:gd name="T4" fmla="*/ 0 w 26"/>
                <a:gd name="T5" fmla="*/ 21 h 63"/>
                <a:gd name="T6" fmla="*/ 4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4" name="Freeform 125"/>
            <p:cNvSpPr>
              <a:spLocks noEditPoints="1"/>
            </p:cNvSpPr>
            <p:nvPr/>
          </p:nvSpPr>
          <p:spPr bwMode="auto">
            <a:xfrm>
              <a:off x="5827574" y="3897969"/>
              <a:ext cx="130027" cy="192852"/>
            </a:xfrm>
            <a:custGeom>
              <a:avLst/>
              <a:gdLst>
                <a:gd name="T0" fmla="*/ 23 w 44"/>
                <a:gd name="T1" fmla="*/ 0 h 65"/>
                <a:gd name="T2" fmla="*/ 6 w 44"/>
                <a:gd name="T3" fmla="*/ 8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10" y="3"/>
                    <a:pt x="6" y="8"/>
                  </a:cubicBezTo>
                  <a:cubicBezTo>
                    <a:pt x="2" y="15"/>
                    <a:pt x="0" y="22"/>
                    <a:pt x="0" y="33"/>
                  </a:cubicBezTo>
                  <a:cubicBezTo>
                    <a:pt x="0" y="54"/>
                    <a:pt x="8" y="65"/>
                    <a:pt x="22" y="65"/>
                  </a:cubicBezTo>
                  <a:cubicBezTo>
                    <a:pt x="30" y="65"/>
                    <a:pt x="35" y="62"/>
                    <a:pt x="39" y="56"/>
                  </a:cubicBezTo>
                  <a:cubicBezTo>
                    <a:pt x="43" y="51"/>
                    <a:pt x="44" y="42"/>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5" name="Freeform 126"/>
            <p:cNvSpPr>
              <a:spLocks noEditPoints="1"/>
            </p:cNvSpPr>
            <p:nvPr/>
          </p:nvSpPr>
          <p:spPr bwMode="auto">
            <a:xfrm>
              <a:off x="6002611" y="389796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6" name="Freeform 127"/>
            <p:cNvSpPr>
              <a:spLocks noEditPoints="1"/>
            </p:cNvSpPr>
            <p:nvPr/>
          </p:nvSpPr>
          <p:spPr bwMode="auto">
            <a:xfrm>
              <a:off x="6176398" y="389796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7" name="Freeform 128"/>
            <p:cNvSpPr>
              <a:spLocks/>
            </p:cNvSpPr>
            <p:nvPr/>
          </p:nvSpPr>
          <p:spPr bwMode="auto">
            <a:xfrm>
              <a:off x="6351437" y="389796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8" name="Freeform 129"/>
            <p:cNvSpPr>
              <a:spLocks noEditPoints="1"/>
            </p:cNvSpPr>
            <p:nvPr/>
          </p:nvSpPr>
          <p:spPr bwMode="auto">
            <a:xfrm>
              <a:off x="6472712" y="3897969"/>
              <a:ext cx="130027" cy="192852"/>
            </a:xfrm>
            <a:custGeom>
              <a:avLst/>
              <a:gdLst>
                <a:gd name="T0" fmla="*/ 39 w 44"/>
                <a:gd name="T1" fmla="*/ 56 h 65"/>
                <a:gd name="T2" fmla="*/ 44 w 44"/>
                <a:gd name="T3" fmla="*/ 32 h 65"/>
                <a:gd name="T4" fmla="*/ 23 w 44"/>
                <a:gd name="T5" fmla="*/ 0 h 65"/>
                <a:gd name="T6" fmla="*/ 6 w 44"/>
                <a:gd name="T7" fmla="*/ 8 h 65"/>
                <a:gd name="T8" fmla="*/ 0 w 44"/>
                <a:gd name="T9" fmla="*/ 33 h 65"/>
                <a:gd name="T10" fmla="*/ 22 w 44"/>
                <a:gd name="T11" fmla="*/ 65 h 65"/>
                <a:gd name="T12" fmla="*/ 39 w 44"/>
                <a:gd name="T13" fmla="*/ 56 h 65"/>
                <a:gd name="T14" fmla="*/ 14 w 44"/>
                <a:gd name="T15" fmla="*/ 33 h 65"/>
                <a:gd name="T16" fmla="*/ 22 w 44"/>
                <a:gd name="T17" fmla="*/ 11 h 65"/>
                <a:gd name="T18" fmla="*/ 31 w 44"/>
                <a:gd name="T19" fmla="*/ 32 h 65"/>
                <a:gd name="T20" fmla="*/ 22 w 44"/>
                <a:gd name="T21" fmla="*/ 54 h 65"/>
                <a:gd name="T22" fmla="*/ 14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2"/>
                    <a:pt x="44" y="32"/>
                  </a:cubicBezTo>
                  <a:cubicBezTo>
                    <a:pt x="44" y="11"/>
                    <a:pt x="38" y="0"/>
                    <a:pt x="23" y="0"/>
                  </a:cubicBezTo>
                  <a:cubicBezTo>
                    <a:pt x="16" y="0"/>
                    <a:pt x="9" y="3"/>
                    <a:pt x="6" y="8"/>
                  </a:cubicBezTo>
                  <a:cubicBezTo>
                    <a:pt x="2" y="15"/>
                    <a:pt x="0" y="22"/>
                    <a:pt x="0" y="33"/>
                  </a:cubicBezTo>
                  <a:cubicBezTo>
                    <a:pt x="0" y="54"/>
                    <a:pt x="8"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9" name="Freeform 130"/>
            <p:cNvSpPr>
              <a:spLocks/>
            </p:cNvSpPr>
            <p:nvPr/>
          </p:nvSpPr>
          <p:spPr bwMode="auto">
            <a:xfrm>
              <a:off x="6647749"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0" name="Freeform 136"/>
            <p:cNvSpPr>
              <a:spLocks/>
            </p:cNvSpPr>
            <p:nvPr/>
          </p:nvSpPr>
          <p:spPr bwMode="auto">
            <a:xfrm>
              <a:off x="7537939" y="3897969"/>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1" name="Freeform 137"/>
            <p:cNvSpPr>
              <a:spLocks noEditPoints="1"/>
            </p:cNvSpPr>
            <p:nvPr/>
          </p:nvSpPr>
          <p:spPr bwMode="auto">
            <a:xfrm>
              <a:off x="7662966" y="3897969"/>
              <a:ext cx="130027" cy="192852"/>
            </a:xfrm>
            <a:custGeom>
              <a:avLst/>
              <a:gdLst>
                <a:gd name="T0" fmla="*/ 5 w 44"/>
                <a:gd name="T1" fmla="*/ 8 h 65"/>
                <a:gd name="T2" fmla="*/ 0 w 44"/>
                <a:gd name="T3" fmla="*/ 33 h 65"/>
                <a:gd name="T4" fmla="*/ 22 w 44"/>
                <a:gd name="T5" fmla="*/ 65 h 65"/>
                <a:gd name="T6" fmla="*/ 38 w 44"/>
                <a:gd name="T7" fmla="*/ 56 h 65"/>
                <a:gd name="T8" fmla="*/ 44 w 44"/>
                <a:gd name="T9" fmla="*/ 32 h 65"/>
                <a:gd name="T10" fmla="*/ 23 w 44"/>
                <a:gd name="T11" fmla="*/ 0 h 65"/>
                <a:gd name="T12" fmla="*/ 5 w 44"/>
                <a:gd name="T13" fmla="*/ 8 h 65"/>
                <a:gd name="T14" fmla="*/ 30 w 44"/>
                <a:gd name="T15" fmla="*/ 32 h 65"/>
                <a:gd name="T16" fmla="*/ 22 w 44"/>
                <a:gd name="T17" fmla="*/ 54 h 65"/>
                <a:gd name="T18" fmla="*/ 13 w 44"/>
                <a:gd name="T19" fmla="*/ 33 h 65"/>
                <a:gd name="T20" fmla="*/ 22 w 44"/>
                <a:gd name="T21" fmla="*/ 11 h 65"/>
                <a:gd name="T22" fmla="*/ 30 w 44"/>
                <a:gd name="T2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8"/>
                  </a:moveTo>
                  <a:cubicBezTo>
                    <a:pt x="1" y="15"/>
                    <a:pt x="0" y="22"/>
                    <a:pt x="0" y="33"/>
                  </a:cubicBezTo>
                  <a:cubicBezTo>
                    <a:pt x="0" y="54"/>
                    <a:pt x="7" y="65"/>
                    <a:pt x="22" y="65"/>
                  </a:cubicBezTo>
                  <a:cubicBezTo>
                    <a:pt x="29" y="65"/>
                    <a:pt x="34" y="62"/>
                    <a:pt x="38" y="56"/>
                  </a:cubicBezTo>
                  <a:cubicBezTo>
                    <a:pt x="42" y="51"/>
                    <a:pt x="44" y="42"/>
                    <a:pt x="44" y="32"/>
                  </a:cubicBezTo>
                  <a:cubicBezTo>
                    <a:pt x="44" y="11"/>
                    <a:pt x="37" y="0"/>
                    <a:pt x="23" y="0"/>
                  </a:cubicBezTo>
                  <a:cubicBezTo>
                    <a:pt x="15" y="0"/>
                    <a:pt x="9" y="3"/>
                    <a:pt x="5" y="8"/>
                  </a:cubicBezTo>
                  <a:close/>
                  <a:moveTo>
                    <a:pt x="30" y="32"/>
                  </a:moveTo>
                  <a:cubicBezTo>
                    <a:pt x="30" y="47"/>
                    <a:pt x="27" y="54"/>
                    <a:pt x="22" y="54"/>
                  </a:cubicBezTo>
                  <a:cubicBezTo>
                    <a:pt x="16" y="54"/>
                    <a:pt x="13" y="47"/>
                    <a:pt x="13" y="33"/>
                  </a:cubicBezTo>
                  <a:cubicBezTo>
                    <a:pt x="13" y="19"/>
                    <a:pt x="16" y="11"/>
                    <a:pt x="22" y="11"/>
                  </a:cubicBezTo>
                  <a:cubicBezTo>
                    <a:pt x="27" y="11"/>
                    <a:pt x="30" y="18"/>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2" name="Freeform 138"/>
            <p:cNvSpPr>
              <a:spLocks/>
            </p:cNvSpPr>
            <p:nvPr/>
          </p:nvSpPr>
          <p:spPr bwMode="auto">
            <a:xfrm>
              <a:off x="7838003" y="3897969"/>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9"/>
                  </a:cubicBezTo>
                  <a:cubicBezTo>
                    <a:pt x="0" y="9"/>
                    <a:pt x="0" y="9"/>
                    <a:pt x="0" y="21"/>
                  </a:cubicBezTo>
                  <a:cubicBezTo>
                    <a:pt x="0" y="21"/>
                    <a:pt x="1" y="21"/>
                    <a:pt x="3" y="21"/>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3" name="Freeform 139"/>
            <p:cNvSpPr>
              <a:spLocks noEditPoints="1"/>
            </p:cNvSpPr>
            <p:nvPr/>
          </p:nvSpPr>
          <p:spPr bwMode="auto">
            <a:xfrm>
              <a:off x="7959279"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2" y="15"/>
                    <a:pt x="0" y="22"/>
                    <a:pt x="0" y="33"/>
                  </a:cubicBezTo>
                  <a:cubicBezTo>
                    <a:pt x="0" y="54"/>
                    <a:pt x="7" y="65"/>
                    <a:pt x="22" y="65"/>
                  </a:cubicBezTo>
                  <a:cubicBezTo>
                    <a:pt x="29" y="65"/>
                    <a:pt x="35" y="62"/>
                    <a:pt x="38" y="56"/>
                  </a:cubicBezTo>
                  <a:cubicBezTo>
                    <a:pt x="42" y="51"/>
                    <a:pt x="44" y="42"/>
                    <a:pt x="44" y="32"/>
                  </a:cubicBezTo>
                  <a:cubicBezTo>
                    <a:pt x="44" y="11"/>
                    <a:pt x="38" y="0"/>
                    <a:pt x="23" y="0"/>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4" name="Freeform 140"/>
            <p:cNvSpPr>
              <a:spLocks/>
            </p:cNvSpPr>
            <p:nvPr/>
          </p:nvSpPr>
          <p:spPr bwMode="auto">
            <a:xfrm>
              <a:off x="8130565" y="3897969"/>
              <a:ext cx="80017"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9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9"/>
                  </a:cubicBezTo>
                  <a:cubicBezTo>
                    <a:pt x="0" y="9"/>
                    <a:pt x="0" y="9"/>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5" name="Freeform 141"/>
            <p:cNvSpPr>
              <a:spLocks/>
            </p:cNvSpPr>
            <p:nvPr/>
          </p:nvSpPr>
          <p:spPr bwMode="auto">
            <a:xfrm>
              <a:off x="4489788" y="2798460"/>
              <a:ext cx="41259" cy="162797"/>
            </a:xfrm>
            <a:custGeom>
              <a:avLst/>
              <a:gdLst>
                <a:gd name="T0" fmla="*/ 14 w 14"/>
                <a:gd name="T1" fmla="*/ 55 h 55"/>
                <a:gd name="T2" fmla="*/ 14 w 14"/>
                <a:gd name="T3" fmla="*/ 0 h 55"/>
                <a:gd name="T4" fmla="*/ 0 w 14"/>
                <a:gd name="T5" fmla="*/ 23 h 55"/>
                <a:gd name="T6" fmla="*/ 0 w 14"/>
                <a:gd name="T7" fmla="*/ 55 h 55"/>
                <a:gd name="T8" fmla="*/ 14 w 14"/>
                <a:gd name="T9" fmla="*/ 55 h 55"/>
              </a:gdLst>
              <a:ahLst/>
              <a:cxnLst>
                <a:cxn ang="0">
                  <a:pos x="T0" y="T1"/>
                </a:cxn>
                <a:cxn ang="0">
                  <a:pos x="T2" y="T3"/>
                </a:cxn>
                <a:cxn ang="0">
                  <a:pos x="T4" y="T5"/>
                </a:cxn>
                <a:cxn ang="0">
                  <a:pos x="T6" y="T7"/>
                </a:cxn>
                <a:cxn ang="0">
                  <a:pos x="T8" y="T9"/>
                </a:cxn>
              </a:cxnLst>
              <a:rect l="0" t="0" r="r" b="b"/>
              <a:pathLst>
                <a:path w="14" h="55">
                  <a:moveTo>
                    <a:pt x="14" y="55"/>
                  </a:moveTo>
                  <a:cubicBezTo>
                    <a:pt x="14" y="55"/>
                    <a:pt x="14" y="55"/>
                    <a:pt x="14" y="0"/>
                  </a:cubicBezTo>
                  <a:cubicBezTo>
                    <a:pt x="9" y="7"/>
                    <a:pt x="5" y="15"/>
                    <a:pt x="0" y="23"/>
                  </a:cubicBezTo>
                  <a:cubicBezTo>
                    <a:pt x="0" y="30"/>
                    <a:pt x="0" y="40"/>
                    <a:pt x="0" y="55"/>
                  </a:cubicBezTo>
                  <a:cubicBezTo>
                    <a:pt x="0" y="55"/>
                    <a:pt x="0" y="55"/>
                    <a:pt x="14" y="5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6" name="Freeform 142"/>
            <p:cNvSpPr>
              <a:spLocks noEditPoints="1"/>
            </p:cNvSpPr>
            <p:nvPr/>
          </p:nvSpPr>
          <p:spPr bwMode="auto">
            <a:xfrm>
              <a:off x="4572305" y="2774668"/>
              <a:ext cx="133778" cy="192852"/>
            </a:xfrm>
            <a:custGeom>
              <a:avLst/>
              <a:gdLst>
                <a:gd name="T0" fmla="*/ 23 w 45"/>
                <a:gd name="T1" fmla="*/ 65 h 65"/>
                <a:gd name="T2" fmla="*/ 40 w 45"/>
                <a:gd name="T3" fmla="*/ 57 h 65"/>
                <a:gd name="T4" fmla="*/ 45 w 45"/>
                <a:gd name="T5" fmla="*/ 33 h 65"/>
                <a:gd name="T6" fmla="*/ 24 w 45"/>
                <a:gd name="T7" fmla="*/ 0 h 65"/>
                <a:gd name="T8" fmla="*/ 6 w 45"/>
                <a:gd name="T9" fmla="*/ 9 h 65"/>
                <a:gd name="T10" fmla="*/ 0 w 45"/>
                <a:gd name="T11" fmla="*/ 34 h 65"/>
                <a:gd name="T12" fmla="*/ 23 w 45"/>
                <a:gd name="T13" fmla="*/ 65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7"/>
                  </a:cubicBezTo>
                  <a:cubicBezTo>
                    <a:pt x="43" y="51"/>
                    <a:pt x="45" y="43"/>
                    <a:pt x="45" y="33"/>
                  </a:cubicBezTo>
                  <a:cubicBezTo>
                    <a:pt x="45" y="12"/>
                    <a:pt x="39" y="0"/>
                    <a:pt x="24" y="0"/>
                  </a:cubicBezTo>
                  <a:cubicBezTo>
                    <a:pt x="16" y="0"/>
                    <a:pt x="10" y="3"/>
                    <a:pt x="6" y="9"/>
                  </a:cubicBezTo>
                  <a:cubicBezTo>
                    <a:pt x="2" y="15"/>
                    <a:pt x="0" y="23"/>
                    <a:pt x="0" y="34"/>
                  </a:cubicBezTo>
                  <a:cubicBezTo>
                    <a:pt x="0" y="55"/>
                    <a:pt x="8" y="65"/>
                    <a:pt x="23" y="65"/>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7" name="Freeform 143"/>
            <p:cNvSpPr>
              <a:spLocks/>
            </p:cNvSpPr>
            <p:nvPr/>
          </p:nvSpPr>
          <p:spPr bwMode="auto">
            <a:xfrm>
              <a:off x="4749843"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8" name="Freeform 148"/>
            <p:cNvSpPr>
              <a:spLocks noEditPoints="1"/>
            </p:cNvSpPr>
            <p:nvPr/>
          </p:nvSpPr>
          <p:spPr bwMode="auto">
            <a:xfrm>
              <a:off x="5463747" y="2774668"/>
              <a:ext cx="132528" cy="192852"/>
            </a:xfrm>
            <a:custGeom>
              <a:avLst/>
              <a:gdLst>
                <a:gd name="T0" fmla="*/ 6 w 45"/>
                <a:gd name="T1" fmla="*/ 9 h 65"/>
                <a:gd name="T2" fmla="*/ 0 w 45"/>
                <a:gd name="T3" fmla="*/ 34 h 65"/>
                <a:gd name="T4" fmla="*/ 23 w 45"/>
                <a:gd name="T5" fmla="*/ 65 h 65"/>
                <a:gd name="T6" fmla="*/ 39 w 45"/>
                <a:gd name="T7" fmla="*/ 57 h 65"/>
                <a:gd name="T8" fmla="*/ 45 w 45"/>
                <a:gd name="T9" fmla="*/ 33 h 65"/>
                <a:gd name="T10" fmla="*/ 23 w 45"/>
                <a:gd name="T11" fmla="*/ 0 h 65"/>
                <a:gd name="T12" fmla="*/ 6 w 45"/>
                <a:gd name="T13" fmla="*/ 9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6" y="9"/>
                  </a:moveTo>
                  <a:cubicBezTo>
                    <a:pt x="2" y="15"/>
                    <a:pt x="0" y="23"/>
                    <a:pt x="0" y="34"/>
                  </a:cubicBezTo>
                  <a:cubicBezTo>
                    <a:pt x="0" y="55"/>
                    <a:pt x="8" y="65"/>
                    <a:pt x="23" y="65"/>
                  </a:cubicBezTo>
                  <a:cubicBezTo>
                    <a:pt x="30" y="65"/>
                    <a:pt x="35" y="62"/>
                    <a:pt x="39" y="57"/>
                  </a:cubicBezTo>
                  <a:cubicBezTo>
                    <a:pt x="43" y="51"/>
                    <a:pt x="45" y="43"/>
                    <a:pt x="45" y="33"/>
                  </a:cubicBezTo>
                  <a:cubicBezTo>
                    <a:pt x="45" y="12"/>
                    <a:pt x="38" y="0"/>
                    <a:pt x="23" y="0"/>
                  </a:cubicBezTo>
                  <a:cubicBezTo>
                    <a:pt x="16" y="0"/>
                    <a:pt x="10" y="3"/>
                    <a:pt x="6" y="9"/>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9" name="Freeform 152"/>
            <p:cNvSpPr>
              <a:spLocks noEditPoints="1"/>
            </p:cNvSpPr>
            <p:nvPr/>
          </p:nvSpPr>
          <p:spPr bwMode="auto">
            <a:xfrm>
              <a:off x="6111385" y="2774668"/>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2 h 65"/>
                <a:gd name="T16" fmla="*/ 30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2"/>
                    <a:pt x="38" y="0"/>
                    <a:pt x="23" y="0"/>
                  </a:cubicBezTo>
                  <a:cubicBezTo>
                    <a:pt x="15" y="0"/>
                    <a:pt x="9" y="3"/>
                    <a:pt x="5" y="9"/>
                  </a:cubicBezTo>
                  <a:cubicBezTo>
                    <a:pt x="2" y="15"/>
                    <a:pt x="0" y="23"/>
                    <a:pt x="0" y="34"/>
                  </a:cubicBezTo>
                  <a:cubicBezTo>
                    <a:pt x="0" y="55"/>
                    <a:pt x="7" y="65"/>
                    <a:pt x="22" y="65"/>
                  </a:cubicBezTo>
                  <a:close/>
                  <a:moveTo>
                    <a:pt x="22" y="12"/>
                  </a:moveTo>
                  <a:cubicBezTo>
                    <a:pt x="27" y="12"/>
                    <a:pt x="30" y="18"/>
                    <a:pt x="30" y="33"/>
                  </a:cubicBezTo>
                  <a:cubicBezTo>
                    <a:pt x="30" y="47"/>
                    <a:pt x="27" y="54"/>
                    <a:pt x="22" y="54"/>
                  </a:cubicBezTo>
                  <a:cubicBezTo>
                    <a:pt x="16" y="54"/>
                    <a:pt x="14" y="47"/>
                    <a:pt x="14" y="34"/>
                  </a:cubicBezTo>
                  <a:cubicBezTo>
                    <a:pt x="14" y="19"/>
                    <a:pt x="16"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0" name="Freeform 153"/>
            <p:cNvSpPr>
              <a:spLocks/>
            </p:cNvSpPr>
            <p:nvPr/>
          </p:nvSpPr>
          <p:spPr bwMode="auto">
            <a:xfrm>
              <a:off x="6283922"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1" name="Freeform 157"/>
            <p:cNvSpPr>
              <a:spLocks/>
            </p:cNvSpPr>
            <p:nvPr/>
          </p:nvSpPr>
          <p:spPr bwMode="auto">
            <a:xfrm>
              <a:off x="6877798"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2" name="Freeform 158"/>
            <p:cNvSpPr>
              <a:spLocks noEditPoints="1"/>
            </p:cNvSpPr>
            <p:nvPr/>
          </p:nvSpPr>
          <p:spPr bwMode="auto">
            <a:xfrm>
              <a:off x="7000324" y="2774668"/>
              <a:ext cx="130027"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22 w 44"/>
                <a:gd name="T15" fmla="*/ 12 h 65"/>
                <a:gd name="T16" fmla="*/ 31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10" y="3"/>
                    <a:pt x="6" y="9"/>
                  </a:cubicBezTo>
                  <a:close/>
                  <a:moveTo>
                    <a:pt x="22" y="12"/>
                  </a:moveTo>
                  <a:cubicBezTo>
                    <a:pt x="28" y="12"/>
                    <a:pt x="31" y="18"/>
                    <a:pt x="31" y="33"/>
                  </a:cubicBezTo>
                  <a:cubicBezTo>
                    <a:pt x="31" y="47"/>
                    <a:pt x="28" y="54"/>
                    <a:pt x="22" y="54"/>
                  </a:cubicBezTo>
                  <a:cubicBezTo>
                    <a:pt x="17" y="54"/>
                    <a:pt x="14" y="47"/>
                    <a:pt x="14" y="34"/>
                  </a:cubicBezTo>
                  <a:cubicBezTo>
                    <a:pt x="14" y="19"/>
                    <a:pt x="17"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3" name="Freeform 159"/>
            <p:cNvSpPr>
              <a:spLocks noEditPoints="1"/>
            </p:cNvSpPr>
            <p:nvPr/>
          </p:nvSpPr>
          <p:spPr bwMode="auto">
            <a:xfrm>
              <a:off x="7174112" y="2774668"/>
              <a:ext cx="133778" cy="192852"/>
            </a:xfrm>
            <a:custGeom>
              <a:avLst/>
              <a:gdLst>
                <a:gd name="T0" fmla="*/ 23 w 45"/>
                <a:gd name="T1" fmla="*/ 0 h 65"/>
                <a:gd name="T2" fmla="*/ 6 w 45"/>
                <a:gd name="T3" fmla="*/ 9 h 65"/>
                <a:gd name="T4" fmla="*/ 0 w 45"/>
                <a:gd name="T5" fmla="*/ 34 h 65"/>
                <a:gd name="T6" fmla="*/ 22 w 45"/>
                <a:gd name="T7" fmla="*/ 65 h 65"/>
                <a:gd name="T8" fmla="*/ 39 w 45"/>
                <a:gd name="T9" fmla="*/ 57 h 65"/>
                <a:gd name="T10" fmla="*/ 45 w 45"/>
                <a:gd name="T11" fmla="*/ 33 h 65"/>
                <a:gd name="T12" fmla="*/ 23 w 45"/>
                <a:gd name="T13" fmla="*/ 0 h 65"/>
                <a:gd name="T14" fmla="*/ 22 w 45"/>
                <a:gd name="T15" fmla="*/ 54 h 65"/>
                <a:gd name="T16" fmla="*/ 14 w 45"/>
                <a:gd name="T17" fmla="*/ 34 h 65"/>
                <a:gd name="T18" fmla="*/ 22 w 45"/>
                <a:gd name="T19" fmla="*/ 12 h 65"/>
                <a:gd name="T20" fmla="*/ 31 w 45"/>
                <a:gd name="T21" fmla="*/ 33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3"/>
                    <a:pt x="0" y="34"/>
                  </a:cubicBezTo>
                  <a:cubicBezTo>
                    <a:pt x="0" y="55"/>
                    <a:pt x="8" y="65"/>
                    <a:pt x="22" y="65"/>
                  </a:cubicBezTo>
                  <a:cubicBezTo>
                    <a:pt x="30" y="65"/>
                    <a:pt x="35" y="62"/>
                    <a:pt x="39" y="57"/>
                  </a:cubicBezTo>
                  <a:cubicBezTo>
                    <a:pt x="43" y="51"/>
                    <a:pt x="45" y="43"/>
                    <a:pt x="45" y="33"/>
                  </a:cubicBezTo>
                  <a:cubicBezTo>
                    <a:pt x="45" y="12"/>
                    <a:pt x="38" y="0"/>
                    <a:pt x="23" y="0"/>
                  </a:cubicBezTo>
                  <a:close/>
                  <a:moveTo>
                    <a:pt x="22" y="54"/>
                  </a:moveTo>
                  <a:cubicBezTo>
                    <a:pt x="17" y="54"/>
                    <a:pt x="14" y="47"/>
                    <a:pt x="14" y="34"/>
                  </a:cubicBezTo>
                  <a:cubicBezTo>
                    <a:pt x="14" y="19"/>
                    <a:pt x="17" y="12"/>
                    <a:pt x="22" y="12"/>
                  </a:cubicBezTo>
                  <a:cubicBezTo>
                    <a:pt x="28" y="12"/>
                    <a:pt x="31" y="18"/>
                    <a:pt x="31" y="33"/>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4" name="Freeform 160"/>
            <p:cNvSpPr>
              <a:spLocks/>
            </p:cNvSpPr>
            <p:nvPr/>
          </p:nvSpPr>
          <p:spPr bwMode="auto">
            <a:xfrm>
              <a:off x="7349149" y="277466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5" name="Freeform 161"/>
            <p:cNvSpPr>
              <a:spLocks/>
            </p:cNvSpPr>
            <p:nvPr/>
          </p:nvSpPr>
          <p:spPr bwMode="auto">
            <a:xfrm>
              <a:off x="7472924"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2 w 26"/>
                <a:gd name="T13" fmla="*/ 15 h 63"/>
                <a:gd name="T14" fmla="*/ 12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6" name="Freeform 162"/>
            <p:cNvSpPr>
              <a:spLocks/>
            </p:cNvSpPr>
            <p:nvPr/>
          </p:nvSpPr>
          <p:spPr bwMode="auto">
            <a:xfrm>
              <a:off x="7594202"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7" name="Freeform 163"/>
            <p:cNvSpPr>
              <a:spLocks noEditPoints="1"/>
            </p:cNvSpPr>
            <p:nvPr/>
          </p:nvSpPr>
          <p:spPr bwMode="auto">
            <a:xfrm>
              <a:off x="7715477" y="2774668"/>
              <a:ext cx="131279"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31 w 44"/>
                <a:gd name="T15" fmla="*/ 33 h 65"/>
                <a:gd name="T16" fmla="*/ 22 w 44"/>
                <a:gd name="T17" fmla="*/ 54 h 65"/>
                <a:gd name="T18" fmla="*/ 14 w 44"/>
                <a:gd name="T19" fmla="*/ 34 h 65"/>
                <a:gd name="T20" fmla="*/ 22 w 44"/>
                <a:gd name="T21" fmla="*/ 12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9" y="3"/>
                    <a:pt x="6" y="9"/>
                  </a:cubicBezTo>
                  <a:close/>
                  <a:moveTo>
                    <a:pt x="31" y="33"/>
                  </a:moveTo>
                  <a:cubicBezTo>
                    <a:pt x="31" y="47"/>
                    <a:pt x="28" y="54"/>
                    <a:pt x="22" y="54"/>
                  </a:cubicBezTo>
                  <a:cubicBezTo>
                    <a:pt x="17" y="54"/>
                    <a:pt x="14" y="47"/>
                    <a:pt x="14" y="34"/>
                  </a:cubicBezTo>
                  <a:cubicBezTo>
                    <a:pt x="14" y="19"/>
                    <a:pt x="17" y="12"/>
                    <a:pt x="22" y="12"/>
                  </a:cubicBezTo>
                  <a:cubicBezTo>
                    <a:pt x="28" y="12"/>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8" name="Freeform 164"/>
            <p:cNvSpPr>
              <a:spLocks noEditPoints="1"/>
            </p:cNvSpPr>
            <p:nvPr/>
          </p:nvSpPr>
          <p:spPr bwMode="auto">
            <a:xfrm>
              <a:off x="7890514" y="277842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40 h 64"/>
                <a:gd name="T10" fmla="*/ 20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1" y="52"/>
                    <a:pt x="43" y="46"/>
                    <a:pt x="44" y="40"/>
                  </a:cubicBezTo>
                  <a:cubicBezTo>
                    <a:pt x="36" y="26"/>
                    <a:pt x="28" y="13"/>
                    <a:pt x="20" y="0"/>
                  </a:cubicBezTo>
                  <a:cubicBezTo>
                    <a:pt x="14" y="1"/>
                    <a:pt x="9" y="3"/>
                    <a:pt x="6" y="8"/>
                  </a:cubicBezTo>
                  <a:close/>
                  <a:moveTo>
                    <a:pt x="22" y="11"/>
                  </a:moveTo>
                  <a:cubicBezTo>
                    <a:pt x="28" y="11"/>
                    <a:pt x="31" y="17"/>
                    <a:pt x="31" y="32"/>
                  </a:cubicBezTo>
                  <a:cubicBezTo>
                    <a:pt x="31"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9" name="Freeform 169"/>
            <p:cNvSpPr>
              <a:spLocks/>
            </p:cNvSpPr>
            <p:nvPr/>
          </p:nvSpPr>
          <p:spPr bwMode="auto">
            <a:xfrm>
              <a:off x="4786102" y="4123381"/>
              <a:ext cx="78768" cy="18659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19"/>
                    <a:pt x="6" y="19"/>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0" name="Freeform 170"/>
            <p:cNvSpPr>
              <a:spLocks/>
            </p:cNvSpPr>
            <p:nvPr/>
          </p:nvSpPr>
          <p:spPr bwMode="auto">
            <a:xfrm>
              <a:off x="4909878"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3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1" name="Freeform 171"/>
            <p:cNvSpPr>
              <a:spLocks/>
            </p:cNvSpPr>
            <p:nvPr/>
          </p:nvSpPr>
          <p:spPr bwMode="auto">
            <a:xfrm>
              <a:off x="5031154"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4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8"/>
                    <a:pt x="0" y="9"/>
                  </a:cubicBezTo>
                  <a:cubicBezTo>
                    <a:pt x="0" y="9"/>
                    <a:pt x="0" y="9"/>
                    <a:pt x="0" y="20"/>
                  </a:cubicBezTo>
                  <a:cubicBezTo>
                    <a:pt x="1" y="20"/>
                    <a:pt x="2" y="20"/>
                    <a:pt x="4" y="20"/>
                  </a:cubicBezTo>
                  <a:cubicBezTo>
                    <a:pt x="5" y="19"/>
                    <a:pt x="6"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2" name="Freeform 172"/>
            <p:cNvSpPr>
              <a:spLocks noEditPoints="1"/>
            </p:cNvSpPr>
            <p:nvPr/>
          </p:nvSpPr>
          <p:spPr bwMode="auto">
            <a:xfrm>
              <a:off x="5152430" y="4123381"/>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1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1"/>
                    <a:pt x="44" y="42"/>
                    <a:pt x="44" y="32"/>
                  </a:cubicBezTo>
                  <a:cubicBezTo>
                    <a:pt x="44" y="11"/>
                    <a:pt x="38" y="0"/>
                    <a:pt x="23" y="0"/>
                  </a:cubicBezTo>
                  <a:cubicBezTo>
                    <a:pt x="16" y="0"/>
                    <a:pt x="10" y="3"/>
                    <a:pt x="6" y="8"/>
                  </a:cubicBezTo>
                  <a:cubicBezTo>
                    <a:pt x="2" y="15"/>
                    <a:pt x="0" y="22"/>
                    <a:pt x="0" y="33"/>
                  </a:cubicBezTo>
                  <a:cubicBezTo>
                    <a:pt x="0" y="54"/>
                    <a:pt x="8" y="64"/>
                    <a:pt x="22" y="64"/>
                  </a:cubicBezTo>
                  <a:cubicBezTo>
                    <a:pt x="30" y="64"/>
                    <a:pt x="35" y="62"/>
                    <a:pt x="39" y="56"/>
                  </a:cubicBezTo>
                  <a:close/>
                  <a:moveTo>
                    <a:pt x="14" y="33"/>
                  </a:moveTo>
                  <a:cubicBezTo>
                    <a:pt x="14" y="18"/>
                    <a:pt x="17" y="11"/>
                    <a:pt x="22" y="11"/>
                  </a:cubicBezTo>
                  <a:cubicBezTo>
                    <a:pt x="28" y="11"/>
                    <a:pt x="31" y="18"/>
                    <a:pt x="31" y="32"/>
                  </a:cubicBezTo>
                  <a:cubicBezTo>
                    <a:pt x="31" y="47"/>
                    <a:pt x="28" y="53"/>
                    <a:pt x="22"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3" name="Freeform 173"/>
            <p:cNvSpPr>
              <a:spLocks/>
            </p:cNvSpPr>
            <p:nvPr/>
          </p:nvSpPr>
          <p:spPr bwMode="auto">
            <a:xfrm>
              <a:off x="5327467" y="4123381"/>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19"/>
                    <a:pt x="6" y="19"/>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4" name="Freeform 174"/>
            <p:cNvSpPr>
              <a:spLocks noEditPoints="1"/>
            </p:cNvSpPr>
            <p:nvPr/>
          </p:nvSpPr>
          <p:spPr bwMode="auto">
            <a:xfrm>
              <a:off x="5451243" y="4123381"/>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1" y="15"/>
                    <a:pt x="0" y="22"/>
                    <a:pt x="0" y="33"/>
                  </a:cubicBezTo>
                  <a:cubicBezTo>
                    <a:pt x="0" y="54"/>
                    <a:pt x="7" y="64"/>
                    <a:pt x="22" y="64"/>
                  </a:cubicBezTo>
                  <a:cubicBezTo>
                    <a:pt x="29" y="64"/>
                    <a:pt x="35" y="62"/>
                    <a:pt x="38" y="56"/>
                  </a:cubicBezTo>
                  <a:close/>
                  <a:moveTo>
                    <a:pt x="13" y="33"/>
                  </a:moveTo>
                  <a:cubicBezTo>
                    <a:pt x="13" y="18"/>
                    <a:pt x="16" y="11"/>
                    <a:pt x="22" y="11"/>
                  </a:cubicBezTo>
                  <a:cubicBezTo>
                    <a:pt x="27" y="11"/>
                    <a:pt x="30" y="18"/>
                    <a:pt x="30" y="32"/>
                  </a:cubicBezTo>
                  <a:cubicBezTo>
                    <a:pt x="30" y="47"/>
                    <a:pt x="27" y="53"/>
                    <a:pt x="22" y="53"/>
                  </a:cubicBezTo>
                  <a:cubicBezTo>
                    <a:pt x="16" y="53"/>
                    <a:pt x="13" y="47"/>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5" name="Freeform 178"/>
            <p:cNvSpPr>
              <a:spLocks noEditPoints="1"/>
            </p:cNvSpPr>
            <p:nvPr/>
          </p:nvSpPr>
          <p:spPr bwMode="auto">
            <a:xfrm>
              <a:off x="6096381" y="4123381"/>
              <a:ext cx="131279"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6"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6" name="Freeform 179"/>
            <p:cNvSpPr>
              <a:spLocks noEditPoints="1"/>
            </p:cNvSpPr>
            <p:nvPr/>
          </p:nvSpPr>
          <p:spPr bwMode="auto">
            <a:xfrm>
              <a:off x="6271420"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5" y="0"/>
                    <a:pt x="9" y="3"/>
                    <a:pt x="5" y="8"/>
                  </a:cubicBezTo>
                  <a:close/>
                  <a:moveTo>
                    <a:pt x="22" y="11"/>
                  </a:moveTo>
                  <a:cubicBezTo>
                    <a:pt x="28" y="11"/>
                    <a:pt x="30" y="18"/>
                    <a:pt x="30" y="32"/>
                  </a:cubicBezTo>
                  <a:cubicBezTo>
                    <a:pt x="30" y="47"/>
                    <a:pt x="28" y="53"/>
                    <a:pt x="22" y="53"/>
                  </a:cubicBezTo>
                  <a:cubicBezTo>
                    <a:pt x="16" y="53"/>
                    <a:pt x="14" y="47"/>
                    <a:pt x="14" y="33"/>
                  </a:cubicBezTo>
                  <a:cubicBezTo>
                    <a:pt x="14" y="18"/>
                    <a:pt x="16" y="11"/>
                    <a:pt x="22" y="1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7" name="Freeform 180"/>
            <p:cNvSpPr>
              <a:spLocks/>
            </p:cNvSpPr>
            <p:nvPr/>
          </p:nvSpPr>
          <p:spPr bwMode="auto">
            <a:xfrm>
              <a:off x="6446457" y="4123381"/>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19"/>
                    <a:pt x="5" y="19"/>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8" name="Freeform 188"/>
            <p:cNvSpPr>
              <a:spLocks/>
            </p:cNvSpPr>
            <p:nvPr/>
          </p:nvSpPr>
          <p:spPr bwMode="auto">
            <a:xfrm>
              <a:off x="7686721"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9" name="Freeform 189"/>
            <p:cNvSpPr>
              <a:spLocks noEditPoints="1"/>
            </p:cNvSpPr>
            <p:nvPr/>
          </p:nvSpPr>
          <p:spPr bwMode="auto">
            <a:xfrm>
              <a:off x="7807997"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5"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0" name="Freeform 190"/>
            <p:cNvSpPr>
              <a:spLocks/>
            </p:cNvSpPr>
            <p:nvPr/>
          </p:nvSpPr>
          <p:spPr bwMode="auto">
            <a:xfrm>
              <a:off x="7983034"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4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8"/>
                    <a:pt x="0" y="9"/>
                  </a:cubicBezTo>
                  <a:cubicBezTo>
                    <a:pt x="0" y="9"/>
                    <a:pt x="0" y="9"/>
                    <a:pt x="0" y="20"/>
                  </a:cubicBezTo>
                  <a:cubicBezTo>
                    <a:pt x="1" y="20"/>
                    <a:pt x="2" y="20"/>
                    <a:pt x="4" y="20"/>
                  </a:cubicBezTo>
                  <a:cubicBezTo>
                    <a:pt x="5" y="19"/>
                    <a:pt x="5" y="19"/>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1" name="Freeform 191"/>
            <p:cNvSpPr>
              <a:spLocks noEditPoints="1"/>
            </p:cNvSpPr>
            <p:nvPr/>
          </p:nvSpPr>
          <p:spPr bwMode="auto">
            <a:xfrm>
              <a:off x="8104311" y="4123381"/>
              <a:ext cx="130027"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ubicBezTo>
                    <a:pt x="16" y="0"/>
                    <a:pt x="9" y="3"/>
                    <a:pt x="6" y="8"/>
                  </a:cubicBezTo>
                  <a:close/>
                  <a:moveTo>
                    <a:pt x="31" y="32"/>
                  </a:moveTo>
                  <a:cubicBezTo>
                    <a:pt x="31" y="47"/>
                    <a:pt x="28" y="53"/>
                    <a:pt x="22" y="53"/>
                  </a:cubicBezTo>
                  <a:cubicBezTo>
                    <a:pt x="17" y="53"/>
                    <a:pt x="14" y="47"/>
                    <a:pt x="14" y="33"/>
                  </a:cubicBezTo>
                  <a:cubicBezTo>
                    <a:pt x="14" y="18"/>
                    <a:pt x="17" y="11"/>
                    <a:pt x="22" y="11"/>
                  </a:cubicBezTo>
                  <a:cubicBezTo>
                    <a:pt x="28" y="11"/>
                    <a:pt x="31" y="18"/>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2" name="Freeform 192"/>
            <p:cNvSpPr>
              <a:spLocks/>
            </p:cNvSpPr>
            <p:nvPr/>
          </p:nvSpPr>
          <p:spPr bwMode="auto">
            <a:xfrm>
              <a:off x="4602312" y="2638167"/>
              <a:ext cx="41259" cy="101435"/>
            </a:xfrm>
            <a:custGeom>
              <a:avLst/>
              <a:gdLst>
                <a:gd name="T0" fmla="*/ 14 w 14"/>
                <a:gd name="T1" fmla="*/ 34 h 34"/>
                <a:gd name="T2" fmla="*/ 14 w 14"/>
                <a:gd name="T3" fmla="*/ 0 h 34"/>
                <a:gd name="T4" fmla="*/ 0 w 14"/>
                <a:gd name="T5" fmla="*/ 18 h 34"/>
                <a:gd name="T6" fmla="*/ 0 w 14"/>
                <a:gd name="T7" fmla="*/ 34 h 34"/>
                <a:gd name="T8" fmla="*/ 14 w 14"/>
                <a:gd name="T9" fmla="*/ 34 h 34"/>
              </a:gdLst>
              <a:ahLst/>
              <a:cxnLst>
                <a:cxn ang="0">
                  <a:pos x="T0" y="T1"/>
                </a:cxn>
                <a:cxn ang="0">
                  <a:pos x="T2" y="T3"/>
                </a:cxn>
                <a:cxn ang="0">
                  <a:pos x="T4" y="T5"/>
                </a:cxn>
                <a:cxn ang="0">
                  <a:pos x="T6" y="T7"/>
                </a:cxn>
                <a:cxn ang="0">
                  <a:pos x="T8" y="T9"/>
                </a:cxn>
              </a:cxnLst>
              <a:rect l="0" t="0" r="r" b="b"/>
              <a:pathLst>
                <a:path w="14" h="34">
                  <a:moveTo>
                    <a:pt x="14" y="34"/>
                  </a:moveTo>
                  <a:cubicBezTo>
                    <a:pt x="14" y="34"/>
                    <a:pt x="14" y="34"/>
                    <a:pt x="14" y="0"/>
                  </a:cubicBezTo>
                  <a:cubicBezTo>
                    <a:pt x="9" y="6"/>
                    <a:pt x="5" y="12"/>
                    <a:pt x="0" y="18"/>
                  </a:cubicBezTo>
                  <a:cubicBezTo>
                    <a:pt x="0" y="22"/>
                    <a:pt x="0" y="28"/>
                    <a:pt x="0" y="34"/>
                  </a:cubicBezTo>
                  <a:cubicBezTo>
                    <a:pt x="0" y="34"/>
                    <a:pt x="0" y="34"/>
                    <a:pt x="14" y="3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3" name="Freeform 193"/>
            <p:cNvSpPr>
              <a:spLocks noEditPoints="1"/>
            </p:cNvSpPr>
            <p:nvPr/>
          </p:nvSpPr>
          <p:spPr bwMode="auto">
            <a:xfrm>
              <a:off x="4687330" y="2553012"/>
              <a:ext cx="131279"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4" name="Freeform 194"/>
            <p:cNvSpPr>
              <a:spLocks/>
            </p:cNvSpPr>
            <p:nvPr/>
          </p:nvSpPr>
          <p:spPr bwMode="auto">
            <a:xfrm>
              <a:off x="4862367" y="2553012"/>
              <a:ext cx="77516" cy="186591"/>
            </a:xfrm>
            <a:custGeom>
              <a:avLst/>
              <a:gdLst>
                <a:gd name="T0" fmla="*/ 7 w 26"/>
                <a:gd name="T1" fmla="*/ 18 h 63"/>
                <a:gd name="T2" fmla="*/ 10 w 26"/>
                <a:gd name="T3" fmla="*/ 16 h 63"/>
                <a:gd name="T4" fmla="*/ 13 w 26"/>
                <a:gd name="T5" fmla="*/ 14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5" name="Freeform 195"/>
            <p:cNvSpPr>
              <a:spLocks noEditPoints="1"/>
            </p:cNvSpPr>
            <p:nvPr/>
          </p:nvSpPr>
          <p:spPr bwMode="auto">
            <a:xfrm>
              <a:off x="4983645" y="2553012"/>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6" name="Freeform 196"/>
            <p:cNvSpPr>
              <a:spLocks/>
            </p:cNvSpPr>
            <p:nvPr/>
          </p:nvSpPr>
          <p:spPr bwMode="auto">
            <a:xfrm>
              <a:off x="5158682" y="2553012"/>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3"/>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7" name="Freeform 197"/>
            <p:cNvSpPr>
              <a:spLocks/>
            </p:cNvSpPr>
            <p:nvPr/>
          </p:nvSpPr>
          <p:spPr bwMode="auto">
            <a:xfrm>
              <a:off x="5282458" y="2553012"/>
              <a:ext cx="77516" cy="186591"/>
            </a:xfrm>
            <a:custGeom>
              <a:avLst/>
              <a:gdLst>
                <a:gd name="T0" fmla="*/ 7 w 26"/>
                <a:gd name="T1" fmla="*/ 18 h 63"/>
                <a:gd name="T2" fmla="*/ 10 w 26"/>
                <a:gd name="T3" fmla="*/ 16 h 63"/>
                <a:gd name="T4" fmla="*/ 12 w 26"/>
                <a:gd name="T5" fmla="*/ 14 h 63"/>
                <a:gd name="T6" fmla="*/ 12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3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8" name="Freeform 202"/>
            <p:cNvSpPr>
              <a:spLocks/>
            </p:cNvSpPr>
            <p:nvPr/>
          </p:nvSpPr>
          <p:spPr bwMode="auto">
            <a:xfrm>
              <a:off x="6002711"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9" name="Freeform 203"/>
            <p:cNvSpPr>
              <a:spLocks noEditPoints="1"/>
            </p:cNvSpPr>
            <p:nvPr/>
          </p:nvSpPr>
          <p:spPr bwMode="auto">
            <a:xfrm>
              <a:off x="6129661" y="2553012"/>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0" name="Freeform 204"/>
            <p:cNvSpPr>
              <a:spLocks/>
            </p:cNvSpPr>
            <p:nvPr/>
          </p:nvSpPr>
          <p:spPr bwMode="auto">
            <a:xfrm>
              <a:off x="6292674"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1" name="Freeform 209"/>
            <p:cNvSpPr>
              <a:spLocks noEditPoints="1"/>
            </p:cNvSpPr>
            <p:nvPr/>
          </p:nvSpPr>
          <p:spPr bwMode="auto">
            <a:xfrm>
              <a:off x="6872560" y="2553012"/>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2" name="Freeform 213"/>
            <p:cNvSpPr>
              <a:spLocks/>
            </p:cNvSpPr>
            <p:nvPr/>
          </p:nvSpPr>
          <p:spPr bwMode="auto">
            <a:xfrm>
              <a:off x="7532938" y="2553012"/>
              <a:ext cx="80017" cy="186591"/>
            </a:xfrm>
            <a:custGeom>
              <a:avLst/>
              <a:gdLst>
                <a:gd name="T0" fmla="*/ 0 w 27"/>
                <a:gd name="T1" fmla="*/ 20 h 63"/>
                <a:gd name="T2" fmla="*/ 4 w 27"/>
                <a:gd name="T3" fmla="*/ 20 h 63"/>
                <a:gd name="T4" fmla="*/ 8 w 27"/>
                <a:gd name="T5" fmla="*/ 18 h 63"/>
                <a:gd name="T6" fmla="*/ 10 w 27"/>
                <a:gd name="T7" fmla="*/ 16 h 63"/>
                <a:gd name="T8" fmla="*/ 13 w 27"/>
                <a:gd name="T9" fmla="*/ 14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3" name="Freeform 214"/>
            <p:cNvSpPr>
              <a:spLocks noEditPoints="1"/>
            </p:cNvSpPr>
            <p:nvPr/>
          </p:nvSpPr>
          <p:spPr bwMode="auto">
            <a:xfrm>
              <a:off x="7656714" y="2553012"/>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4" name="Freeform 215"/>
            <p:cNvSpPr>
              <a:spLocks/>
            </p:cNvSpPr>
            <p:nvPr/>
          </p:nvSpPr>
          <p:spPr bwMode="auto">
            <a:xfrm>
              <a:off x="7866760" y="2661961"/>
              <a:ext cx="41259" cy="77641"/>
            </a:xfrm>
            <a:custGeom>
              <a:avLst/>
              <a:gdLst>
                <a:gd name="T0" fmla="*/ 14 w 14"/>
                <a:gd name="T1" fmla="*/ 26 h 26"/>
                <a:gd name="T2" fmla="*/ 14 w 14"/>
                <a:gd name="T3" fmla="*/ 19 h 26"/>
                <a:gd name="T4" fmla="*/ 0 w 14"/>
                <a:gd name="T5" fmla="*/ 0 h 26"/>
                <a:gd name="T6" fmla="*/ 0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cubicBezTo>
                    <a:pt x="14" y="26"/>
                    <a:pt x="14" y="26"/>
                    <a:pt x="14" y="19"/>
                  </a:cubicBezTo>
                  <a:cubicBezTo>
                    <a:pt x="10" y="12"/>
                    <a:pt x="5" y="6"/>
                    <a:pt x="0" y="0"/>
                  </a:cubicBezTo>
                  <a:cubicBezTo>
                    <a:pt x="0" y="6"/>
                    <a:pt x="0" y="15"/>
                    <a:pt x="0" y="26"/>
                  </a:cubicBezTo>
                  <a:cubicBezTo>
                    <a:pt x="0" y="26"/>
                    <a:pt x="0" y="26"/>
                    <a:pt x="14"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5" name="Freeform 216"/>
            <p:cNvSpPr>
              <a:spLocks/>
            </p:cNvSpPr>
            <p:nvPr/>
          </p:nvSpPr>
          <p:spPr bwMode="auto">
            <a:xfrm>
              <a:off x="4743593" y="2466606"/>
              <a:ext cx="47511" cy="50092"/>
            </a:xfrm>
            <a:custGeom>
              <a:avLst/>
              <a:gdLst>
                <a:gd name="T0" fmla="*/ 12 w 16"/>
                <a:gd name="T1" fmla="*/ 9 h 17"/>
                <a:gd name="T2" fmla="*/ 16 w 16"/>
                <a:gd name="T3" fmla="*/ 0 h 17"/>
                <a:gd name="T4" fmla="*/ 0 w 16"/>
                <a:gd name="T5" fmla="*/ 17 h 17"/>
                <a:gd name="T6" fmla="*/ 12 w 16"/>
                <a:gd name="T7" fmla="*/ 9 h 17"/>
              </a:gdLst>
              <a:ahLst/>
              <a:cxnLst>
                <a:cxn ang="0">
                  <a:pos x="T0" y="T1"/>
                </a:cxn>
                <a:cxn ang="0">
                  <a:pos x="T2" y="T3"/>
                </a:cxn>
                <a:cxn ang="0">
                  <a:pos x="T4" y="T5"/>
                </a:cxn>
                <a:cxn ang="0">
                  <a:pos x="T6" y="T7"/>
                </a:cxn>
              </a:cxnLst>
              <a:rect l="0" t="0" r="r" b="b"/>
              <a:pathLst>
                <a:path w="16" h="17">
                  <a:moveTo>
                    <a:pt x="12" y="9"/>
                  </a:moveTo>
                  <a:cubicBezTo>
                    <a:pt x="14" y="6"/>
                    <a:pt x="15" y="3"/>
                    <a:pt x="16" y="0"/>
                  </a:cubicBezTo>
                  <a:cubicBezTo>
                    <a:pt x="11" y="5"/>
                    <a:pt x="5" y="11"/>
                    <a:pt x="0" y="17"/>
                  </a:cubicBezTo>
                  <a:cubicBezTo>
                    <a:pt x="5" y="16"/>
                    <a:pt x="9" y="13"/>
                    <a:pt x="12"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6" name="Freeform 217"/>
            <p:cNvSpPr>
              <a:spLocks/>
            </p:cNvSpPr>
            <p:nvPr/>
          </p:nvSpPr>
          <p:spPr bwMode="auto">
            <a:xfrm>
              <a:off x="4877371" y="2345132"/>
              <a:ext cx="41259" cy="169060"/>
            </a:xfrm>
            <a:custGeom>
              <a:avLst/>
              <a:gdLst>
                <a:gd name="T0" fmla="*/ 14 w 14"/>
                <a:gd name="T1" fmla="*/ 57 h 57"/>
                <a:gd name="T2" fmla="*/ 14 w 14"/>
                <a:gd name="T3" fmla="*/ 0 h 57"/>
                <a:gd name="T4" fmla="*/ 0 w 14"/>
                <a:gd name="T5" fmla="*/ 12 h 57"/>
                <a:gd name="T6" fmla="*/ 0 w 14"/>
                <a:gd name="T7" fmla="*/ 57 h 57"/>
                <a:gd name="T8" fmla="*/ 14 w 14"/>
                <a:gd name="T9" fmla="*/ 57 h 57"/>
              </a:gdLst>
              <a:ahLst/>
              <a:cxnLst>
                <a:cxn ang="0">
                  <a:pos x="T0" y="T1"/>
                </a:cxn>
                <a:cxn ang="0">
                  <a:pos x="T2" y="T3"/>
                </a:cxn>
                <a:cxn ang="0">
                  <a:pos x="T4" y="T5"/>
                </a:cxn>
                <a:cxn ang="0">
                  <a:pos x="T6" y="T7"/>
                </a:cxn>
                <a:cxn ang="0">
                  <a:pos x="T8" y="T9"/>
                </a:cxn>
              </a:cxnLst>
              <a:rect l="0" t="0" r="r" b="b"/>
              <a:pathLst>
                <a:path w="14" h="57">
                  <a:moveTo>
                    <a:pt x="14" y="57"/>
                  </a:moveTo>
                  <a:cubicBezTo>
                    <a:pt x="14" y="57"/>
                    <a:pt x="14" y="57"/>
                    <a:pt x="14" y="0"/>
                  </a:cubicBezTo>
                  <a:cubicBezTo>
                    <a:pt x="10" y="4"/>
                    <a:pt x="5" y="8"/>
                    <a:pt x="0" y="12"/>
                  </a:cubicBezTo>
                  <a:cubicBezTo>
                    <a:pt x="0" y="17"/>
                    <a:pt x="0" y="29"/>
                    <a:pt x="0" y="57"/>
                  </a:cubicBezTo>
                  <a:cubicBezTo>
                    <a:pt x="0" y="57"/>
                    <a:pt x="0" y="57"/>
                    <a:pt x="14" y="5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7" name="Freeform 218"/>
            <p:cNvSpPr>
              <a:spLocks noEditPoints="1"/>
            </p:cNvSpPr>
            <p:nvPr/>
          </p:nvSpPr>
          <p:spPr bwMode="auto">
            <a:xfrm>
              <a:off x="4963640"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8" name="Freeform 219"/>
            <p:cNvSpPr>
              <a:spLocks noEditPoints="1"/>
            </p:cNvSpPr>
            <p:nvPr/>
          </p:nvSpPr>
          <p:spPr bwMode="auto">
            <a:xfrm>
              <a:off x="5137426"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9" name="Freeform 220"/>
            <p:cNvSpPr>
              <a:spLocks/>
            </p:cNvSpPr>
            <p:nvPr/>
          </p:nvSpPr>
          <p:spPr bwMode="auto">
            <a:xfrm>
              <a:off x="5312463" y="2327601"/>
              <a:ext cx="77516" cy="186591"/>
            </a:xfrm>
            <a:custGeom>
              <a:avLst/>
              <a:gdLst>
                <a:gd name="T0" fmla="*/ 7 w 26"/>
                <a:gd name="T1" fmla="*/ 18 h 63"/>
                <a:gd name="T2" fmla="*/ 10 w 26"/>
                <a:gd name="T3" fmla="*/ 16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0" name="Freeform 224"/>
            <p:cNvSpPr>
              <a:spLocks noEditPoints="1"/>
            </p:cNvSpPr>
            <p:nvPr/>
          </p:nvSpPr>
          <p:spPr bwMode="auto">
            <a:xfrm>
              <a:off x="5853830" y="2327601"/>
              <a:ext cx="130027"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1" name="Freeform 225"/>
            <p:cNvSpPr>
              <a:spLocks/>
            </p:cNvSpPr>
            <p:nvPr/>
          </p:nvSpPr>
          <p:spPr bwMode="auto">
            <a:xfrm>
              <a:off x="6028867" y="232760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2" name="Freeform 226"/>
            <p:cNvSpPr>
              <a:spLocks noEditPoints="1"/>
            </p:cNvSpPr>
            <p:nvPr/>
          </p:nvSpPr>
          <p:spPr bwMode="auto">
            <a:xfrm>
              <a:off x="6150143" y="232760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3" name="Freeform 227"/>
            <p:cNvSpPr>
              <a:spLocks/>
            </p:cNvSpPr>
            <p:nvPr/>
          </p:nvSpPr>
          <p:spPr bwMode="auto">
            <a:xfrm>
              <a:off x="6325180" y="2327601"/>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6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4" name="Freeform 228"/>
            <p:cNvSpPr>
              <a:spLocks/>
            </p:cNvSpPr>
            <p:nvPr/>
          </p:nvSpPr>
          <p:spPr bwMode="auto">
            <a:xfrm>
              <a:off x="6446457" y="2327601"/>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5" name="Freeform 229"/>
            <p:cNvSpPr>
              <a:spLocks/>
            </p:cNvSpPr>
            <p:nvPr/>
          </p:nvSpPr>
          <p:spPr bwMode="auto">
            <a:xfrm>
              <a:off x="6567732" y="2327601"/>
              <a:ext cx="80017" cy="186591"/>
            </a:xfrm>
            <a:custGeom>
              <a:avLst/>
              <a:gdLst>
                <a:gd name="T0" fmla="*/ 0 w 27"/>
                <a:gd name="T1" fmla="*/ 20 h 63"/>
                <a:gd name="T2" fmla="*/ 4 w 27"/>
                <a:gd name="T3" fmla="*/ 20 h 63"/>
                <a:gd name="T4" fmla="*/ 8 w 27"/>
                <a:gd name="T5" fmla="*/ 18 h 63"/>
                <a:gd name="T6" fmla="*/ 11 w 27"/>
                <a:gd name="T7" fmla="*/ 16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1" y="16"/>
                  </a:cubicBezTo>
                  <a:cubicBezTo>
                    <a:pt x="12"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6" name="Freeform 230"/>
            <p:cNvSpPr>
              <a:spLocks noEditPoints="1"/>
            </p:cNvSpPr>
            <p:nvPr/>
          </p:nvSpPr>
          <p:spPr bwMode="auto">
            <a:xfrm>
              <a:off x="6691509" y="232760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7" name="Freeform 231"/>
            <p:cNvSpPr>
              <a:spLocks/>
            </p:cNvSpPr>
            <p:nvPr/>
          </p:nvSpPr>
          <p:spPr bwMode="auto">
            <a:xfrm>
              <a:off x="6866546" y="2327601"/>
              <a:ext cx="80017" cy="186591"/>
            </a:xfrm>
            <a:custGeom>
              <a:avLst/>
              <a:gdLst>
                <a:gd name="T0" fmla="*/ 0 w 27"/>
                <a:gd name="T1" fmla="*/ 20 h 63"/>
                <a:gd name="T2" fmla="*/ 3 w 27"/>
                <a:gd name="T3" fmla="*/ 20 h 63"/>
                <a:gd name="T4" fmla="*/ 7 w 27"/>
                <a:gd name="T5" fmla="*/ 18 h 63"/>
                <a:gd name="T6" fmla="*/ 10 w 27"/>
                <a:gd name="T7" fmla="*/ 16 h 63"/>
                <a:gd name="T8" fmla="*/ 13 w 27"/>
                <a:gd name="T9" fmla="*/ 15 h 63"/>
                <a:gd name="T10" fmla="*/ 13 w 27"/>
                <a:gd name="T11" fmla="*/ 63 h 63"/>
                <a:gd name="T12" fmla="*/ 27 w 27"/>
                <a:gd name="T13" fmla="*/ 63 h 63"/>
                <a:gd name="T14" fmla="*/ 27 w 27"/>
                <a:gd name="T15" fmla="*/ 0 h 63"/>
                <a:gd name="T16" fmla="*/ 18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8" name="Freeform 235"/>
            <p:cNvSpPr>
              <a:spLocks/>
            </p:cNvSpPr>
            <p:nvPr/>
          </p:nvSpPr>
          <p:spPr bwMode="auto">
            <a:xfrm>
              <a:off x="7457923" y="2327601"/>
              <a:ext cx="80017" cy="186591"/>
            </a:xfrm>
            <a:custGeom>
              <a:avLst/>
              <a:gdLst>
                <a:gd name="T0" fmla="*/ 8 w 27"/>
                <a:gd name="T1" fmla="*/ 18 h 63"/>
                <a:gd name="T2" fmla="*/ 10 w 27"/>
                <a:gd name="T3" fmla="*/ 16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5 h 63"/>
                <a:gd name="T16" fmla="*/ 0 w 27"/>
                <a:gd name="T17" fmla="*/ 9 h 63"/>
                <a:gd name="T18" fmla="*/ 0 w 27"/>
                <a:gd name="T19" fmla="*/ 20 h 63"/>
                <a:gd name="T20" fmla="*/ 4 w 27"/>
                <a:gd name="T21" fmla="*/ 20 h 63"/>
                <a:gd name="T22" fmla="*/ 8 w 27"/>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8"/>
                  </a:moveTo>
                  <a:cubicBezTo>
                    <a:pt x="9"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9" name="Freeform 236"/>
            <p:cNvSpPr>
              <a:spLocks/>
            </p:cNvSpPr>
            <p:nvPr/>
          </p:nvSpPr>
          <p:spPr bwMode="auto">
            <a:xfrm>
              <a:off x="7582948" y="2362665"/>
              <a:ext cx="123776" cy="154032"/>
            </a:xfrm>
            <a:custGeom>
              <a:avLst/>
              <a:gdLst>
                <a:gd name="T0" fmla="*/ 22 w 42"/>
                <a:gd name="T1" fmla="*/ 52 h 52"/>
                <a:gd name="T2" fmla="*/ 38 w 42"/>
                <a:gd name="T3" fmla="*/ 44 h 52"/>
                <a:gd name="T4" fmla="*/ 42 w 42"/>
                <a:gd name="T5" fmla="*/ 36 h 52"/>
                <a:gd name="T6" fmla="*/ 30 w 42"/>
                <a:gd name="T7" fmla="*/ 24 h 52"/>
                <a:gd name="T8" fmla="*/ 22 w 42"/>
                <a:gd name="T9" fmla="*/ 41 h 52"/>
                <a:gd name="T10" fmla="*/ 13 w 42"/>
                <a:gd name="T11" fmla="*/ 21 h 52"/>
                <a:gd name="T12" fmla="*/ 14 w 42"/>
                <a:gd name="T13" fmla="*/ 10 h 52"/>
                <a:gd name="T14" fmla="*/ 3 w 42"/>
                <a:gd name="T15" fmla="*/ 0 h 52"/>
                <a:gd name="T16" fmla="*/ 0 w 42"/>
                <a:gd name="T17" fmla="*/ 21 h 52"/>
                <a:gd name="T18" fmla="*/ 22 w 4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2">
                  <a:moveTo>
                    <a:pt x="22" y="52"/>
                  </a:moveTo>
                  <a:cubicBezTo>
                    <a:pt x="29" y="52"/>
                    <a:pt x="35" y="49"/>
                    <a:pt x="38" y="44"/>
                  </a:cubicBezTo>
                  <a:cubicBezTo>
                    <a:pt x="40" y="42"/>
                    <a:pt x="41" y="39"/>
                    <a:pt x="42" y="36"/>
                  </a:cubicBezTo>
                  <a:cubicBezTo>
                    <a:pt x="38" y="32"/>
                    <a:pt x="34" y="28"/>
                    <a:pt x="30" y="24"/>
                  </a:cubicBezTo>
                  <a:cubicBezTo>
                    <a:pt x="29" y="36"/>
                    <a:pt x="27" y="41"/>
                    <a:pt x="22" y="41"/>
                  </a:cubicBezTo>
                  <a:cubicBezTo>
                    <a:pt x="16" y="41"/>
                    <a:pt x="13" y="35"/>
                    <a:pt x="13" y="21"/>
                  </a:cubicBezTo>
                  <a:cubicBezTo>
                    <a:pt x="13" y="16"/>
                    <a:pt x="14" y="13"/>
                    <a:pt x="14" y="10"/>
                  </a:cubicBezTo>
                  <a:cubicBezTo>
                    <a:pt x="11" y="6"/>
                    <a:pt x="7" y="3"/>
                    <a:pt x="3" y="0"/>
                  </a:cubicBezTo>
                  <a:cubicBezTo>
                    <a:pt x="1" y="5"/>
                    <a:pt x="0" y="12"/>
                    <a:pt x="0" y="21"/>
                  </a:cubicBezTo>
                  <a:cubicBezTo>
                    <a:pt x="0" y="42"/>
                    <a:pt x="7" y="52"/>
                    <a:pt x="22" y="5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0" name="Freeform 237"/>
            <p:cNvSpPr>
              <a:spLocks/>
            </p:cNvSpPr>
            <p:nvPr/>
          </p:nvSpPr>
          <p:spPr bwMode="auto">
            <a:xfrm>
              <a:off x="4987394" y="2286276"/>
              <a:ext cx="5002" cy="2504"/>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2" y="1"/>
                  </a:cubicBezTo>
                  <a:cubicBezTo>
                    <a:pt x="2" y="1"/>
                    <a:pt x="2" y="1"/>
                    <a:pt x="2"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1" name="Freeform 238"/>
            <p:cNvSpPr>
              <a:spLocks/>
            </p:cNvSpPr>
            <p:nvPr/>
          </p:nvSpPr>
          <p:spPr bwMode="auto">
            <a:xfrm>
              <a:off x="5039905" y="2164804"/>
              <a:ext cx="127528" cy="130238"/>
            </a:xfrm>
            <a:custGeom>
              <a:avLst/>
              <a:gdLst>
                <a:gd name="T0" fmla="*/ 21 w 43"/>
                <a:gd name="T1" fmla="*/ 44 h 44"/>
                <a:gd name="T2" fmla="*/ 37 w 43"/>
                <a:gd name="T3" fmla="*/ 36 h 44"/>
                <a:gd name="T4" fmla="*/ 43 w 43"/>
                <a:gd name="T5" fmla="*/ 12 h 44"/>
                <a:gd name="T6" fmla="*/ 42 w 43"/>
                <a:gd name="T7" fmla="*/ 0 h 44"/>
                <a:gd name="T8" fmla="*/ 29 w 43"/>
                <a:gd name="T9" fmla="*/ 8 h 44"/>
                <a:gd name="T10" fmla="*/ 29 w 43"/>
                <a:gd name="T11" fmla="*/ 12 h 44"/>
                <a:gd name="T12" fmla="*/ 21 w 43"/>
                <a:gd name="T13" fmla="*/ 33 h 44"/>
                <a:gd name="T14" fmla="*/ 13 w 43"/>
                <a:gd name="T15" fmla="*/ 19 h 44"/>
                <a:gd name="T16" fmla="*/ 0 w 43"/>
                <a:gd name="T17" fmla="*/ 28 h 44"/>
                <a:gd name="T18" fmla="*/ 21 w 43"/>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1" y="44"/>
                  </a:moveTo>
                  <a:cubicBezTo>
                    <a:pt x="28" y="44"/>
                    <a:pt x="33" y="41"/>
                    <a:pt x="37" y="36"/>
                  </a:cubicBezTo>
                  <a:cubicBezTo>
                    <a:pt x="41" y="30"/>
                    <a:pt x="43" y="22"/>
                    <a:pt x="43" y="12"/>
                  </a:cubicBezTo>
                  <a:cubicBezTo>
                    <a:pt x="43" y="7"/>
                    <a:pt x="42" y="3"/>
                    <a:pt x="42" y="0"/>
                  </a:cubicBezTo>
                  <a:cubicBezTo>
                    <a:pt x="37" y="2"/>
                    <a:pt x="33" y="5"/>
                    <a:pt x="29" y="8"/>
                  </a:cubicBezTo>
                  <a:cubicBezTo>
                    <a:pt x="29" y="9"/>
                    <a:pt x="29" y="10"/>
                    <a:pt x="29" y="12"/>
                  </a:cubicBezTo>
                  <a:cubicBezTo>
                    <a:pt x="29" y="26"/>
                    <a:pt x="26" y="33"/>
                    <a:pt x="21" y="33"/>
                  </a:cubicBezTo>
                  <a:cubicBezTo>
                    <a:pt x="16" y="33"/>
                    <a:pt x="13" y="28"/>
                    <a:pt x="13" y="19"/>
                  </a:cubicBezTo>
                  <a:cubicBezTo>
                    <a:pt x="8" y="22"/>
                    <a:pt x="4" y="25"/>
                    <a:pt x="0" y="28"/>
                  </a:cubicBezTo>
                  <a:cubicBezTo>
                    <a:pt x="3" y="39"/>
                    <a:pt x="10" y="44"/>
                    <a:pt x="21" y="4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2" name="Freeform 239"/>
            <p:cNvSpPr>
              <a:spLocks/>
            </p:cNvSpPr>
            <p:nvPr/>
          </p:nvSpPr>
          <p:spPr bwMode="auto">
            <a:xfrm>
              <a:off x="5211193" y="2102189"/>
              <a:ext cx="77516" cy="186591"/>
            </a:xfrm>
            <a:custGeom>
              <a:avLst/>
              <a:gdLst>
                <a:gd name="T0" fmla="*/ 3 w 26"/>
                <a:gd name="T1" fmla="*/ 21 h 63"/>
                <a:gd name="T2" fmla="*/ 7 w 26"/>
                <a:gd name="T3" fmla="*/ 19 h 63"/>
                <a:gd name="T4" fmla="*/ 10 w 26"/>
                <a:gd name="T5" fmla="*/ 17 h 63"/>
                <a:gd name="T6" fmla="*/ 12 w 26"/>
                <a:gd name="T7" fmla="*/ 15 h 63"/>
                <a:gd name="T8" fmla="*/ 12 w 26"/>
                <a:gd name="T9" fmla="*/ 63 h 63"/>
                <a:gd name="T10" fmla="*/ 26 w 26"/>
                <a:gd name="T11" fmla="*/ 63 h 63"/>
                <a:gd name="T12" fmla="*/ 26 w 26"/>
                <a:gd name="T13" fmla="*/ 0 h 63"/>
                <a:gd name="T14" fmla="*/ 18 w 26"/>
                <a:gd name="T15" fmla="*/ 0 h 63"/>
                <a:gd name="T16" fmla="*/ 10 w 26"/>
                <a:gd name="T17" fmla="*/ 6 h 63"/>
                <a:gd name="T18" fmla="*/ 5 w 26"/>
                <a:gd name="T19" fmla="*/ 7 h 63"/>
                <a:gd name="T20" fmla="*/ 0 w 26"/>
                <a:gd name="T21" fmla="*/ 11 h 63"/>
                <a:gd name="T22" fmla="*/ 0 w 26"/>
                <a:gd name="T23" fmla="*/ 21 h 63"/>
                <a:gd name="T24" fmla="*/ 3 w 26"/>
                <a:gd name="T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3" y="21"/>
                  </a:move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ubicBezTo>
                    <a:pt x="8" y="6"/>
                    <a:pt x="7" y="7"/>
                    <a:pt x="5" y="7"/>
                  </a:cubicBezTo>
                  <a:cubicBezTo>
                    <a:pt x="3" y="9"/>
                    <a:pt x="1" y="10"/>
                    <a:pt x="0" y="11"/>
                  </a:cubicBezTo>
                  <a:cubicBezTo>
                    <a:pt x="0" y="12"/>
                    <a:pt x="0" y="15"/>
                    <a:pt x="0" y="21"/>
                  </a:cubicBezTo>
                  <a:cubicBezTo>
                    <a:pt x="0" y="21"/>
                    <a:pt x="1" y="21"/>
                    <a:pt x="3"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3" name="Freeform 240"/>
            <p:cNvSpPr>
              <a:spLocks noEditPoints="1"/>
            </p:cNvSpPr>
            <p:nvPr/>
          </p:nvSpPr>
          <p:spPr bwMode="auto">
            <a:xfrm>
              <a:off x="5333719" y="2102189"/>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1 h 65"/>
                <a:gd name="T16" fmla="*/ 30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1"/>
                    <a:pt x="38" y="0"/>
                    <a:pt x="23" y="0"/>
                  </a:cubicBezTo>
                  <a:cubicBezTo>
                    <a:pt x="15" y="0"/>
                    <a:pt x="9" y="3"/>
                    <a:pt x="5" y="9"/>
                  </a:cubicBezTo>
                  <a:cubicBezTo>
                    <a:pt x="2" y="15"/>
                    <a:pt x="0" y="23"/>
                    <a:pt x="0" y="34"/>
                  </a:cubicBezTo>
                  <a:cubicBezTo>
                    <a:pt x="0" y="55"/>
                    <a:pt x="7" y="65"/>
                    <a:pt x="22" y="65"/>
                  </a:cubicBezTo>
                  <a:close/>
                  <a:moveTo>
                    <a:pt x="22" y="11"/>
                  </a:moveTo>
                  <a:cubicBezTo>
                    <a:pt x="27" y="11"/>
                    <a:pt x="30" y="18"/>
                    <a:pt x="30" y="33"/>
                  </a:cubicBezTo>
                  <a:cubicBezTo>
                    <a:pt x="30" y="47"/>
                    <a:pt x="27" y="54"/>
                    <a:pt x="22" y="54"/>
                  </a:cubicBezTo>
                  <a:cubicBezTo>
                    <a:pt x="16" y="54"/>
                    <a:pt x="14" y="47"/>
                    <a:pt x="14" y="34"/>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4" name="Freeform 241"/>
            <p:cNvSpPr>
              <a:spLocks/>
            </p:cNvSpPr>
            <p:nvPr/>
          </p:nvSpPr>
          <p:spPr bwMode="auto">
            <a:xfrm>
              <a:off x="5507505" y="2102189"/>
              <a:ext cx="77516" cy="186591"/>
            </a:xfrm>
            <a:custGeom>
              <a:avLst/>
              <a:gdLst>
                <a:gd name="T0" fmla="*/ 7 w 26"/>
                <a:gd name="T1" fmla="*/ 19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6 h 63"/>
                <a:gd name="T16" fmla="*/ 0 w 26"/>
                <a:gd name="T17" fmla="*/ 10 h 63"/>
                <a:gd name="T18" fmla="*/ 0 w 26"/>
                <a:gd name="T19" fmla="*/ 21 h 63"/>
                <a:gd name="T20" fmla="*/ 3 w 26"/>
                <a:gd name="T21" fmla="*/ 21 h 63"/>
                <a:gd name="T22" fmla="*/ 7 w 26"/>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9"/>
                  </a:move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5" name="Freeform 242"/>
            <p:cNvSpPr>
              <a:spLocks/>
            </p:cNvSpPr>
            <p:nvPr/>
          </p:nvSpPr>
          <p:spPr bwMode="auto">
            <a:xfrm>
              <a:off x="5628781" y="2102189"/>
              <a:ext cx="80017" cy="186591"/>
            </a:xfrm>
            <a:custGeom>
              <a:avLst/>
              <a:gdLst>
                <a:gd name="T0" fmla="*/ 7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7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7"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6" y="7"/>
                    <a:pt x="4" y="9"/>
                    <a:pt x="0" y="10"/>
                  </a:cubicBezTo>
                  <a:cubicBezTo>
                    <a:pt x="0" y="10"/>
                    <a:pt x="0" y="10"/>
                    <a:pt x="0" y="21"/>
                  </a:cubicBezTo>
                  <a:cubicBezTo>
                    <a:pt x="1" y="21"/>
                    <a:pt x="2" y="21"/>
                    <a:pt x="4" y="21"/>
                  </a:cubicBezTo>
                  <a:cubicBezTo>
                    <a:pt x="5" y="20"/>
                    <a:pt x="6"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6" name="Freeform 243"/>
            <p:cNvSpPr>
              <a:spLocks/>
            </p:cNvSpPr>
            <p:nvPr/>
          </p:nvSpPr>
          <p:spPr bwMode="auto">
            <a:xfrm>
              <a:off x="5750057"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7" name="Freeform 247"/>
            <p:cNvSpPr>
              <a:spLocks/>
            </p:cNvSpPr>
            <p:nvPr/>
          </p:nvSpPr>
          <p:spPr bwMode="auto">
            <a:xfrm>
              <a:off x="6345185" y="2102189"/>
              <a:ext cx="77516" cy="186591"/>
            </a:xfrm>
            <a:custGeom>
              <a:avLst/>
              <a:gdLst>
                <a:gd name="T0" fmla="*/ 0 w 26"/>
                <a:gd name="T1" fmla="*/ 21 h 63"/>
                <a:gd name="T2" fmla="*/ 3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8" name="Freeform 248"/>
            <p:cNvSpPr>
              <a:spLocks noEditPoints="1"/>
            </p:cNvSpPr>
            <p:nvPr/>
          </p:nvSpPr>
          <p:spPr bwMode="auto">
            <a:xfrm>
              <a:off x="6466460" y="2102189"/>
              <a:ext cx="131279" cy="192852"/>
            </a:xfrm>
            <a:custGeom>
              <a:avLst/>
              <a:gdLst>
                <a:gd name="T0" fmla="*/ 5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5 w 44"/>
                <a:gd name="T13" fmla="*/ 9 h 65"/>
                <a:gd name="T14" fmla="*/ 31 w 44"/>
                <a:gd name="T15" fmla="*/ 33 h 65"/>
                <a:gd name="T16" fmla="*/ 22 w 44"/>
                <a:gd name="T17" fmla="*/ 54 h 65"/>
                <a:gd name="T18" fmla="*/ 14 w 44"/>
                <a:gd name="T19" fmla="*/ 34 h 65"/>
                <a:gd name="T20" fmla="*/ 22 w 44"/>
                <a:gd name="T21" fmla="*/ 11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9"/>
                  </a:moveTo>
                  <a:cubicBezTo>
                    <a:pt x="2" y="15"/>
                    <a:pt x="0" y="23"/>
                    <a:pt x="0" y="34"/>
                  </a:cubicBezTo>
                  <a:cubicBezTo>
                    <a:pt x="0" y="55"/>
                    <a:pt x="7" y="65"/>
                    <a:pt x="22" y="65"/>
                  </a:cubicBezTo>
                  <a:cubicBezTo>
                    <a:pt x="30" y="65"/>
                    <a:pt x="35" y="62"/>
                    <a:pt x="39" y="57"/>
                  </a:cubicBezTo>
                  <a:cubicBezTo>
                    <a:pt x="43" y="51"/>
                    <a:pt x="44" y="43"/>
                    <a:pt x="44" y="33"/>
                  </a:cubicBezTo>
                  <a:cubicBezTo>
                    <a:pt x="44" y="11"/>
                    <a:pt x="38" y="0"/>
                    <a:pt x="23" y="0"/>
                  </a:cubicBezTo>
                  <a:cubicBezTo>
                    <a:pt x="16" y="0"/>
                    <a:pt x="9" y="3"/>
                    <a:pt x="5" y="9"/>
                  </a:cubicBezTo>
                  <a:close/>
                  <a:moveTo>
                    <a:pt x="31" y="33"/>
                  </a:moveTo>
                  <a:cubicBezTo>
                    <a:pt x="31" y="47"/>
                    <a:pt x="28" y="54"/>
                    <a:pt x="22" y="54"/>
                  </a:cubicBezTo>
                  <a:cubicBezTo>
                    <a:pt x="17" y="54"/>
                    <a:pt x="14" y="47"/>
                    <a:pt x="14" y="34"/>
                  </a:cubicBezTo>
                  <a:cubicBezTo>
                    <a:pt x="14" y="19"/>
                    <a:pt x="17" y="11"/>
                    <a:pt x="22" y="11"/>
                  </a:cubicBezTo>
                  <a:cubicBezTo>
                    <a:pt x="28" y="11"/>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9" name="Freeform 251"/>
            <p:cNvSpPr>
              <a:spLocks noEditPoints="1"/>
            </p:cNvSpPr>
            <p:nvPr/>
          </p:nvSpPr>
          <p:spPr bwMode="auto">
            <a:xfrm>
              <a:off x="6937812" y="2102189"/>
              <a:ext cx="130027" cy="192852"/>
            </a:xfrm>
            <a:custGeom>
              <a:avLst/>
              <a:gdLst>
                <a:gd name="T0" fmla="*/ 22 w 44"/>
                <a:gd name="T1" fmla="*/ 65 h 65"/>
                <a:gd name="T2" fmla="*/ 39 w 44"/>
                <a:gd name="T3" fmla="*/ 57 h 65"/>
                <a:gd name="T4" fmla="*/ 44 w 44"/>
                <a:gd name="T5" fmla="*/ 33 h 65"/>
                <a:gd name="T6" fmla="*/ 23 w 44"/>
                <a:gd name="T7" fmla="*/ 0 h 65"/>
                <a:gd name="T8" fmla="*/ 6 w 44"/>
                <a:gd name="T9" fmla="*/ 9 h 65"/>
                <a:gd name="T10" fmla="*/ 0 w 44"/>
                <a:gd name="T11" fmla="*/ 34 h 65"/>
                <a:gd name="T12" fmla="*/ 22 w 44"/>
                <a:gd name="T13" fmla="*/ 65 h 65"/>
                <a:gd name="T14" fmla="*/ 22 w 44"/>
                <a:gd name="T15" fmla="*/ 11 h 65"/>
                <a:gd name="T16" fmla="*/ 31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7"/>
                  </a:cubicBezTo>
                  <a:cubicBezTo>
                    <a:pt x="43" y="51"/>
                    <a:pt x="44" y="43"/>
                    <a:pt x="44" y="33"/>
                  </a:cubicBezTo>
                  <a:cubicBezTo>
                    <a:pt x="44" y="11"/>
                    <a:pt x="38" y="0"/>
                    <a:pt x="23" y="0"/>
                  </a:cubicBezTo>
                  <a:cubicBezTo>
                    <a:pt x="16" y="0"/>
                    <a:pt x="9" y="3"/>
                    <a:pt x="6" y="9"/>
                  </a:cubicBezTo>
                  <a:cubicBezTo>
                    <a:pt x="2" y="15"/>
                    <a:pt x="0" y="23"/>
                    <a:pt x="0" y="34"/>
                  </a:cubicBezTo>
                  <a:cubicBezTo>
                    <a:pt x="0" y="55"/>
                    <a:pt x="8" y="65"/>
                    <a:pt x="22" y="65"/>
                  </a:cubicBezTo>
                  <a:close/>
                  <a:moveTo>
                    <a:pt x="22" y="11"/>
                  </a:moveTo>
                  <a:cubicBezTo>
                    <a:pt x="28" y="11"/>
                    <a:pt x="31" y="18"/>
                    <a:pt x="31" y="33"/>
                  </a:cubicBezTo>
                  <a:cubicBezTo>
                    <a:pt x="31" y="47"/>
                    <a:pt x="28" y="54"/>
                    <a:pt x="22" y="54"/>
                  </a:cubicBezTo>
                  <a:cubicBezTo>
                    <a:pt x="17" y="54"/>
                    <a:pt x="14" y="47"/>
                    <a:pt x="14" y="34"/>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0" name="Freeform 252"/>
            <p:cNvSpPr>
              <a:spLocks/>
            </p:cNvSpPr>
            <p:nvPr/>
          </p:nvSpPr>
          <p:spPr bwMode="auto">
            <a:xfrm>
              <a:off x="7111598"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1" name="Freeform 253"/>
            <p:cNvSpPr>
              <a:spLocks/>
            </p:cNvSpPr>
            <p:nvPr/>
          </p:nvSpPr>
          <p:spPr bwMode="auto">
            <a:xfrm>
              <a:off x="7236625" y="2119722"/>
              <a:ext cx="130027" cy="175321"/>
            </a:xfrm>
            <a:custGeom>
              <a:avLst/>
              <a:gdLst>
                <a:gd name="T0" fmla="*/ 5 w 44"/>
                <a:gd name="T1" fmla="*/ 3 h 59"/>
                <a:gd name="T2" fmla="*/ 0 w 44"/>
                <a:gd name="T3" fmla="*/ 28 h 59"/>
                <a:gd name="T4" fmla="*/ 22 w 44"/>
                <a:gd name="T5" fmla="*/ 59 h 59"/>
                <a:gd name="T6" fmla="*/ 38 w 44"/>
                <a:gd name="T7" fmla="*/ 51 h 59"/>
                <a:gd name="T8" fmla="*/ 44 w 44"/>
                <a:gd name="T9" fmla="*/ 27 h 59"/>
                <a:gd name="T10" fmla="*/ 44 w 44"/>
                <a:gd name="T11" fmla="*/ 22 h 59"/>
                <a:gd name="T12" fmla="*/ 28 w 44"/>
                <a:gd name="T13" fmla="*/ 13 h 59"/>
                <a:gd name="T14" fmla="*/ 30 w 44"/>
                <a:gd name="T15" fmla="*/ 27 h 59"/>
                <a:gd name="T16" fmla="*/ 22 w 44"/>
                <a:gd name="T17" fmla="*/ 48 h 59"/>
                <a:gd name="T18" fmla="*/ 13 w 44"/>
                <a:gd name="T19" fmla="*/ 28 h 59"/>
                <a:gd name="T20" fmla="*/ 18 w 44"/>
                <a:gd name="T21" fmla="*/ 7 h 59"/>
                <a:gd name="T22" fmla="*/ 7 w 44"/>
                <a:gd name="T23" fmla="*/ 0 h 59"/>
                <a:gd name="T24" fmla="*/ 5 w 44"/>
                <a:gd name="T25"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9">
                  <a:moveTo>
                    <a:pt x="5" y="3"/>
                  </a:moveTo>
                  <a:cubicBezTo>
                    <a:pt x="1" y="9"/>
                    <a:pt x="0" y="17"/>
                    <a:pt x="0" y="28"/>
                  </a:cubicBezTo>
                  <a:cubicBezTo>
                    <a:pt x="0" y="49"/>
                    <a:pt x="7" y="59"/>
                    <a:pt x="22" y="59"/>
                  </a:cubicBezTo>
                  <a:cubicBezTo>
                    <a:pt x="29" y="59"/>
                    <a:pt x="34" y="56"/>
                    <a:pt x="38" y="51"/>
                  </a:cubicBezTo>
                  <a:cubicBezTo>
                    <a:pt x="42" y="45"/>
                    <a:pt x="44" y="37"/>
                    <a:pt x="44" y="27"/>
                  </a:cubicBezTo>
                  <a:cubicBezTo>
                    <a:pt x="44" y="25"/>
                    <a:pt x="44" y="24"/>
                    <a:pt x="44" y="22"/>
                  </a:cubicBezTo>
                  <a:cubicBezTo>
                    <a:pt x="39" y="19"/>
                    <a:pt x="34" y="16"/>
                    <a:pt x="28" y="13"/>
                  </a:cubicBezTo>
                  <a:cubicBezTo>
                    <a:pt x="29" y="16"/>
                    <a:pt x="30" y="21"/>
                    <a:pt x="30" y="27"/>
                  </a:cubicBezTo>
                  <a:cubicBezTo>
                    <a:pt x="30" y="41"/>
                    <a:pt x="27" y="48"/>
                    <a:pt x="22" y="48"/>
                  </a:cubicBezTo>
                  <a:cubicBezTo>
                    <a:pt x="16" y="48"/>
                    <a:pt x="13" y="41"/>
                    <a:pt x="13" y="28"/>
                  </a:cubicBezTo>
                  <a:cubicBezTo>
                    <a:pt x="13" y="16"/>
                    <a:pt x="15" y="9"/>
                    <a:pt x="18" y="7"/>
                  </a:cubicBezTo>
                  <a:cubicBezTo>
                    <a:pt x="15" y="4"/>
                    <a:pt x="11" y="2"/>
                    <a:pt x="7" y="0"/>
                  </a:cubicBezTo>
                  <a:cubicBezTo>
                    <a:pt x="7" y="1"/>
                    <a:pt x="6" y="2"/>
                    <a:pt x="5" y="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2" name="Freeform 254"/>
            <p:cNvSpPr>
              <a:spLocks/>
            </p:cNvSpPr>
            <p:nvPr/>
          </p:nvSpPr>
          <p:spPr bwMode="auto">
            <a:xfrm>
              <a:off x="7411662" y="2217400"/>
              <a:ext cx="93770" cy="77641"/>
            </a:xfrm>
            <a:custGeom>
              <a:avLst/>
              <a:gdLst>
                <a:gd name="T0" fmla="*/ 22 w 32"/>
                <a:gd name="T1" fmla="*/ 26 h 26"/>
                <a:gd name="T2" fmla="*/ 32 w 32"/>
                <a:gd name="T3" fmla="*/ 24 h 26"/>
                <a:gd name="T4" fmla="*/ 20 w 32"/>
                <a:gd name="T5" fmla="*/ 14 h 26"/>
                <a:gd name="T6" fmla="*/ 17 w 32"/>
                <a:gd name="T7" fmla="*/ 12 h 26"/>
                <a:gd name="T8" fmla="*/ 0 w 32"/>
                <a:gd name="T9" fmla="*/ 0 h 26"/>
                <a:gd name="T10" fmla="*/ 22 w 32"/>
                <a:gd name="T11" fmla="*/ 26 h 26"/>
              </a:gdLst>
              <a:ahLst/>
              <a:cxnLst>
                <a:cxn ang="0">
                  <a:pos x="T0" y="T1"/>
                </a:cxn>
                <a:cxn ang="0">
                  <a:pos x="T2" y="T3"/>
                </a:cxn>
                <a:cxn ang="0">
                  <a:pos x="T4" y="T5"/>
                </a:cxn>
                <a:cxn ang="0">
                  <a:pos x="T6" y="T7"/>
                </a:cxn>
                <a:cxn ang="0">
                  <a:pos x="T8" y="T9"/>
                </a:cxn>
                <a:cxn ang="0">
                  <a:pos x="T10" y="T11"/>
                </a:cxn>
              </a:cxnLst>
              <a:rect l="0" t="0" r="r" b="b"/>
              <a:pathLst>
                <a:path w="32" h="26">
                  <a:moveTo>
                    <a:pt x="22" y="26"/>
                  </a:moveTo>
                  <a:cubicBezTo>
                    <a:pt x="25" y="26"/>
                    <a:pt x="29" y="25"/>
                    <a:pt x="32" y="24"/>
                  </a:cubicBezTo>
                  <a:cubicBezTo>
                    <a:pt x="28" y="20"/>
                    <a:pt x="24" y="17"/>
                    <a:pt x="20" y="14"/>
                  </a:cubicBezTo>
                  <a:cubicBezTo>
                    <a:pt x="19" y="14"/>
                    <a:pt x="17" y="13"/>
                    <a:pt x="17" y="12"/>
                  </a:cubicBezTo>
                  <a:cubicBezTo>
                    <a:pt x="11" y="8"/>
                    <a:pt x="5" y="4"/>
                    <a:pt x="0" y="0"/>
                  </a:cubicBezTo>
                  <a:cubicBezTo>
                    <a:pt x="1" y="17"/>
                    <a:pt x="8" y="26"/>
                    <a:pt x="22"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3" name="Freeform 255"/>
            <p:cNvSpPr>
              <a:spLocks/>
            </p:cNvSpPr>
            <p:nvPr/>
          </p:nvSpPr>
          <p:spPr bwMode="auto">
            <a:xfrm>
              <a:off x="5442492" y="1998250"/>
              <a:ext cx="41259" cy="65119"/>
            </a:xfrm>
            <a:custGeom>
              <a:avLst/>
              <a:gdLst>
                <a:gd name="T0" fmla="*/ 14 w 14"/>
                <a:gd name="T1" fmla="*/ 22 h 22"/>
                <a:gd name="T2" fmla="*/ 14 w 14"/>
                <a:gd name="T3" fmla="*/ 0 h 22"/>
                <a:gd name="T4" fmla="*/ 0 w 14"/>
                <a:gd name="T5" fmla="*/ 6 h 22"/>
                <a:gd name="T6" fmla="*/ 0 w 14"/>
                <a:gd name="T7" fmla="*/ 22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cubicBezTo>
                    <a:pt x="14" y="22"/>
                    <a:pt x="14" y="22"/>
                    <a:pt x="14" y="0"/>
                  </a:cubicBezTo>
                  <a:cubicBezTo>
                    <a:pt x="9" y="2"/>
                    <a:pt x="5" y="4"/>
                    <a:pt x="0" y="6"/>
                  </a:cubicBezTo>
                  <a:cubicBezTo>
                    <a:pt x="0" y="11"/>
                    <a:pt x="0" y="16"/>
                    <a:pt x="0" y="22"/>
                  </a:cubicBezTo>
                  <a:cubicBezTo>
                    <a:pt x="0" y="22"/>
                    <a:pt x="0" y="22"/>
                    <a:pt x="14" y="2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4" name="Freeform 256"/>
            <p:cNvSpPr>
              <a:spLocks/>
            </p:cNvSpPr>
            <p:nvPr/>
          </p:nvSpPr>
          <p:spPr bwMode="auto">
            <a:xfrm>
              <a:off x="5528761" y="1935635"/>
              <a:ext cx="130027" cy="133995"/>
            </a:xfrm>
            <a:custGeom>
              <a:avLst/>
              <a:gdLst>
                <a:gd name="T0" fmla="*/ 22 w 44"/>
                <a:gd name="T1" fmla="*/ 45 h 45"/>
                <a:gd name="T2" fmla="*/ 38 w 44"/>
                <a:gd name="T3" fmla="*/ 37 h 45"/>
                <a:gd name="T4" fmla="*/ 44 w 44"/>
                <a:gd name="T5" fmla="*/ 13 h 45"/>
                <a:gd name="T6" fmla="*/ 43 w 44"/>
                <a:gd name="T7" fmla="*/ 0 h 45"/>
                <a:gd name="T8" fmla="*/ 30 w 44"/>
                <a:gd name="T9" fmla="*/ 5 h 45"/>
                <a:gd name="T10" fmla="*/ 30 w 44"/>
                <a:gd name="T11" fmla="*/ 13 h 45"/>
                <a:gd name="T12" fmla="*/ 22 w 44"/>
                <a:gd name="T13" fmla="*/ 34 h 45"/>
                <a:gd name="T14" fmla="*/ 13 w 44"/>
                <a:gd name="T15" fmla="*/ 14 h 45"/>
                <a:gd name="T16" fmla="*/ 13 w 44"/>
                <a:gd name="T17" fmla="*/ 10 h 45"/>
                <a:gd name="T18" fmla="*/ 0 w 44"/>
                <a:gd name="T19" fmla="*/ 15 h 45"/>
                <a:gd name="T20" fmla="*/ 22 w 4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5">
                  <a:moveTo>
                    <a:pt x="22" y="45"/>
                  </a:moveTo>
                  <a:cubicBezTo>
                    <a:pt x="29" y="45"/>
                    <a:pt x="35" y="42"/>
                    <a:pt x="38" y="37"/>
                  </a:cubicBezTo>
                  <a:cubicBezTo>
                    <a:pt x="42" y="31"/>
                    <a:pt x="44" y="23"/>
                    <a:pt x="44" y="13"/>
                  </a:cubicBezTo>
                  <a:cubicBezTo>
                    <a:pt x="44" y="8"/>
                    <a:pt x="43" y="4"/>
                    <a:pt x="43" y="0"/>
                  </a:cubicBezTo>
                  <a:cubicBezTo>
                    <a:pt x="38" y="2"/>
                    <a:pt x="34" y="3"/>
                    <a:pt x="30" y="5"/>
                  </a:cubicBezTo>
                  <a:cubicBezTo>
                    <a:pt x="30" y="7"/>
                    <a:pt x="30" y="10"/>
                    <a:pt x="30" y="13"/>
                  </a:cubicBezTo>
                  <a:cubicBezTo>
                    <a:pt x="30" y="27"/>
                    <a:pt x="27" y="34"/>
                    <a:pt x="22" y="34"/>
                  </a:cubicBezTo>
                  <a:cubicBezTo>
                    <a:pt x="16" y="34"/>
                    <a:pt x="13" y="27"/>
                    <a:pt x="13" y="14"/>
                  </a:cubicBezTo>
                  <a:cubicBezTo>
                    <a:pt x="13" y="12"/>
                    <a:pt x="13" y="11"/>
                    <a:pt x="13" y="10"/>
                  </a:cubicBezTo>
                  <a:cubicBezTo>
                    <a:pt x="9" y="12"/>
                    <a:pt x="4" y="13"/>
                    <a:pt x="0" y="15"/>
                  </a:cubicBezTo>
                  <a:cubicBezTo>
                    <a:pt x="0" y="35"/>
                    <a:pt x="7" y="45"/>
                    <a:pt x="22"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5" name="Freeform 257"/>
            <p:cNvSpPr>
              <a:spLocks noEditPoints="1"/>
            </p:cNvSpPr>
            <p:nvPr/>
          </p:nvSpPr>
          <p:spPr bwMode="auto">
            <a:xfrm>
              <a:off x="5700047" y="1894309"/>
              <a:ext cx="133778" cy="175321"/>
            </a:xfrm>
            <a:custGeom>
              <a:avLst/>
              <a:gdLst>
                <a:gd name="T0" fmla="*/ 22 w 45"/>
                <a:gd name="T1" fmla="*/ 59 h 59"/>
                <a:gd name="T2" fmla="*/ 39 w 45"/>
                <a:gd name="T3" fmla="*/ 51 h 59"/>
                <a:gd name="T4" fmla="*/ 45 w 45"/>
                <a:gd name="T5" fmla="*/ 27 h 59"/>
                <a:gd name="T6" fmla="*/ 38 w 45"/>
                <a:gd name="T7" fmla="*/ 0 h 59"/>
                <a:gd name="T8" fmla="*/ 3 w 45"/>
                <a:gd name="T9" fmla="*/ 9 h 59"/>
                <a:gd name="T10" fmla="*/ 0 w 45"/>
                <a:gd name="T11" fmla="*/ 28 h 59"/>
                <a:gd name="T12" fmla="*/ 22 w 45"/>
                <a:gd name="T13" fmla="*/ 59 h 59"/>
                <a:gd name="T14" fmla="*/ 22 w 45"/>
                <a:gd name="T15" fmla="*/ 6 h 59"/>
                <a:gd name="T16" fmla="*/ 31 w 45"/>
                <a:gd name="T17" fmla="*/ 27 h 59"/>
                <a:gd name="T18" fmla="*/ 22 w 45"/>
                <a:gd name="T19" fmla="*/ 48 h 59"/>
                <a:gd name="T20" fmla="*/ 14 w 45"/>
                <a:gd name="T21" fmla="*/ 28 h 59"/>
                <a:gd name="T22" fmla="*/ 22 w 45"/>
                <a:gd name="T2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9">
                  <a:moveTo>
                    <a:pt x="22" y="59"/>
                  </a:moveTo>
                  <a:cubicBezTo>
                    <a:pt x="30" y="59"/>
                    <a:pt x="35" y="56"/>
                    <a:pt x="39" y="51"/>
                  </a:cubicBezTo>
                  <a:cubicBezTo>
                    <a:pt x="43" y="45"/>
                    <a:pt x="45" y="37"/>
                    <a:pt x="45" y="27"/>
                  </a:cubicBezTo>
                  <a:cubicBezTo>
                    <a:pt x="45" y="15"/>
                    <a:pt x="43" y="6"/>
                    <a:pt x="38" y="0"/>
                  </a:cubicBezTo>
                  <a:cubicBezTo>
                    <a:pt x="26" y="3"/>
                    <a:pt x="14" y="6"/>
                    <a:pt x="3" y="9"/>
                  </a:cubicBezTo>
                  <a:cubicBezTo>
                    <a:pt x="1" y="14"/>
                    <a:pt x="0" y="20"/>
                    <a:pt x="0" y="28"/>
                  </a:cubicBezTo>
                  <a:cubicBezTo>
                    <a:pt x="0" y="49"/>
                    <a:pt x="8" y="59"/>
                    <a:pt x="22" y="59"/>
                  </a:cubicBezTo>
                  <a:close/>
                  <a:moveTo>
                    <a:pt x="22" y="6"/>
                  </a:moveTo>
                  <a:cubicBezTo>
                    <a:pt x="28" y="6"/>
                    <a:pt x="31" y="12"/>
                    <a:pt x="31" y="27"/>
                  </a:cubicBezTo>
                  <a:cubicBezTo>
                    <a:pt x="31" y="41"/>
                    <a:pt x="28" y="48"/>
                    <a:pt x="22" y="48"/>
                  </a:cubicBezTo>
                  <a:cubicBezTo>
                    <a:pt x="17" y="48"/>
                    <a:pt x="14" y="41"/>
                    <a:pt x="14" y="28"/>
                  </a:cubicBezTo>
                  <a:cubicBezTo>
                    <a:pt x="14" y="13"/>
                    <a:pt x="17" y="6"/>
                    <a:pt x="22"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6" name="Freeform 262"/>
            <p:cNvSpPr>
              <a:spLocks noEditPoints="1"/>
            </p:cNvSpPr>
            <p:nvPr/>
          </p:nvSpPr>
          <p:spPr bwMode="auto">
            <a:xfrm>
              <a:off x="6416450"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7" name="Freeform 263"/>
            <p:cNvSpPr>
              <a:spLocks/>
            </p:cNvSpPr>
            <p:nvPr/>
          </p:nvSpPr>
          <p:spPr bwMode="auto">
            <a:xfrm>
              <a:off x="6591487" y="1885543"/>
              <a:ext cx="76267" cy="177824"/>
            </a:xfrm>
            <a:custGeom>
              <a:avLst/>
              <a:gdLst>
                <a:gd name="T0" fmla="*/ 0 w 26"/>
                <a:gd name="T1" fmla="*/ 7 h 60"/>
                <a:gd name="T2" fmla="*/ 0 w 26"/>
                <a:gd name="T3" fmla="*/ 18 h 60"/>
                <a:gd name="T4" fmla="*/ 4 w 26"/>
                <a:gd name="T5" fmla="*/ 18 h 60"/>
                <a:gd name="T6" fmla="*/ 7 w 26"/>
                <a:gd name="T7" fmla="*/ 16 h 60"/>
                <a:gd name="T8" fmla="*/ 10 w 26"/>
                <a:gd name="T9" fmla="*/ 14 h 60"/>
                <a:gd name="T10" fmla="*/ 13 w 26"/>
                <a:gd name="T11" fmla="*/ 12 h 60"/>
                <a:gd name="T12" fmla="*/ 13 w 26"/>
                <a:gd name="T13" fmla="*/ 60 h 60"/>
                <a:gd name="T14" fmla="*/ 26 w 26"/>
                <a:gd name="T15" fmla="*/ 60 h 60"/>
                <a:gd name="T16" fmla="*/ 26 w 26"/>
                <a:gd name="T17" fmla="*/ 3 h 60"/>
                <a:gd name="T18" fmla="*/ 14 w 26"/>
                <a:gd name="T19" fmla="*/ 0 h 60"/>
                <a:gd name="T20" fmla="*/ 10 w 26"/>
                <a:gd name="T21" fmla="*/ 3 h 60"/>
                <a:gd name="T22" fmla="*/ 0 w 26"/>
                <a:gd name="T23"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0">
                  <a:moveTo>
                    <a:pt x="0" y="7"/>
                  </a:moveTo>
                  <a:cubicBezTo>
                    <a:pt x="0" y="7"/>
                    <a:pt x="0" y="7"/>
                    <a:pt x="0" y="18"/>
                  </a:cubicBezTo>
                  <a:cubicBezTo>
                    <a:pt x="1" y="18"/>
                    <a:pt x="2" y="18"/>
                    <a:pt x="4" y="18"/>
                  </a:cubicBezTo>
                  <a:cubicBezTo>
                    <a:pt x="5" y="17"/>
                    <a:pt x="6" y="17"/>
                    <a:pt x="7" y="16"/>
                  </a:cubicBezTo>
                  <a:cubicBezTo>
                    <a:pt x="8" y="16"/>
                    <a:pt x="9" y="15"/>
                    <a:pt x="10" y="14"/>
                  </a:cubicBezTo>
                  <a:cubicBezTo>
                    <a:pt x="11" y="14"/>
                    <a:pt x="12" y="13"/>
                    <a:pt x="13" y="12"/>
                  </a:cubicBezTo>
                  <a:cubicBezTo>
                    <a:pt x="13" y="12"/>
                    <a:pt x="13" y="12"/>
                    <a:pt x="13" y="60"/>
                  </a:cubicBezTo>
                  <a:cubicBezTo>
                    <a:pt x="13" y="60"/>
                    <a:pt x="13" y="60"/>
                    <a:pt x="26" y="60"/>
                  </a:cubicBezTo>
                  <a:cubicBezTo>
                    <a:pt x="26" y="60"/>
                    <a:pt x="26" y="60"/>
                    <a:pt x="26" y="3"/>
                  </a:cubicBezTo>
                  <a:cubicBezTo>
                    <a:pt x="22" y="2"/>
                    <a:pt x="18" y="1"/>
                    <a:pt x="14" y="0"/>
                  </a:cubicBezTo>
                  <a:cubicBezTo>
                    <a:pt x="13" y="1"/>
                    <a:pt x="12" y="2"/>
                    <a:pt x="10" y="3"/>
                  </a:cubicBezTo>
                  <a:cubicBezTo>
                    <a:pt x="6" y="4"/>
                    <a:pt x="4" y="6"/>
                    <a:pt x="0" y="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8" name="Freeform 265"/>
            <p:cNvSpPr>
              <a:spLocks/>
            </p:cNvSpPr>
            <p:nvPr/>
          </p:nvSpPr>
          <p:spPr bwMode="auto">
            <a:xfrm>
              <a:off x="6836539" y="1935635"/>
              <a:ext cx="8753" cy="3757"/>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1" y="0"/>
                    <a:pt x="0" y="0"/>
                  </a:cubicBezTo>
                  <a:cubicBezTo>
                    <a:pt x="0" y="0"/>
                    <a:pt x="0" y="1"/>
                    <a:pt x="0" y="1"/>
                  </a:cubicBezTo>
                  <a:cubicBezTo>
                    <a:pt x="0" y="1"/>
                    <a:pt x="1" y="1"/>
                    <a:pt x="3" y="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9" name="Freeform 266"/>
            <p:cNvSpPr>
              <a:spLocks/>
            </p:cNvSpPr>
            <p:nvPr/>
          </p:nvSpPr>
          <p:spPr bwMode="auto">
            <a:xfrm>
              <a:off x="6872797" y="1948158"/>
              <a:ext cx="41259" cy="115211"/>
            </a:xfrm>
            <a:custGeom>
              <a:avLst/>
              <a:gdLst>
                <a:gd name="T0" fmla="*/ 14 w 14"/>
                <a:gd name="T1" fmla="*/ 39 h 39"/>
                <a:gd name="T2" fmla="*/ 14 w 14"/>
                <a:gd name="T3" fmla="*/ 5 h 39"/>
                <a:gd name="T4" fmla="*/ 0 w 14"/>
                <a:gd name="T5" fmla="*/ 0 h 39"/>
                <a:gd name="T6" fmla="*/ 0 w 14"/>
                <a:gd name="T7" fmla="*/ 39 h 39"/>
                <a:gd name="T8" fmla="*/ 14 w 14"/>
                <a:gd name="T9" fmla="*/ 39 h 39"/>
              </a:gdLst>
              <a:ahLst/>
              <a:cxnLst>
                <a:cxn ang="0">
                  <a:pos x="T0" y="T1"/>
                </a:cxn>
                <a:cxn ang="0">
                  <a:pos x="T2" y="T3"/>
                </a:cxn>
                <a:cxn ang="0">
                  <a:pos x="T4" y="T5"/>
                </a:cxn>
                <a:cxn ang="0">
                  <a:pos x="T6" y="T7"/>
                </a:cxn>
                <a:cxn ang="0">
                  <a:pos x="T8" y="T9"/>
                </a:cxn>
              </a:cxnLst>
              <a:rect l="0" t="0" r="r" b="b"/>
              <a:pathLst>
                <a:path w="14" h="39">
                  <a:moveTo>
                    <a:pt x="14" y="39"/>
                  </a:moveTo>
                  <a:cubicBezTo>
                    <a:pt x="14" y="39"/>
                    <a:pt x="14" y="39"/>
                    <a:pt x="14" y="5"/>
                  </a:cubicBezTo>
                  <a:cubicBezTo>
                    <a:pt x="10" y="3"/>
                    <a:pt x="5" y="2"/>
                    <a:pt x="0" y="0"/>
                  </a:cubicBezTo>
                  <a:cubicBezTo>
                    <a:pt x="0" y="7"/>
                    <a:pt x="0" y="19"/>
                    <a:pt x="0" y="39"/>
                  </a:cubicBezTo>
                  <a:cubicBezTo>
                    <a:pt x="0" y="39"/>
                    <a:pt x="0" y="39"/>
                    <a:pt x="14" y="3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0" name="Freeform 267"/>
            <p:cNvSpPr>
              <a:spLocks/>
            </p:cNvSpPr>
            <p:nvPr/>
          </p:nvSpPr>
          <p:spPr bwMode="auto">
            <a:xfrm>
              <a:off x="6957815" y="1976960"/>
              <a:ext cx="121276" cy="92669"/>
            </a:xfrm>
            <a:custGeom>
              <a:avLst/>
              <a:gdLst>
                <a:gd name="T0" fmla="*/ 22 w 41"/>
                <a:gd name="T1" fmla="*/ 31 h 31"/>
                <a:gd name="T2" fmla="*/ 39 w 41"/>
                <a:gd name="T3" fmla="*/ 23 h 31"/>
                <a:gd name="T4" fmla="*/ 41 w 41"/>
                <a:gd name="T5" fmla="*/ 17 h 31"/>
                <a:gd name="T6" fmla="*/ 29 w 41"/>
                <a:gd name="T7" fmla="*/ 12 h 31"/>
                <a:gd name="T8" fmla="*/ 22 w 41"/>
                <a:gd name="T9" fmla="*/ 20 h 31"/>
                <a:gd name="T10" fmla="*/ 14 w 41"/>
                <a:gd name="T11" fmla="*/ 6 h 31"/>
                <a:gd name="T12" fmla="*/ 0 w 41"/>
                <a:gd name="T13" fmla="*/ 0 h 31"/>
                <a:gd name="T14" fmla="*/ 22 w 4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2" y="31"/>
                  </a:moveTo>
                  <a:cubicBezTo>
                    <a:pt x="29" y="31"/>
                    <a:pt x="35" y="28"/>
                    <a:pt x="39" y="23"/>
                  </a:cubicBezTo>
                  <a:cubicBezTo>
                    <a:pt x="40" y="21"/>
                    <a:pt x="41" y="19"/>
                    <a:pt x="41" y="17"/>
                  </a:cubicBezTo>
                  <a:cubicBezTo>
                    <a:pt x="37" y="15"/>
                    <a:pt x="33" y="14"/>
                    <a:pt x="29" y="12"/>
                  </a:cubicBezTo>
                  <a:cubicBezTo>
                    <a:pt x="28" y="17"/>
                    <a:pt x="25" y="20"/>
                    <a:pt x="22" y="20"/>
                  </a:cubicBezTo>
                  <a:cubicBezTo>
                    <a:pt x="17" y="20"/>
                    <a:pt x="15" y="15"/>
                    <a:pt x="14" y="6"/>
                  </a:cubicBezTo>
                  <a:cubicBezTo>
                    <a:pt x="9" y="4"/>
                    <a:pt x="5" y="2"/>
                    <a:pt x="0" y="0"/>
                  </a:cubicBezTo>
                  <a:cubicBezTo>
                    <a:pt x="0" y="21"/>
                    <a:pt x="7" y="31"/>
                    <a:pt x="22" y="3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1" name="Freeform 268"/>
            <p:cNvSpPr>
              <a:spLocks/>
            </p:cNvSpPr>
            <p:nvPr/>
          </p:nvSpPr>
          <p:spPr bwMode="auto">
            <a:xfrm>
              <a:off x="4279744" y="4348792"/>
              <a:ext cx="58763" cy="184087"/>
            </a:xfrm>
            <a:custGeom>
              <a:avLst/>
              <a:gdLst>
                <a:gd name="T0" fmla="*/ 20 w 20"/>
                <a:gd name="T1" fmla="*/ 0 h 62"/>
                <a:gd name="T2" fmla="*/ 12 w 20"/>
                <a:gd name="T3" fmla="*/ 0 h 62"/>
                <a:gd name="T4" fmla="*/ 4 w 20"/>
                <a:gd name="T5" fmla="*/ 5 h 62"/>
                <a:gd name="T6" fmla="*/ 0 w 20"/>
                <a:gd name="T7" fmla="*/ 7 h 62"/>
                <a:gd name="T8" fmla="*/ 3 w 20"/>
                <a:gd name="T9" fmla="*/ 17 h 62"/>
                <a:gd name="T10" fmla="*/ 4 w 20"/>
                <a:gd name="T11" fmla="*/ 16 h 62"/>
                <a:gd name="T12" fmla="*/ 7 w 20"/>
                <a:gd name="T13" fmla="*/ 15 h 62"/>
                <a:gd name="T14" fmla="*/ 7 w 20"/>
                <a:gd name="T15" fmla="*/ 31 h 62"/>
                <a:gd name="T16" fmla="*/ 17 w 20"/>
                <a:gd name="T17" fmla="*/ 62 h 62"/>
                <a:gd name="T18" fmla="*/ 20 w 20"/>
                <a:gd name="T19" fmla="*/ 62 h 62"/>
                <a:gd name="T20" fmla="*/ 20 w 20"/>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2">
                  <a:moveTo>
                    <a:pt x="20" y="0"/>
                  </a:moveTo>
                  <a:cubicBezTo>
                    <a:pt x="12" y="0"/>
                    <a:pt x="12" y="0"/>
                    <a:pt x="12" y="0"/>
                  </a:cubicBezTo>
                  <a:cubicBezTo>
                    <a:pt x="9" y="2"/>
                    <a:pt x="7" y="4"/>
                    <a:pt x="4" y="5"/>
                  </a:cubicBezTo>
                  <a:cubicBezTo>
                    <a:pt x="3" y="6"/>
                    <a:pt x="1" y="6"/>
                    <a:pt x="0" y="7"/>
                  </a:cubicBezTo>
                  <a:cubicBezTo>
                    <a:pt x="1" y="10"/>
                    <a:pt x="2" y="14"/>
                    <a:pt x="3" y="17"/>
                  </a:cubicBezTo>
                  <a:cubicBezTo>
                    <a:pt x="3" y="17"/>
                    <a:pt x="4" y="17"/>
                    <a:pt x="4" y="16"/>
                  </a:cubicBezTo>
                  <a:cubicBezTo>
                    <a:pt x="5" y="16"/>
                    <a:pt x="6" y="15"/>
                    <a:pt x="7" y="15"/>
                  </a:cubicBezTo>
                  <a:cubicBezTo>
                    <a:pt x="7" y="15"/>
                    <a:pt x="7" y="15"/>
                    <a:pt x="7" y="31"/>
                  </a:cubicBezTo>
                  <a:cubicBezTo>
                    <a:pt x="10" y="41"/>
                    <a:pt x="13" y="52"/>
                    <a:pt x="17" y="62"/>
                  </a:cubicBezTo>
                  <a:cubicBezTo>
                    <a:pt x="18" y="62"/>
                    <a:pt x="19" y="62"/>
                    <a:pt x="20" y="62"/>
                  </a:cubicBezTo>
                  <a:cubicBezTo>
                    <a:pt x="20" y="62"/>
                    <a:pt x="20" y="62"/>
                    <a:pt x="2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2" name="Freeform 269"/>
            <p:cNvSpPr>
              <a:spLocks noEditPoints="1"/>
            </p:cNvSpPr>
            <p:nvPr/>
          </p:nvSpPr>
          <p:spPr bwMode="auto">
            <a:xfrm>
              <a:off x="4383515" y="4348792"/>
              <a:ext cx="130027" cy="189096"/>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6" y="8"/>
                  </a:cubicBezTo>
                  <a:cubicBezTo>
                    <a:pt x="2" y="15"/>
                    <a:pt x="0" y="22"/>
                    <a:pt x="0" y="33"/>
                  </a:cubicBezTo>
                  <a:cubicBezTo>
                    <a:pt x="0" y="54"/>
                    <a:pt x="8" y="64"/>
                    <a:pt x="22" y="64"/>
                  </a:cubicBezTo>
                  <a:cubicBezTo>
                    <a:pt x="30" y="64"/>
                    <a:pt x="35" y="61"/>
                    <a:pt x="39" y="56"/>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3" name="Freeform 270"/>
            <p:cNvSpPr>
              <a:spLocks/>
            </p:cNvSpPr>
            <p:nvPr/>
          </p:nvSpPr>
          <p:spPr bwMode="auto">
            <a:xfrm>
              <a:off x="4557303" y="4348792"/>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7" y="6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4" name="Freeform 271"/>
            <p:cNvSpPr>
              <a:spLocks noEditPoints="1"/>
            </p:cNvSpPr>
            <p:nvPr/>
          </p:nvSpPr>
          <p:spPr bwMode="auto">
            <a:xfrm>
              <a:off x="4678579" y="4348792"/>
              <a:ext cx="133778" cy="189096"/>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0"/>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1"/>
                    <a:pt x="39" y="56"/>
                  </a:cubicBezTo>
                  <a:close/>
                  <a:moveTo>
                    <a:pt x="14" y="33"/>
                  </a:moveTo>
                  <a:cubicBezTo>
                    <a:pt x="14" y="18"/>
                    <a:pt x="17" y="11"/>
                    <a:pt x="23" y="11"/>
                  </a:cubicBezTo>
                  <a:cubicBezTo>
                    <a:pt x="28" y="11"/>
                    <a:pt x="31" y="17"/>
                    <a:pt x="31" y="32"/>
                  </a:cubicBezTo>
                  <a:cubicBezTo>
                    <a:pt x="31" y="47"/>
                    <a:pt x="28" y="53"/>
                    <a:pt x="23" y="53"/>
                  </a:cubicBezTo>
                  <a:cubicBezTo>
                    <a:pt x="17"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5" name="Freeform 272"/>
            <p:cNvSpPr>
              <a:spLocks/>
            </p:cNvSpPr>
            <p:nvPr/>
          </p:nvSpPr>
          <p:spPr bwMode="auto">
            <a:xfrm>
              <a:off x="4856117"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2 w 26"/>
                <a:gd name="T17" fmla="*/ 15 h 62"/>
                <a:gd name="T18" fmla="*/ 12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2" y="4"/>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5"/>
                  </a:cubicBezTo>
                  <a:cubicBezTo>
                    <a:pt x="12" y="15"/>
                    <a:pt x="12" y="15"/>
                    <a:pt x="12" y="62"/>
                  </a:cubicBezTo>
                  <a:cubicBezTo>
                    <a:pt x="12" y="62"/>
                    <a:pt x="12"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6" name="Freeform 273"/>
            <p:cNvSpPr>
              <a:spLocks/>
            </p:cNvSpPr>
            <p:nvPr/>
          </p:nvSpPr>
          <p:spPr bwMode="auto">
            <a:xfrm>
              <a:off x="4977393"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7" name="Freeform 274"/>
            <p:cNvSpPr>
              <a:spLocks/>
            </p:cNvSpPr>
            <p:nvPr/>
          </p:nvSpPr>
          <p:spPr bwMode="auto">
            <a:xfrm>
              <a:off x="5098668"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8" name="Freeform 275"/>
            <p:cNvSpPr>
              <a:spLocks noEditPoints="1"/>
            </p:cNvSpPr>
            <p:nvPr/>
          </p:nvSpPr>
          <p:spPr bwMode="auto">
            <a:xfrm>
              <a:off x="5221194"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9" name="Freeform 281"/>
            <p:cNvSpPr>
              <a:spLocks noEditPoints="1"/>
            </p:cNvSpPr>
            <p:nvPr/>
          </p:nvSpPr>
          <p:spPr bwMode="auto">
            <a:xfrm>
              <a:off x="6111385" y="4348792"/>
              <a:ext cx="130027"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1"/>
                    <a:pt x="38"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0" name="Freeform 282"/>
            <p:cNvSpPr>
              <a:spLocks noEditPoints="1"/>
            </p:cNvSpPr>
            <p:nvPr/>
          </p:nvSpPr>
          <p:spPr bwMode="auto">
            <a:xfrm>
              <a:off x="6286422"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1" name="Freeform 283"/>
            <p:cNvSpPr>
              <a:spLocks/>
            </p:cNvSpPr>
            <p:nvPr/>
          </p:nvSpPr>
          <p:spPr bwMode="auto">
            <a:xfrm>
              <a:off x="6461460" y="4348792"/>
              <a:ext cx="76267"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4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2" name="Freeform 291"/>
            <p:cNvSpPr>
              <a:spLocks noEditPoints="1"/>
            </p:cNvSpPr>
            <p:nvPr/>
          </p:nvSpPr>
          <p:spPr bwMode="auto">
            <a:xfrm>
              <a:off x="7647963"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14" y="33"/>
                  </a:moveTo>
                  <a:cubicBezTo>
                    <a:pt x="14" y="18"/>
                    <a:pt x="16" y="11"/>
                    <a:pt x="22" y="11"/>
                  </a:cubicBezTo>
                  <a:cubicBezTo>
                    <a:pt x="28" y="11"/>
                    <a:pt x="30" y="17"/>
                    <a:pt x="30" y="32"/>
                  </a:cubicBezTo>
                  <a:cubicBezTo>
                    <a:pt x="30" y="47"/>
                    <a:pt x="28" y="53"/>
                    <a:pt x="22" y="53"/>
                  </a:cubicBezTo>
                  <a:cubicBezTo>
                    <a:pt x="16"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3" name="Freeform 295"/>
            <p:cNvSpPr>
              <a:spLocks/>
            </p:cNvSpPr>
            <p:nvPr/>
          </p:nvSpPr>
          <p:spPr bwMode="auto">
            <a:xfrm>
              <a:off x="4344757" y="4571698"/>
              <a:ext cx="82518" cy="165302"/>
            </a:xfrm>
            <a:custGeom>
              <a:avLst/>
              <a:gdLst>
                <a:gd name="T0" fmla="*/ 28 w 28"/>
                <a:gd name="T1" fmla="*/ 32 h 56"/>
                <a:gd name="T2" fmla="*/ 7 w 28"/>
                <a:gd name="T3" fmla="*/ 0 h 56"/>
                <a:gd name="T4" fmla="*/ 0 w 28"/>
                <a:gd name="T5" fmla="*/ 1 h 56"/>
                <a:gd name="T6" fmla="*/ 4 w 28"/>
                <a:gd name="T7" fmla="*/ 12 h 56"/>
                <a:gd name="T8" fmla="*/ 6 w 28"/>
                <a:gd name="T9" fmla="*/ 11 h 56"/>
                <a:gd name="T10" fmla="*/ 14 w 28"/>
                <a:gd name="T11" fmla="*/ 32 h 56"/>
                <a:gd name="T12" fmla="*/ 14 w 28"/>
                <a:gd name="T13" fmla="*/ 38 h 56"/>
                <a:gd name="T14" fmla="*/ 22 w 28"/>
                <a:gd name="T15" fmla="*/ 56 h 56"/>
                <a:gd name="T16" fmla="*/ 23 w 28"/>
                <a:gd name="T17" fmla="*/ 56 h 56"/>
                <a:gd name="T18" fmla="*/ 28 w 2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6">
                  <a:moveTo>
                    <a:pt x="28" y="32"/>
                  </a:moveTo>
                  <a:cubicBezTo>
                    <a:pt x="28" y="11"/>
                    <a:pt x="22" y="0"/>
                    <a:pt x="7" y="0"/>
                  </a:cubicBezTo>
                  <a:cubicBezTo>
                    <a:pt x="4" y="0"/>
                    <a:pt x="2" y="1"/>
                    <a:pt x="0" y="1"/>
                  </a:cubicBezTo>
                  <a:cubicBezTo>
                    <a:pt x="1" y="5"/>
                    <a:pt x="2" y="8"/>
                    <a:pt x="4" y="12"/>
                  </a:cubicBezTo>
                  <a:cubicBezTo>
                    <a:pt x="4" y="12"/>
                    <a:pt x="5" y="11"/>
                    <a:pt x="6" y="11"/>
                  </a:cubicBezTo>
                  <a:cubicBezTo>
                    <a:pt x="11" y="11"/>
                    <a:pt x="14" y="18"/>
                    <a:pt x="14" y="32"/>
                  </a:cubicBezTo>
                  <a:cubicBezTo>
                    <a:pt x="14" y="34"/>
                    <a:pt x="14" y="36"/>
                    <a:pt x="14" y="38"/>
                  </a:cubicBezTo>
                  <a:cubicBezTo>
                    <a:pt x="17" y="44"/>
                    <a:pt x="20" y="50"/>
                    <a:pt x="22" y="56"/>
                  </a:cubicBezTo>
                  <a:cubicBezTo>
                    <a:pt x="22" y="56"/>
                    <a:pt x="23" y="56"/>
                    <a:pt x="23" y="56"/>
                  </a:cubicBezTo>
                  <a:cubicBezTo>
                    <a:pt x="26" y="51"/>
                    <a:pt x="28" y="43"/>
                    <a:pt x="28"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4" name="Freeform 296"/>
            <p:cNvSpPr>
              <a:spLocks noEditPoints="1"/>
            </p:cNvSpPr>
            <p:nvPr/>
          </p:nvSpPr>
          <p:spPr bwMode="auto">
            <a:xfrm>
              <a:off x="4472285"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8" y="11"/>
                    <a:pt x="30" y="18"/>
                    <a:pt x="30" y="32"/>
                  </a:cubicBezTo>
                  <a:cubicBezTo>
                    <a:pt x="30"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5" name="Freeform 297"/>
            <p:cNvSpPr>
              <a:spLocks/>
            </p:cNvSpPr>
            <p:nvPr/>
          </p:nvSpPr>
          <p:spPr bwMode="auto">
            <a:xfrm>
              <a:off x="4646072" y="457169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6" name="Freeform 298"/>
            <p:cNvSpPr>
              <a:spLocks noEditPoints="1"/>
            </p:cNvSpPr>
            <p:nvPr/>
          </p:nvSpPr>
          <p:spPr bwMode="auto">
            <a:xfrm>
              <a:off x="4778071" y="4571698"/>
              <a:ext cx="130027" cy="191600"/>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3" y="51"/>
                    <a:pt x="44" y="43"/>
                    <a:pt x="44" y="32"/>
                  </a:cubicBezTo>
                  <a:cubicBezTo>
                    <a:pt x="44" y="11"/>
                    <a:pt x="38" y="0"/>
                    <a:pt x="23" y="0"/>
                  </a:cubicBezTo>
                  <a:cubicBezTo>
                    <a:pt x="16" y="0"/>
                    <a:pt x="9"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7" name="Freeform 299"/>
            <p:cNvSpPr>
              <a:spLocks/>
            </p:cNvSpPr>
            <p:nvPr/>
          </p:nvSpPr>
          <p:spPr bwMode="auto">
            <a:xfrm>
              <a:off x="4955692" y="457169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8" name="Freeform 303"/>
            <p:cNvSpPr>
              <a:spLocks noEditPoints="1"/>
            </p:cNvSpPr>
            <p:nvPr/>
          </p:nvSpPr>
          <p:spPr bwMode="auto">
            <a:xfrm>
              <a:off x="5527510"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9" name="Freeform 304"/>
            <p:cNvSpPr>
              <a:spLocks/>
            </p:cNvSpPr>
            <p:nvPr/>
          </p:nvSpPr>
          <p:spPr bwMode="auto">
            <a:xfrm>
              <a:off x="5708799"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0" name="Freeform 305"/>
            <p:cNvSpPr>
              <a:spLocks/>
            </p:cNvSpPr>
            <p:nvPr/>
          </p:nvSpPr>
          <p:spPr bwMode="auto">
            <a:xfrm>
              <a:off x="5833826"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1" name="Freeform 306"/>
            <p:cNvSpPr>
              <a:spLocks/>
            </p:cNvSpPr>
            <p:nvPr/>
          </p:nvSpPr>
          <p:spPr bwMode="auto">
            <a:xfrm>
              <a:off x="59551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2" name="Freeform 307"/>
            <p:cNvSpPr>
              <a:spLocks noEditPoints="1"/>
            </p:cNvSpPr>
            <p:nvPr/>
          </p:nvSpPr>
          <p:spPr bwMode="auto">
            <a:xfrm>
              <a:off x="6076378" y="4571698"/>
              <a:ext cx="130027" cy="191600"/>
            </a:xfrm>
            <a:custGeom>
              <a:avLst/>
              <a:gdLst>
                <a:gd name="T0" fmla="*/ 39 w 44"/>
                <a:gd name="T1" fmla="*/ 56 h 65"/>
                <a:gd name="T2" fmla="*/ 44 w 44"/>
                <a:gd name="T3" fmla="*/ 32 h 65"/>
                <a:gd name="T4" fmla="*/ 23 w 44"/>
                <a:gd name="T5" fmla="*/ 0 h 65"/>
                <a:gd name="T6" fmla="*/ 6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3"/>
                    <a:pt x="44" y="32"/>
                  </a:cubicBezTo>
                  <a:cubicBezTo>
                    <a:pt x="44" y="11"/>
                    <a:pt x="38" y="0"/>
                    <a:pt x="23" y="0"/>
                  </a:cubicBezTo>
                  <a:cubicBezTo>
                    <a:pt x="16" y="0"/>
                    <a:pt x="10" y="3"/>
                    <a:pt x="6" y="9"/>
                  </a:cubicBezTo>
                  <a:cubicBezTo>
                    <a:pt x="2" y="15"/>
                    <a:pt x="0" y="22"/>
                    <a:pt x="0" y="33"/>
                  </a:cubicBezTo>
                  <a:cubicBezTo>
                    <a:pt x="0" y="54"/>
                    <a:pt x="8"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3" name="Freeform 308"/>
            <p:cNvSpPr>
              <a:spLocks noEditPoints="1"/>
            </p:cNvSpPr>
            <p:nvPr/>
          </p:nvSpPr>
          <p:spPr bwMode="auto">
            <a:xfrm>
              <a:off x="6250164" y="4571698"/>
              <a:ext cx="133778" cy="191600"/>
            </a:xfrm>
            <a:custGeom>
              <a:avLst/>
              <a:gdLst>
                <a:gd name="T0" fmla="*/ 22 w 45"/>
                <a:gd name="T1" fmla="*/ 65 h 65"/>
                <a:gd name="T2" fmla="*/ 39 w 45"/>
                <a:gd name="T3" fmla="*/ 56 h 65"/>
                <a:gd name="T4" fmla="*/ 45 w 45"/>
                <a:gd name="T5" fmla="*/ 32 h 65"/>
                <a:gd name="T6" fmla="*/ 23 w 45"/>
                <a:gd name="T7" fmla="*/ 0 h 65"/>
                <a:gd name="T8" fmla="*/ 6 w 45"/>
                <a:gd name="T9" fmla="*/ 9 h 65"/>
                <a:gd name="T10" fmla="*/ 0 w 45"/>
                <a:gd name="T11" fmla="*/ 33 h 65"/>
                <a:gd name="T12" fmla="*/ 22 w 45"/>
                <a:gd name="T13" fmla="*/ 65 h 65"/>
                <a:gd name="T14" fmla="*/ 22 w 45"/>
                <a:gd name="T15" fmla="*/ 11 h 65"/>
                <a:gd name="T16" fmla="*/ 31 w 45"/>
                <a:gd name="T17" fmla="*/ 32 h 65"/>
                <a:gd name="T18" fmla="*/ 22 w 45"/>
                <a:gd name="T19" fmla="*/ 54 h 65"/>
                <a:gd name="T20" fmla="*/ 14 w 45"/>
                <a:gd name="T21" fmla="*/ 33 h 65"/>
                <a:gd name="T22" fmla="*/ 22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2" y="65"/>
                  </a:moveTo>
                  <a:cubicBezTo>
                    <a:pt x="30" y="65"/>
                    <a:pt x="35" y="62"/>
                    <a:pt x="39" y="56"/>
                  </a:cubicBezTo>
                  <a:cubicBezTo>
                    <a:pt x="43" y="51"/>
                    <a:pt x="45" y="43"/>
                    <a:pt x="45" y="32"/>
                  </a:cubicBezTo>
                  <a:cubicBezTo>
                    <a:pt x="45" y="11"/>
                    <a:pt x="38" y="0"/>
                    <a:pt x="23" y="0"/>
                  </a:cubicBezTo>
                  <a:cubicBezTo>
                    <a:pt x="16" y="0"/>
                    <a:pt x="10"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4" name="Freeform 309"/>
            <p:cNvSpPr>
              <a:spLocks/>
            </p:cNvSpPr>
            <p:nvPr/>
          </p:nvSpPr>
          <p:spPr bwMode="auto">
            <a:xfrm>
              <a:off x="64252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5" name="Freeform 310"/>
            <p:cNvSpPr>
              <a:spLocks/>
            </p:cNvSpPr>
            <p:nvPr/>
          </p:nvSpPr>
          <p:spPr bwMode="auto">
            <a:xfrm>
              <a:off x="6550228"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6" name="Freeform 311"/>
            <p:cNvSpPr>
              <a:spLocks/>
            </p:cNvSpPr>
            <p:nvPr/>
          </p:nvSpPr>
          <p:spPr bwMode="auto">
            <a:xfrm>
              <a:off x="6671504"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7" name="Freeform 312"/>
            <p:cNvSpPr>
              <a:spLocks noEditPoints="1"/>
            </p:cNvSpPr>
            <p:nvPr/>
          </p:nvSpPr>
          <p:spPr bwMode="auto">
            <a:xfrm>
              <a:off x="6792780" y="4571698"/>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8" name="Freeform 313"/>
            <p:cNvSpPr>
              <a:spLocks/>
            </p:cNvSpPr>
            <p:nvPr/>
          </p:nvSpPr>
          <p:spPr bwMode="auto">
            <a:xfrm>
              <a:off x="6966568"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9" name="Freeform 314"/>
            <p:cNvSpPr>
              <a:spLocks noEditPoints="1"/>
            </p:cNvSpPr>
            <p:nvPr/>
          </p:nvSpPr>
          <p:spPr bwMode="auto">
            <a:xfrm>
              <a:off x="7091595" y="4571698"/>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0" name="Freeform 315"/>
            <p:cNvSpPr>
              <a:spLocks/>
            </p:cNvSpPr>
            <p:nvPr/>
          </p:nvSpPr>
          <p:spPr bwMode="auto">
            <a:xfrm>
              <a:off x="7266632" y="4571698"/>
              <a:ext cx="76267" cy="186591"/>
            </a:xfrm>
            <a:custGeom>
              <a:avLst/>
              <a:gdLst>
                <a:gd name="T0" fmla="*/ 26 w 26"/>
                <a:gd name="T1" fmla="*/ 0 h 63"/>
                <a:gd name="T2" fmla="*/ 18 w 26"/>
                <a:gd name="T3" fmla="*/ 0 h 63"/>
                <a:gd name="T4" fmla="*/ 10 w 26"/>
                <a:gd name="T5" fmla="*/ 6 h 63"/>
                <a:gd name="T6" fmla="*/ 0 w 26"/>
                <a:gd name="T7" fmla="*/ 10 h 63"/>
                <a:gd name="T8" fmla="*/ 0 w 26"/>
                <a:gd name="T9" fmla="*/ 21 h 63"/>
                <a:gd name="T10" fmla="*/ 3 w 26"/>
                <a:gd name="T11" fmla="*/ 21 h 63"/>
                <a:gd name="T12" fmla="*/ 7 w 26"/>
                <a:gd name="T13" fmla="*/ 19 h 63"/>
                <a:gd name="T14" fmla="*/ 10 w 26"/>
                <a:gd name="T15" fmla="*/ 17 h 63"/>
                <a:gd name="T16" fmla="*/ 12 w 26"/>
                <a:gd name="T17" fmla="*/ 15 h 63"/>
                <a:gd name="T18" fmla="*/ 12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2" y="4"/>
                    <a:pt x="10" y="6"/>
                  </a:cubicBezTo>
                  <a:cubicBezTo>
                    <a:pt x="6" y="7"/>
                    <a:pt x="3" y="9"/>
                    <a:pt x="0" y="10"/>
                  </a:cubicBezTo>
                  <a:cubicBezTo>
                    <a:pt x="0" y="10"/>
                    <a:pt x="0" y="10"/>
                    <a:pt x="0" y="21"/>
                  </a:cubicBezTo>
                  <a:cubicBezTo>
                    <a:pt x="1" y="21"/>
                    <a:pt x="1" y="21"/>
                    <a:pt x="3" y="21"/>
                  </a:cubicBezTo>
                  <a:cubicBezTo>
                    <a:pt x="4" y="20"/>
                    <a:pt x="5" y="20"/>
                    <a:pt x="7" y="19"/>
                  </a:cubicBezTo>
                  <a:cubicBezTo>
                    <a:pt x="8" y="19"/>
                    <a:pt x="9" y="18"/>
                    <a:pt x="10" y="17"/>
                  </a:cubicBezTo>
                  <a:cubicBezTo>
                    <a:pt x="11" y="17"/>
                    <a:pt x="11" y="16"/>
                    <a:pt x="12" y="15"/>
                  </a:cubicBezTo>
                  <a:cubicBezTo>
                    <a:pt x="12" y="15"/>
                    <a:pt x="12" y="15"/>
                    <a:pt x="12" y="63"/>
                  </a:cubicBezTo>
                  <a:cubicBezTo>
                    <a:pt x="12" y="63"/>
                    <a:pt x="12"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1" name="Freeform 316"/>
            <p:cNvSpPr>
              <a:spLocks noEditPoints="1"/>
            </p:cNvSpPr>
            <p:nvPr/>
          </p:nvSpPr>
          <p:spPr bwMode="auto">
            <a:xfrm>
              <a:off x="7387907"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2" name="Freeform 317"/>
            <p:cNvSpPr>
              <a:spLocks noEditPoints="1"/>
            </p:cNvSpPr>
            <p:nvPr/>
          </p:nvSpPr>
          <p:spPr bwMode="auto">
            <a:xfrm>
              <a:off x="7561694" y="4571698"/>
              <a:ext cx="131279" cy="191600"/>
            </a:xfrm>
            <a:custGeom>
              <a:avLst/>
              <a:gdLst>
                <a:gd name="T0" fmla="*/ 22 w 44"/>
                <a:gd name="T1" fmla="*/ 65 h 65"/>
                <a:gd name="T2" fmla="*/ 39 w 44"/>
                <a:gd name="T3" fmla="*/ 56 h 65"/>
                <a:gd name="T4" fmla="*/ 44 w 44"/>
                <a:gd name="T5" fmla="*/ 32 h 65"/>
                <a:gd name="T6" fmla="*/ 23 w 44"/>
                <a:gd name="T7" fmla="*/ 0 h 65"/>
                <a:gd name="T8" fmla="*/ 5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6" y="54"/>
                    <a:pt x="14" y="47"/>
                    <a:pt x="14" y="33"/>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3" name="Freeform 318"/>
            <p:cNvSpPr>
              <a:spLocks noEditPoints="1"/>
            </p:cNvSpPr>
            <p:nvPr/>
          </p:nvSpPr>
          <p:spPr bwMode="auto">
            <a:xfrm>
              <a:off x="7734232"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4" name="Freeform 321"/>
            <p:cNvSpPr>
              <a:spLocks/>
            </p:cNvSpPr>
            <p:nvPr/>
          </p:nvSpPr>
          <p:spPr bwMode="auto">
            <a:xfrm>
              <a:off x="4451031" y="4795859"/>
              <a:ext cx="58763" cy="131490"/>
            </a:xfrm>
            <a:custGeom>
              <a:avLst/>
              <a:gdLst>
                <a:gd name="T0" fmla="*/ 12 w 20"/>
                <a:gd name="T1" fmla="*/ 0 h 44"/>
                <a:gd name="T2" fmla="*/ 4 w 20"/>
                <a:gd name="T3" fmla="*/ 6 h 44"/>
                <a:gd name="T4" fmla="*/ 0 w 20"/>
                <a:gd name="T5" fmla="*/ 7 h 44"/>
                <a:gd name="T6" fmla="*/ 5 w 20"/>
                <a:gd name="T7" fmla="*/ 16 h 44"/>
                <a:gd name="T8" fmla="*/ 6 w 20"/>
                <a:gd name="T9" fmla="*/ 15 h 44"/>
                <a:gd name="T10" fmla="*/ 6 w 20"/>
                <a:gd name="T11" fmla="*/ 20 h 44"/>
                <a:gd name="T12" fmla="*/ 20 w 20"/>
                <a:gd name="T13" fmla="*/ 44 h 44"/>
                <a:gd name="T14" fmla="*/ 20 w 20"/>
                <a:gd name="T15" fmla="*/ 0 h 44"/>
                <a:gd name="T16" fmla="*/ 12 w 2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4">
                  <a:moveTo>
                    <a:pt x="12" y="0"/>
                  </a:moveTo>
                  <a:cubicBezTo>
                    <a:pt x="9" y="2"/>
                    <a:pt x="6" y="4"/>
                    <a:pt x="4" y="6"/>
                  </a:cubicBezTo>
                  <a:cubicBezTo>
                    <a:pt x="2" y="6"/>
                    <a:pt x="1" y="7"/>
                    <a:pt x="0" y="7"/>
                  </a:cubicBezTo>
                  <a:cubicBezTo>
                    <a:pt x="1" y="10"/>
                    <a:pt x="3" y="13"/>
                    <a:pt x="5" y="16"/>
                  </a:cubicBezTo>
                  <a:cubicBezTo>
                    <a:pt x="5" y="16"/>
                    <a:pt x="6" y="15"/>
                    <a:pt x="6" y="15"/>
                  </a:cubicBezTo>
                  <a:cubicBezTo>
                    <a:pt x="6" y="15"/>
                    <a:pt x="6" y="15"/>
                    <a:pt x="6" y="20"/>
                  </a:cubicBezTo>
                  <a:cubicBezTo>
                    <a:pt x="11" y="28"/>
                    <a:pt x="16" y="36"/>
                    <a:pt x="20" y="44"/>
                  </a:cubicBezTo>
                  <a:cubicBezTo>
                    <a:pt x="20" y="35"/>
                    <a:pt x="20" y="21"/>
                    <a:pt x="20" y="0"/>
                  </a:cubicBezTo>
                  <a:lnTo>
                    <a:pt x="12"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5" name="Freeform 322"/>
            <p:cNvSpPr>
              <a:spLocks noEditPoints="1"/>
            </p:cNvSpPr>
            <p:nvPr/>
          </p:nvSpPr>
          <p:spPr bwMode="auto">
            <a:xfrm>
              <a:off x="4554803" y="479585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2"/>
                    <a:pt x="38" y="56"/>
                  </a:cubicBezTo>
                  <a:cubicBezTo>
                    <a:pt x="42" y="51"/>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6" name="Freeform 323"/>
            <p:cNvSpPr>
              <a:spLocks noEditPoints="1"/>
            </p:cNvSpPr>
            <p:nvPr/>
          </p:nvSpPr>
          <p:spPr bwMode="auto">
            <a:xfrm>
              <a:off x="4729840"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2"/>
                    <a:pt x="38" y="56"/>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7" name="Freeform 324"/>
            <p:cNvSpPr>
              <a:spLocks/>
            </p:cNvSpPr>
            <p:nvPr/>
          </p:nvSpPr>
          <p:spPr bwMode="auto">
            <a:xfrm>
              <a:off x="4903626"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8" name="Freeform 329"/>
            <p:cNvSpPr>
              <a:spLocks/>
            </p:cNvSpPr>
            <p:nvPr/>
          </p:nvSpPr>
          <p:spPr bwMode="auto">
            <a:xfrm>
              <a:off x="5673791"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9" name="Freeform 330"/>
            <p:cNvSpPr>
              <a:spLocks/>
            </p:cNvSpPr>
            <p:nvPr/>
          </p:nvSpPr>
          <p:spPr bwMode="auto">
            <a:xfrm>
              <a:off x="5795067" y="4795859"/>
              <a:ext cx="76267" cy="187843"/>
            </a:xfrm>
            <a:custGeom>
              <a:avLst/>
              <a:gdLst>
                <a:gd name="T0" fmla="*/ 26 w 26"/>
                <a:gd name="T1" fmla="*/ 0 h 63"/>
                <a:gd name="T2" fmla="*/ 18 w 26"/>
                <a:gd name="T3" fmla="*/ 0 h 63"/>
                <a:gd name="T4" fmla="*/ 10 w 26"/>
                <a:gd name="T5" fmla="*/ 6 h 63"/>
                <a:gd name="T6" fmla="*/ 0 w 26"/>
                <a:gd name="T7" fmla="*/ 9 h 63"/>
                <a:gd name="T8" fmla="*/ 0 w 26"/>
                <a:gd name="T9" fmla="*/ 20 h 63"/>
                <a:gd name="T10" fmla="*/ 3 w 26"/>
                <a:gd name="T11" fmla="*/ 20 h 63"/>
                <a:gd name="T12" fmla="*/ 7 w 26"/>
                <a:gd name="T13" fmla="*/ 19 h 63"/>
                <a:gd name="T14" fmla="*/ 10 w 26"/>
                <a:gd name="T15" fmla="*/ 17 h 63"/>
                <a:gd name="T16" fmla="*/ 13 w 26"/>
                <a:gd name="T17" fmla="*/ 15 h 63"/>
                <a:gd name="T18" fmla="*/ 13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0" name="Freeform 331"/>
            <p:cNvSpPr>
              <a:spLocks noEditPoints="1"/>
            </p:cNvSpPr>
            <p:nvPr/>
          </p:nvSpPr>
          <p:spPr bwMode="auto">
            <a:xfrm>
              <a:off x="5916342" y="4795859"/>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1"/>
                    <a:pt x="44" y="42"/>
                    <a:pt x="44" y="32"/>
                  </a:cubicBezTo>
                  <a:cubicBezTo>
                    <a:pt x="44" y="11"/>
                    <a:pt x="38" y="0"/>
                    <a:pt x="23" y="0"/>
                  </a:cubicBezTo>
                  <a:cubicBezTo>
                    <a:pt x="16" y="0"/>
                    <a:pt x="9" y="3"/>
                    <a:pt x="6" y="8"/>
                  </a:cubicBezTo>
                  <a:cubicBezTo>
                    <a:pt x="2" y="15"/>
                    <a:pt x="0" y="22"/>
                    <a:pt x="0" y="33"/>
                  </a:cubicBezTo>
                  <a:cubicBezTo>
                    <a:pt x="0" y="54"/>
                    <a:pt x="7" y="64"/>
                    <a:pt x="22" y="64"/>
                  </a:cubicBezTo>
                  <a:cubicBezTo>
                    <a:pt x="30" y="64"/>
                    <a:pt x="35" y="62"/>
                    <a:pt x="39" y="56"/>
                  </a:cubicBezTo>
                  <a:close/>
                  <a:moveTo>
                    <a:pt x="22" y="53"/>
                  </a:moveTo>
                  <a:cubicBezTo>
                    <a:pt x="17" y="53"/>
                    <a:pt x="14" y="47"/>
                    <a:pt x="14" y="33"/>
                  </a:cubicBezTo>
                  <a:cubicBezTo>
                    <a:pt x="14" y="18"/>
                    <a:pt x="17" y="11"/>
                    <a:pt x="22" y="11"/>
                  </a:cubicBezTo>
                  <a:cubicBezTo>
                    <a:pt x="28" y="11"/>
                    <a:pt x="30" y="18"/>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1" name="Freeform 332"/>
            <p:cNvSpPr>
              <a:spLocks/>
            </p:cNvSpPr>
            <p:nvPr/>
          </p:nvSpPr>
          <p:spPr bwMode="auto">
            <a:xfrm>
              <a:off x="6091381"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2" name="Freeform 336"/>
            <p:cNvSpPr>
              <a:spLocks/>
            </p:cNvSpPr>
            <p:nvPr/>
          </p:nvSpPr>
          <p:spPr bwMode="auto">
            <a:xfrm>
              <a:off x="6682756" y="4795859"/>
              <a:ext cx="80017" cy="187843"/>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8 w 27"/>
                <a:gd name="T11" fmla="*/ 0 h 63"/>
                <a:gd name="T12" fmla="*/ 10 w 27"/>
                <a:gd name="T13" fmla="*/ 6 h 63"/>
                <a:gd name="T14" fmla="*/ 0 w 27"/>
                <a:gd name="T15" fmla="*/ 9 h 63"/>
                <a:gd name="T16" fmla="*/ 0 w 27"/>
                <a:gd name="T17" fmla="*/ 20 h 63"/>
                <a:gd name="T18" fmla="*/ 4 w 27"/>
                <a:gd name="T19" fmla="*/ 20 h 63"/>
                <a:gd name="T20" fmla="*/ 8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3" name="Freeform 337"/>
            <p:cNvSpPr>
              <a:spLocks/>
            </p:cNvSpPr>
            <p:nvPr/>
          </p:nvSpPr>
          <p:spPr bwMode="auto">
            <a:xfrm>
              <a:off x="6807783"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4" name="Freeform 340"/>
            <p:cNvSpPr>
              <a:spLocks/>
            </p:cNvSpPr>
            <p:nvPr/>
          </p:nvSpPr>
          <p:spPr bwMode="auto">
            <a:xfrm>
              <a:off x="7224123"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5" name="Freeform 341"/>
            <p:cNvSpPr>
              <a:spLocks noEditPoints="1"/>
            </p:cNvSpPr>
            <p:nvPr/>
          </p:nvSpPr>
          <p:spPr bwMode="auto">
            <a:xfrm>
              <a:off x="7346649" y="4795859"/>
              <a:ext cx="132528" cy="190348"/>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2"/>
                    <a:pt x="39" y="56"/>
                  </a:cubicBez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lose/>
                  <a:moveTo>
                    <a:pt x="23" y="11"/>
                  </a:moveTo>
                  <a:cubicBezTo>
                    <a:pt x="28" y="11"/>
                    <a:pt x="31" y="18"/>
                    <a:pt x="31" y="32"/>
                  </a:cubicBezTo>
                  <a:cubicBezTo>
                    <a:pt x="31" y="47"/>
                    <a:pt x="28" y="53"/>
                    <a:pt x="23" y="53"/>
                  </a:cubicBezTo>
                  <a:cubicBezTo>
                    <a:pt x="17" y="53"/>
                    <a:pt x="14" y="47"/>
                    <a:pt x="14" y="33"/>
                  </a:cubicBezTo>
                  <a:cubicBezTo>
                    <a:pt x="14" y="18"/>
                    <a:pt x="17" y="11"/>
                    <a:pt x="23"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6" name="Freeform 342"/>
            <p:cNvSpPr>
              <a:spLocks/>
            </p:cNvSpPr>
            <p:nvPr/>
          </p:nvSpPr>
          <p:spPr bwMode="auto">
            <a:xfrm>
              <a:off x="7520435" y="4795859"/>
              <a:ext cx="80017" cy="187843"/>
            </a:xfrm>
            <a:custGeom>
              <a:avLst/>
              <a:gdLst>
                <a:gd name="T0" fmla="*/ 13 w 27"/>
                <a:gd name="T1" fmla="*/ 63 h 63"/>
                <a:gd name="T2" fmla="*/ 27 w 27"/>
                <a:gd name="T3" fmla="*/ 63 h 63"/>
                <a:gd name="T4" fmla="*/ 27 w 27"/>
                <a:gd name="T5" fmla="*/ 0 h 63"/>
                <a:gd name="T6" fmla="*/ 19 w 27"/>
                <a:gd name="T7" fmla="*/ 0 h 63"/>
                <a:gd name="T8" fmla="*/ 10 w 27"/>
                <a:gd name="T9" fmla="*/ 6 h 63"/>
                <a:gd name="T10" fmla="*/ 0 w 27"/>
                <a:gd name="T11" fmla="*/ 9 h 63"/>
                <a:gd name="T12" fmla="*/ 0 w 27"/>
                <a:gd name="T13" fmla="*/ 20 h 63"/>
                <a:gd name="T14" fmla="*/ 4 w 27"/>
                <a:gd name="T15" fmla="*/ 20 h 63"/>
                <a:gd name="T16" fmla="*/ 8 w 27"/>
                <a:gd name="T17" fmla="*/ 19 h 63"/>
                <a:gd name="T18" fmla="*/ 10 w 27"/>
                <a:gd name="T19" fmla="*/ 17 h 63"/>
                <a:gd name="T20" fmla="*/ 13 w 27"/>
                <a:gd name="T21" fmla="*/ 15 h 63"/>
                <a:gd name="T22" fmla="*/ 13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3" y="63"/>
                  </a:moveTo>
                  <a:cubicBezTo>
                    <a:pt x="13" y="63"/>
                    <a:pt x="13" y="63"/>
                    <a:pt x="27" y="63"/>
                  </a:cubicBez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7" name="Freeform 343"/>
            <p:cNvSpPr>
              <a:spLocks noEditPoints="1"/>
            </p:cNvSpPr>
            <p:nvPr/>
          </p:nvSpPr>
          <p:spPr bwMode="auto">
            <a:xfrm>
              <a:off x="7645462"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2" y="15"/>
                    <a:pt x="0" y="22"/>
                    <a:pt x="0" y="33"/>
                  </a:cubicBezTo>
                  <a:cubicBezTo>
                    <a:pt x="0" y="54"/>
                    <a:pt x="7" y="64"/>
                    <a:pt x="22" y="64"/>
                  </a:cubicBezTo>
                  <a:cubicBezTo>
                    <a:pt x="29" y="64"/>
                    <a:pt x="35" y="62"/>
                    <a:pt x="38" y="56"/>
                  </a:cubicBezTo>
                  <a:close/>
                  <a:moveTo>
                    <a:pt x="14" y="33"/>
                  </a:moveTo>
                  <a:cubicBezTo>
                    <a:pt x="14" y="18"/>
                    <a:pt x="16" y="11"/>
                    <a:pt x="22" y="11"/>
                  </a:cubicBezTo>
                  <a:cubicBezTo>
                    <a:pt x="27" y="11"/>
                    <a:pt x="30" y="18"/>
                    <a:pt x="30" y="32"/>
                  </a:cubicBezTo>
                  <a:cubicBezTo>
                    <a:pt x="30" y="47"/>
                    <a:pt x="27" y="53"/>
                    <a:pt x="22" y="53"/>
                  </a:cubicBezTo>
                  <a:cubicBezTo>
                    <a:pt x="16"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8" name="Freeform 344"/>
            <p:cNvSpPr>
              <a:spLocks/>
            </p:cNvSpPr>
            <p:nvPr/>
          </p:nvSpPr>
          <p:spPr bwMode="auto">
            <a:xfrm>
              <a:off x="7819249"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9" name="Freeform 345"/>
            <p:cNvSpPr>
              <a:spLocks/>
            </p:cNvSpPr>
            <p:nvPr/>
          </p:nvSpPr>
          <p:spPr bwMode="auto">
            <a:xfrm>
              <a:off x="7940525" y="4795859"/>
              <a:ext cx="107523" cy="169060"/>
            </a:xfrm>
            <a:custGeom>
              <a:avLst/>
              <a:gdLst>
                <a:gd name="T0" fmla="*/ 6 w 36"/>
                <a:gd name="T1" fmla="*/ 8 h 57"/>
                <a:gd name="T2" fmla="*/ 0 w 36"/>
                <a:gd name="T3" fmla="*/ 33 h 57"/>
                <a:gd name="T4" fmla="*/ 6 w 36"/>
                <a:gd name="T5" fmla="*/ 57 h 57"/>
                <a:gd name="T6" fmla="*/ 15 w 36"/>
                <a:gd name="T7" fmla="*/ 43 h 57"/>
                <a:gd name="T8" fmla="*/ 14 w 36"/>
                <a:gd name="T9" fmla="*/ 33 h 57"/>
                <a:gd name="T10" fmla="*/ 22 w 36"/>
                <a:gd name="T11" fmla="*/ 11 h 57"/>
                <a:gd name="T12" fmla="*/ 29 w 36"/>
                <a:gd name="T13" fmla="*/ 18 h 57"/>
                <a:gd name="T14" fmla="*/ 36 w 36"/>
                <a:gd name="T15" fmla="*/ 4 h 57"/>
                <a:gd name="T16" fmla="*/ 23 w 36"/>
                <a:gd name="T17" fmla="*/ 0 h 57"/>
                <a:gd name="T18" fmla="*/ 6 w 3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7">
                  <a:moveTo>
                    <a:pt x="6" y="8"/>
                  </a:moveTo>
                  <a:cubicBezTo>
                    <a:pt x="2" y="15"/>
                    <a:pt x="0" y="22"/>
                    <a:pt x="0" y="33"/>
                  </a:cubicBezTo>
                  <a:cubicBezTo>
                    <a:pt x="0" y="44"/>
                    <a:pt x="2" y="52"/>
                    <a:pt x="6" y="57"/>
                  </a:cubicBezTo>
                  <a:cubicBezTo>
                    <a:pt x="9" y="52"/>
                    <a:pt x="12" y="48"/>
                    <a:pt x="15" y="43"/>
                  </a:cubicBezTo>
                  <a:cubicBezTo>
                    <a:pt x="14" y="40"/>
                    <a:pt x="14" y="37"/>
                    <a:pt x="14" y="33"/>
                  </a:cubicBezTo>
                  <a:cubicBezTo>
                    <a:pt x="14" y="18"/>
                    <a:pt x="17" y="11"/>
                    <a:pt x="22" y="11"/>
                  </a:cubicBezTo>
                  <a:cubicBezTo>
                    <a:pt x="25" y="11"/>
                    <a:pt x="28" y="13"/>
                    <a:pt x="29" y="18"/>
                  </a:cubicBezTo>
                  <a:cubicBezTo>
                    <a:pt x="31" y="13"/>
                    <a:pt x="34" y="9"/>
                    <a:pt x="36" y="4"/>
                  </a:cubicBezTo>
                  <a:cubicBezTo>
                    <a:pt x="33" y="2"/>
                    <a:pt x="28" y="0"/>
                    <a:pt x="23" y="0"/>
                  </a:cubicBezTo>
                  <a:cubicBezTo>
                    <a:pt x="16" y="0"/>
                    <a:pt x="9"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0" name="Freeform 346"/>
            <p:cNvSpPr>
              <a:spLocks/>
            </p:cNvSpPr>
            <p:nvPr/>
          </p:nvSpPr>
          <p:spPr bwMode="auto">
            <a:xfrm>
              <a:off x="4574806" y="5021271"/>
              <a:ext cx="92519" cy="125229"/>
            </a:xfrm>
            <a:custGeom>
              <a:avLst/>
              <a:gdLst>
                <a:gd name="T0" fmla="*/ 10 w 31"/>
                <a:gd name="T1" fmla="*/ 0 h 42"/>
                <a:gd name="T2" fmla="*/ 0 w 31"/>
                <a:gd name="T3" fmla="*/ 2 h 42"/>
                <a:gd name="T4" fmla="*/ 7 w 31"/>
                <a:gd name="T5" fmla="*/ 11 h 42"/>
                <a:gd name="T6" fmla="*/ 9 w 31"/>
                <a:gd name="T7" fmla="*/ 11 h 42"/>
                <a:gd name="T8" fmla="*/ 17 w 31"/>
                <a:gd name="T9" fmla="*/ 25 h 42"/>
                <a:gd name="T10" fmla="*/ 30 w 31"/>
                <a:gd name="T11" fmla="*/ 42 h 42"/>
                <a:gd name="T12" fmla="*/ 31 w 31"/>
                <a:gd name="T13" fmla="*/ 32 h 42"/>
                <a:gd name="T14" fmla="*/ 10 w 3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2">
                  <a:moveTo>
                    <a:pt x="10" y="0"/>
                  </a:moveTo>
                  <a:cubicBezTo>
                    <a:pt x="7" y="0"/>
                    <a:pt x="3" y="1"/>
                    <a:pt x="0" y="2"/>
                  </a:cubicBezTo>
                  <a:cubicBezTo>
                    <a:pt x="3" y="5"/>
                    <a:pt x="5" y="8"/>
                    <a:pt x="7" y="11"/>
                  </a:cubicBezTo>
                  <a:cubicBezTo>
                    <a:pt x="8" y="11"/>
                    <a:pt x="8" y="11"/>
                    <a:pt x="9" y="11"/>
                  </a:cubicBezTo>
                  <a:cubicBezTo>
                    <a:pt x="14" y="11"/>
                    <a:pt x="16" y="15"/>
                    <a:pt x="17" y="25"/>
                  </a:cubicBezTo>
                  <a:cubicBezTo>
                    <a:pt x="21" y="31"/>
                    <a:pt x="26" y="37"/>
                    <a:pt x="30" y="42"/>
                  </a:cubicBezTo>
                  <a:cubicBezTo>
                    <a:pt x="31" y="39"/>
                    <a:pt x="31" y="36"/>
                    <a:pt x="31" y="32"/>
                  </a:cubicBezTo>
                  <a:cubicBezTo>
                    <a:pt x="31" y="11"/>
                    <a:pt x="25" y="0"/>
                    <a:pt x="1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1" name="Freeform 355"/>
            <p:cNvSpPr>
              <a:spLocks/>
            </p:cNvSpPr>
            <p:nvPr/>
          </p:nvSpPr>
          <p:spPr bwMode="auto">
            <a:xfrm>
              <a:off x="5964529" y="5021271"/>
              <a:ext cx="76267" cy="184087"/>
            </a:xfrm>
            <a:custGeom>
              <a:avLst/>
              <a:gdLst>
                <a:gd name="T0" fmla="*/ 7 w 26"/>
                <a:gd name="T1" fmla="*/ 18 h 62"/>
                <a:gd name="T2" fmla="*/ 10 w 26"/>
                <a:gd name="T3" fmla="*/ 16 h 62"/>
                <a:gd name="T4" fmla="*/ 13 w 26"/>
                <a:gd name="T5" fmla="*/ 15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2" name="Freeform 365"/>
            <p:cNvSpPr>
              <a:spLocks noEditPoints="1"/>
            </p:cNvSpPr>
            <p:nvPr/>
          </p:nvSpPr>
          <p:spPr bwMode="auto">
            <a:xfrm>
              <a:off x="7381655"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3" name="Freeform 366"/>
            <p:cNvSpPr>
              <a:spLocks/>
            </p:cNvSpPr>
            <p:nvPr/>
          </p:nvSpPr>
          <p:spPr bwMode="auto">
            <a:xfrm>
              <a:off x="7556694" y="5021271"/>
              <a:ext cx="76267" cy="184087"/>
            </a:xfrm>
            <a:custGeom>
              <a:avLst/>
              <a:gdLst>
                <a:gd name="T0" fmla="*/ 10 w 26"/>
                <a:gd name="T1" fmla="*/ 5 h 62"/>
                <a:gd name="T2" fmla="*/ 0 w 26"/>
                <a:gd name="T3" fmla="*/ 9 h 62"/>
                <a:gd name="T4" fmla="*/ 0 w 26"/>
                <a:gd name="T5" fmla="*/ 20 h 62"/>
                <a:gd name="T6" fmla="*/ 4 w 26"/>
                <a:gd name="T7" fmla="*/ 20 h 62"/>
                <a:gd name="T8" fmla="*/ 7 w 26"/>
                <a:gd name="T9" fmla="*/ 18 h 62"/>
                <a:gd name="T10" fmla="*/ 10 w 26"/>
                <a:gd name="T11" fmla="*/ 16 h 62"/>
                <a:gd name="T12" fmla="*/ 13 w 26"/>
                <a:gd name="T13" fmla="*/ 15 h 62"/>
                <a:gd name="T14" fmla="*/ 13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4" name="Freeform 367"/>
            <p:cNvSpPr>
              <a:spLocks noEditPoints="1"/>
            </p:cNvSpPr>
            <p:nvPr/>
          </p:nvSpPr>
          <p:spPr bwMode="auto">
            <a:xfrm>
              <a:off x="7677968" y="5021271"/>
              <a:ext cx="130027" cy="190348"/>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5" name="Freeform 368"/>
            <p:cNvSpPr>
              <a:spLocks/>
            </p:cNvSpPr>
            <p:nvPr/>
          </p:nvSpPr>
          <p:spPr bwMode="auto">
            <a:xfrm>
              <a:off x="7851756" y="5021271"/>
              <a:ext cx="68765" cy="92669"/>
            </a:xfrm>
            <a:custGeom>
              <a:avLst/>
              <a:gdLst>
                <a:gd name="T0" fmla="*/ 6 w 23"/>
                <a:gd name="T1" fmla="*/ 8 h 31"/>
                <a:gd name="T2" fmla="*/ 0 w 23"/>
                <a:gd name="T3" fmla="*/ 31 h 31"/>
                <a:gd name="T4" fmla="*/ 23 w 23"/>
                <a:gd name="T5" fmla="*/ 0 h 31"/>
                <a:gd name="T6" fmla="*/ 6 w 23"/>
                <a:gd name="T7" fmla="*/ 8 h 31"/>
              </a:gdLst>
              <a:ahLst/>
              <a:cxnLst>
                <a:cxn ang="0">
                  <a:pos x="T0" y="T1"/>
                </a:cxn>
                <a:cxn ang="0">
                  <a:pos x="T2" y="T3"/>
                </a:cxn>
                <a:cxn ang="0">
                  <a:pos x="T4" y="T5"/>
                </a:cxn>
                <a:cxn ang="0">
                  <a:pos x="T6" y="T7"/>
                </a:cxn>
              </a:cxnLst>
              <a:rect l="0" t="0" r="r" b="b"/>
              <a:pathLst>
                <a:path w="23" h="31">
                  <a:moveTo>
                    <a:pt x="6" y="8"/>
                  </a:moveTo>
                  <a:cubicBezTo>
                    <a:pt x="2" y="14"/>
                    <a:pt x="1" y="21"/>
                    <a:pt x="0" y="31"/>
                  </a:cubicBezTo>
                  <a:cubicBezTo>
                    <a:pt x="8" y="21"/>
                    <a:pt x="16" y="11"/>
                    <a:pt x="23" y="0"/>
                  </a:cubicBezTo>
                  <a:cubicBezTo>
                    <a:pt x="16" y="0"/>
                    <a:pt x="10"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6" name="Freeform 371"/>
            <p:cNvSpPr>
              <a:spLocks noEditPoints="1"/>
            </p:cNvSpPr>
            <p:nvPr/>
          </p:nvSpPr>
          <p:spPr bwMode="auto">
            <a:xfrm>
              <a:off x="4989895" y="5244178"/>
              <a:ext cx="132528" cy="192852"/>
            </a:xfrm>
            <a:custGeom>
              <a:avLst/>
              <a:gdLst>
                <a:gd name="T0" fmla="*/ 23 w 45"/>
                <a:gd name="T1" fmla="*/ 0 h 65"/>
                <a:gd name="T2" fmla="*/ 6 w 45"/>
                <a:gd name="T3" fmla="*/ 9 h 65"/>
                <a:gd name="T4" fmla="*/ 0 w 45"/>
                <a:gd name="T5" fmla="*/ 33 h 65"/>
                <a:gd name="T6" fmla="*/ 22 w 45"/>
                <a:gd name="T7" fmla="*/ 65 h 65"/>
                <a:gd name="T8" fmla="*/ 39 w 45"/>
                <a:gd name="T9" fmla="*/ 56 h 65"/>
                <a:gd name="T10" fmla="*/ 45 w 45"/>
                <a:gd name="T11" fmla="*/ 32 h 65"/>
                <a:gd name="T12" fmla="*/ 23 w 45"/>
                <a:gd name="T13" fmla="*/ 0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9" y="3"/>
                    <a:pt x="6" y="9"/>
                  </a:cubicBezTo>
                  <a:cubicBezTo>
                    <a:pt x="2" y="15"/>
                    <a:pt x="0" y="22"/>
                    <a:pt x="0" y="33"/>
                  </a:cubicBezTo>
                  <a:cubicBezTo>
                    <a:pt x="0" y="55"/>
                    <a:pt x="8" y="65"/>
                    <a:pt x="22" y="65"/>
                  </a:cubicBezTo>
                  <a:cubicBezTo>
                    <a:pt x="30" y="65"/>
                    <a:pt x="35" y="62"/>
                    <a:pt x="39" y="56"/>
                  </a:cubicBezTo>
                  <a:cubicBezTo>
                    <a:pt x="43" y="51"/>
                    <a:pt x="45" y="43"/>
                    <a:pt x="45" y="32"/>
                  </a:cubicBezTo>
                  <a:cubicBezTo>
                    <a:pt x="45"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7" name="Freeform 372"/>
            <p:cNvSpPr>
              <a:spLocks/>
            </p:cNvSpPr>
            <p:nvPr/>
          </p:nvSpPr>
          <p:spPr bwMode="auto">
            <a:xfrm>
              <a:off x="5164932" y="5244178"/>
              <a:ext cx="78768"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8" name="Freeform 373"/>
            <p:cNvSpPr>
              <a:spLocks noEditPoints="1"/>
            </p:cNvSpPr>
            <p:nvPr/>
          </p:nvSpPr>
          <p:spPr bwMode="auto">
            <a:xfrm>
              <a:off x="5286209" y="5244178"/>
              <a:ext cx="132528" cy="192852"/>
            </a:xfrm>
            <a:custGeom>
              <a:avLst/>
              <a:gdLst>
                <a:gd name="T0" fmla="*/ 23 w 45"/>
                <a:gd name="T1" fmla="*/ 0 h 65"/>
                <a:gd name="T2" fmla="*/ 6 w 45"/>
                <a:gd name="T3" fmla="*/ 9 h 65"/>
                <a:gd name="T4" fmla="*/ 0 w 45"/>
                <a:gd name="T5" fmla="*/ 33 h 65"/>
                <a:gd name="T6" fmla="*/ 23 w 45"/>
                <a:gd name="T7" fmla="*/ 65 h 65"/>
                <a:gd name="T8" fmla="*/ 39 w 45"/>
                <a:gd name="T9" fmla="*/ 56 h 65"/>
                <a:gd name="T10" fmla="*/ 45 w 45"/>
                <a:gd name="T11" fmla="*/ 32 h 65"/>
                <a:gd name="T12" fmla="*/ 23 w 45"/>
                <a:gd name="T13" fmla="*/ 0 h 65"/>
                <a:gd name="T14" fmla="*/ 23 w 45"/>
                <a:gd name="T15" fmla="*/ 54 h 65"/>
                <a:gd name="T16" fmla="*/ 14 w 45"/>
                <a:gd name="T17" fmla="*/ 33 h 65"/>
                <a:gd name="T18" fmla="*/ 23 w 45"/>
                <a:gd name="T19" fmla="*/ 11 h 65"/>
                <a:gd name="T20" fmla="*/ 31 w 45"/>
                <a:gd name="T21" fmla="*/ 32 h 65"/>
                <a:gd name="T22" fmla="*/ 23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2"/>
                    <a:pt x="0" y="33"/>
                  </a:cubicBezTo>
                  <a:cubicBezTo>
                    <a:pt x="0" y="55"/>
                    <a:pt x="8" y="65"/>
                    <a:pt x="23" y="65"/>
                  </a:cubicBezTo>
                  <a:cubicBezTo>
                    <a:pt x="30" y="65"/>
                    <a:pt x="35" y="62"/>
                    <a:pt x="39" y="56"/>
                  </a:cubicBezTo>
                  <a:cubicBezTo>
                    <a:pt x="43" y="51"/>
                    <a:pt x="45" y="43"/>
                    <a:pt x="45" y="32"/>
                  </a:cubicBezTo>
                  <a:cubicBezTo>
                    <a:pt x="45" y="11"/>
                    <a:pt x="38" y="0"/>
                    <a:pt x="23" y="0"/>
                  </a:cubicBezTo>
                  <a:close/>
                  <a:moveTo>
                    <a:pt x="23" y="54"/>
                  </a:moveTo>
                  <a:cubicBezTo>
                    <a:pt x="17" y="54"/>
                    <a:pt x="14" y="47"/>
                    <a:pt x="14" y="33"/>
                  </a:cubicBezTo>
                  <a:cubicBezTo>
                    <a:pt x="14" y="19"/>
                    <a:pt x="17" y="11"/>
                    <a:pt x="23" y="11"/>
                  </a:cubicBezTo>
                  <a:cubicBezTo>
                    <a:pt x="28" y="11"/>
                    <a:pt x="31" y="18"/>
                    <a:pt x="31" y="32"/>
                  </a:cubicBezTo>
                  <a:cubicBezTo>
                    <a:pt x="31" y="47"/>
                    <a:pt x="28" y="54"/>
                    <a:pt x="23"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9" name="Freeform 374"/>
            <p:cNvSpPr>
              <a:spLocks/>
            </p:cNvSpPr>
            <p:nvPr/>
          </p:nvSpPr>
          <p:spPr bwMode="auto">
            <a:xfrm>
              <a:off x="5459996" y="524417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0" name="Freeform 377"/>
            <p:cNvSpPr>
              <a:spLocks/>
            </p:cNvSpPr>
            <p:nvPr/>
          </p:nvSpPr>
          <p:spPr bwMode="auto">
            <a:xfrm>
              <a:off x="5933847" y="524417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1" name="Freeform 378"/>
            <p:cNvSpPr>
              <a:spLocks noEditPoints="1"/>
            </p:cNvSpPr>
            <p:nvPr/>
          </p:nvSpPr>
          <p:spPr bwMode="auto">
            <a:xfrm>
              <a:off x="6055122"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2" name="Freeform 379"/>
            <p:cNvSpPr>
              <a:spLocks noEditPoints="1"/>
            </p:cNvSpPr>
            <p:nvPr/>
          </p:nvSpPr>
          <p:spPr bwMode="auto">
            <a:xfrm>
              <a:off x="6230159"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3" name="Freeform 380"/>
            <p:cNvSpPr>
              <a:spLocks/>
            </p:cNvSpPr>
            <p:nvPr/>
          </p:nvSpPr>
          <p:spPr bwMode="auto">
            <a:xfrm>
              <a:off x="6405196" y="524417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4" name="Freeform 381"/>
            <p:cNvSpPr>
              <a:spLocks noEditPoints="1"/>
            </p:cNvSpPr>
            <p:nvPr/>
          </p:nvSpPr>
          <p:spPr bwMode="auto">
            <a:xfrm>
              <a:off x="6526474" y="5244178"/>
              <a:ext cx="132528" cy="192852"/>
            </a:xfrm>
            <a:custGeom>
              <a:avLst/>
              <a:gdLst>
                <a:gd name="T0" fmla="*/ 39 w 45"/>
                <a:gd name="T1" fmla="*/ 56 h 65"/>
                <a:gd name="T2" fmla="*/ 45 w 45"/>
                <a:gd name="T3" fmla="*/ 32 h 65"/>
                <a:gd name="T4" fmla="*/ 23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3" y="0"/>
                  </a:cubicBezTo>
                  <a:cubicBezTo>
                    <a:pt x="16" y="0"/>
                    <a:pt x="10" y="3"/>
                    <a:pt x="6" y="9"/>
                  </a:cubicBezTo>
                  <a:cubicBezTo>
                    <a:pt x="2" y="15"/>
                    <a:pt x="0" y="22"/>
                    <a:pt x="0" y="33"/>
                  </a:cubicBezTo>
                  <a:cubicBezTo>
                    <a:pt x="0" y="55"/>
                    <a:pt x="8" y="65"/>
                    <a:pt x="23" y="65"/>
                  </a:cubicBezTo>
                  <a:cubicBezTo>
                    <a:pt x="30" y="65"/>
                    <a:pt x="35"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5" name="Freeform 382"/>
            <p:cNvSpPr>
              <a:spLocks/>
            </p:cNvSpPr>
            <p:nvPr/>
          </p:nvSpPr>
          <p:spPr bwMode="auto">
            <a:xfrm>
              <a:off x="6700260" y="5244178"/>
              <a:ext cx="80017" cy="186591"/>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9 w 27"/>
                <a:gd name="T11" fmla="*/ 0 h 63"/>
                <a:gd name="T12" fmla="*/ 10 w 27"/>
                <a:gd name="T13" fmla="*/ 6 h 63"/>
                <a:gd name="T14" fmla="*/ 0 w 27"/>
                <a:gd name="T15" fmla="*/ 10 h 63"/>
                <a:gd name="T16" fmla="*/ 0 w 27"/>
                <a:gd name="T17" fmla="*/ 21 h 63"/>
                <a:gd name="T18" fmla="*/ 4 w 27"/>
                <a:gd name="T19" fmla="*/ 21 h 63"/>
                <a:gd name="T20" fmla="*/ 7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6" name="Freeform 383"/>
            <p:cNvSpPr>
              <a:spLocks noEditPoints="1"/>
            </p:cNvSpPr>
            <p:nvPr/>
          </p:nvSpPr>
          <p:spPr bwMode="auto">
            <a:xfrm>
              <a:off x="6821536" y="5244178"/>
              <a:ext cx="133778" cy="192852"/>
            </a:xfrm>
            <a:custGeom>
              <a:avLst/>
              <a:gdLst>
                <a:gd name="T0" fmla="*/ 39 w 45"/>
                <a:gd name="T1" fmla="*/ 56 h 65"/>
                <a:gd name="T2" fmla="*/ 45 w 45"/>
                <a:gd name="T3" fmla="*/ 32 h 65"/>
                <a:gd name="T4" fmla="*/ 24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4" y="0"/>
                  </a:cubicBezTo>
                  <a:cubicBezTo>
                    <a:pt x="16" y="0"/>
                    <a:pt x="10" y="3"/>
                    <a:pt x="6" y="9"/>
                  </a:cubicBezTo>
                  <a:cubicBezTo>
                    <a:pt x="2" y="15"/>
                    <a:pt x="0" y="22"/>
                    <a:pt x="0" y="33"/>
                  </a:cubicBezTo>
                  <a:cubicBezTo>
                    <a:pt x="0" y="55"/>
                    <a:pt x="8" y="65"/>
                    <a:pt x="23" y="65"/>
                  </a:cubicBezTo>
                  <a:cubicBezTo>
                    <a:pt x="30" y="65"/>
                    <a:pt x="36"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7" name="Freeform 384"/>
            <p:cNvSpPr>
              <a:spLocks/>
            </p:cNvSpPr>
            <p:nvPr/>
          </p:nvSpPr>
          <p:spPr bwMode="auto">
            <a:xfrm>
              <a:off x="6996575"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8" name="Freeform 385"/>
            <p:cNvSpPr>
              <a:spLocks noEditPoints="1"/>
            </p:cNvSpPr>
            <p:nvPr/>
          </p:nvSpPr>
          <p:spPr bwMode="auto">
            <a:xfrm>
              <a:off x="7121600"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9" name="Freeform 388"/>
            <p:cNvSpPr>
              <a:spLocks/>
            </p:cNvSpPr>
            <p:nvPr/>
          </p:nvSpPr>
          <p:spPr bwMode="auto">
            <a:xfrm>
              <a:off x="7591701" y="5244178"/>
              <a:ext cx="77516" cy="117714"/>
            </a:xfrm>
            <a:custGeom>
              <a:avLst/>
              <a:gdLst>
                <a:gd name="T0" fmla="*/ 18 w 26"/>
                <a:gd name="T1" fmla="*/ 0 h 40"/>
                <a:gd name="T2" fmla="*/ 10 w 26"/>
                <a:gd name="T3" fmla="*/ 6 h 40"/>
                <a:gd name="T4" fmla="*/ 0 w 26"/>
                <a:gd name="T5" fmla="*/ 10 h 40"/>
                <a:gd name="T6" fmla="*/ 0 w 26"/>
                <a:gd name="T7" fmla="*/ 21 h 40"/>
                <a:gd name="T8" fmla="*/ 4 w 26"/>
                <a:gd name="T9" fmla="*/ 21 h 40"/>
                <a:gd name="T10" fmla="*/ 7 w 26"/>
                <a:gd name="T11" fmla="*/ 19 h 40"/>
                <a:gd name="T12" fmla="*/ 10 w 26"/>
                <a:gd name="T13" fmla="*/ 17 h 40"/>
                <a:gd name="T14" fmla="*/ 13 w 26"/>
                <a:gd name="T15" fmla="*/ 15 h 40"/>
                <a:gd name="T16" fmla="*/ 13 w 26"/>
                <a:gd name="T17" fmla="*/ 40 h 40"/>
                <a:gd name="T18" fmla="*/ 26 w 26"/>
                <a:gd name="T19" fmla="*/ 26 h 40"/>
                <a:gd name="T20" fmla="*/ 26 w 26"/>
                <a:gd name="T21" fmla="*/ 0 h 40"/>
                <a:gd name="T22" fmla="*/ 18 w 2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18" y="0"/>
                  </a:move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40"/>
                  </a:cubicBezTo>
                  <a:cubicBezTo>
                    <a:pt x="17" y="35"/>
                    <a:pt x="22" y="31"/>
                    <a:pt x="26" y="26"/>
                  </a:cubicBezTo>
                  <a:cubicBezTo>
                    <a:pt x="26" y="19"/>
                    <a:pt x="26" y="11"/>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0" name="Freeform 389"/>
            <p:cNvSpPr>
              <a:spLocks/>
            </p:cNvSpPr>
            <p:nvPr/>
          </p:nvSpPr>
          <p:spPr bwMode="auto">
            <a:xfrm>
              <a:off x="7712977" y="5270475"/>
              <a:ext cx="8753" cy="6261"/>
            </a:xfrm>
            <a:custGeom>
              <a:avLst/>
              <a:gdLst>
                <a:gd name="T0" fmla="*/ 0 w 3"/>
                <a:gd name="T1" fmla="*/ 2 h 2"/>
                <a:gd name="T2" fmla="*/ 3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2" y="1"/>
                    <a:pt x="3" y="0"/>
                  </a:cubicBezTo>
                  <a:cubicBezTo>
                    <a:pt x="2" y="0"/>
                    <a:pt x="1" y="0"/>
                    <a:pt x="0" y="1"/>
                  </a:cubicBezTo>
                  <a:cubicBezTo>
                    <a:pt x="0" y="1"/>
                    <a:pt x="0" y="1"/>
                    <a:pt x="0" y="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1" name="Freeform 392"/>
            <p:cNvSpPr>
              <a:spLocks/>
            </p:cNvSpPr>
            <p:nvPr/>
          </p:nvSpPr>
          <p:spPr bwMode="auto">
            <a:xfrm>
              <a:off x="5282458" y="5469590"/>
              <a:ext cx="77516"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2" name="Freeform 393"/>
            <p:cNvSpPr>
              <a:spLocks noEditPoints="1"/>
            </p:cNvSpPr>
            <p:nvPr/>
          </p:nvSpPr>
          <p:spPr bwMode="auto">
            <a:xfrm>
              <a:off x="5403734" y="5469590"/>
              <a:ext cx="131279"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3" name="Freeform 394"/>
            <p:cNvSpPr>
              <a:spLocks/>
            </p:cNvSpPr>
            <p:nvPr/>
          </p:nvSpPr>
          <p:spPr bwMode="auto">
            <a:xfrm>
              <a:off x="5578771" y="5469590"/>
              <a:ext cx="80017" cy="186591"/>
            </a:xfrm>
            <a:custGeom>
              <a:avLst/>
              <a:gdLst>
                <a:gd name="T0" fmla="*/ 10 w 27"/>
                <a:gd name="T1" fmla="*/ 6 h 63"/>
                <a:gd name="T2" fmla="*/ 0 w 27"/>
                <a:gd name="T3" fmla="*/ 9 h 63"/>
                <a:gd name="T4" fmla="*/ 0 w 27"/>
                <a:gd name="T5" fmla="*/ 20 h 63"/>
                <a:gd name="T6" fmla="*/ 4 w 27"/>
                <a:gd name="T7" fmla="*/ 20 h 63"/>
                <a:gd name="T8" fmla="*/ 7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6" y="7"/>
                    <a:pt x="4" y="8"/>
                    <a:pt x="0" y="9"/>
                  </a:cubicBezTo>
                  <a:cubicBezTo>
                    <a:pt x="0" y="9"/>
                    <a:pt x="0" y="9"/>
                    <a:pt x="0" y="20"/>
                  </a:cubicBezTo>
                  <a:cubicBezTo>
                    <a:pt x="1" y="20"/>
                    <a:pt x="2" y="20"/>
                    <a:pt x="4"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4" name="Freeform 395"/>
            <p:cNvSpPr>
              <a:spLocks noEditPoints="1"/>
            </p:cNvSpPr>
            <p:nvPr/>
          </p:nvSpPr>
          <p:spPr bwMode="auto">
            <a:xfrm>
              <a:off x="5700047" y="5469590"/>
              <a:ext cx="13377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5" y="42"/>
                    <a:pt x="45" y="32"/>
                  </a:cubicBezTo>
                  <a:cubicBezTo>
                    <a:pt x="45"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5" name="Freeform 396"/>
            <p:cNvSpPr>
              <a:spLocks/>
            </p:cNvSpPr>
            <p:nvPr/>
          </p:nvSpPr>
          <p:spPr bwMode="auto">
            <a:xfrm>
              <a:off x="5875084" y="5469590"/>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6" name="Freeform 400"/>
            <p:cNvSpPr>
              <a:spLocks/>
            </p:cNvSpPr>
            <p:nvPr/>
          </p:nvSpPr>
          <p:spPr bwMode="auto">
            <a:xfrm>
              <a:off x="6470211" y="5469590"/>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7" name="Freeform 401"/>
            <p:cNvSpPr>
              <a:spLocks/>
            </p:cNvSpPr>
            <p:nvPr/>
          </p:nvSpPr>
          <p:spPr bwMode="auto">
            <a:xfrm>
              <a:off x="6591487" y="5469590"/>
              <a:ext cx="76267"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8" name="Freeform 409"/>
            <p:cNvSpPr>
              <a:spLocks/>
            </p:cNvSpPr>
            <p:nvPr/>
          </p:nvSpPr>
          <p:spPr bwMode="auto">
            <a:xfrm>
              <a:off x="5394981" y="5695000"/>
              <a:ext cx="73766" cy="58858"/>
            </a:xfrm>
            <a:custGeom>
              <a:avLst/>
              <a:gdLst>
                <a:gd name="T0" fmla="*/ 17 w 25"/>
                <a:gd name="T1" fmla="*/ 0 h 20"/>
                <a:gd name="T2" fmla="*/ 8 w 25"/>
                <a:gd name="T3" fmla="*/ 5 h 20"/>
                <a:gd name="T4" fmla="*/ 0 w 25"/>
                <a:gd name="T5" fmla="*/ 9 h 20"/>
                <a:gd name="T6" fmla="*/ 25 w 25"/>
                <a:gd name="T7" fmla="*/ 20 h 20"/>
                <a:gd name="T8" fmla="*/ 25 w 25"/>
                <a:gd name="T9" fmla="*/ 0 h 20"/>
                <a:gd name="T10" fmla="*/ 17 w 25"/>
                <a:gd name="T11" fmla="*/ 0 h 20"/>
              </a:gdLst>
              <a:ahLst/>
              <a:cxnLst>
                <a:cxn ang="0">
                  <a:pos x="T0" y="T1"/>
                </a:cxn>
                <a:cxn ang="0">
                  <a:pos x="T2" y="T3"/>
                </a:cxn>
                <a:cxn ang="0">
                  <a:pos x="T4" y="T5"/>
                </a:cxn>
                <a:cxn ang="0">
                  <a:pos x="T6" y="T7"/>
                </a:cxn>
                <a:cxn ang="0">
                  <a:pos x="T8" y="T9"/>
                </a:cxn>
                <a:cxn ang="0">
                  <a:pos x="T10" y="T11"/>
                </a:cxn>
              </a:cxnLst>
              <a:rect l="0" t="0" r="r" b="b"/>
              <a:pathLst>
                <a:path w="25" h="20">
                  <a:moveTo>
                    <a:pt x="17" y="0"/>
                  </a:moveTo>
                  <a:cubicBezTo>
                    <a:pt x="14" y="2"/>
                    <a:pt x="11" y="4"/>
                    <a:pt x="8" y="5"/>
                  </a:cubicBezTo>
                  <a:cubicBezTo>
                    <a:pt x="5" y="6"/>
                    <a:pt x="3" y="8"/>
                    <a:pt x="0" y="9"/>
                  </a:cubicBezTo>
                  <a:cubicBezTo>
                    <a:pt x="8" y="12"/>
                    <a:pt x="17" y="16"/>
                    <a:pt x="25" y="20"/>
                  </a:cubicBezTo>
                  <a:cubicBezTo>
                    <a:pt x="25" y="14"/>
                    <a:pt x="25" y="7"/>
                    <a:pt x="25" y="0"/>
                  </a:cubicBezTo>
                  <a:lnTo>
                    <a:pt x="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9" name="Freeform 410"/>
            <p:cNvSpPr>
              <a:spLocks/>
            </p:cNvSpPr>
            <p:nvPr/>
          </p:nvSpPr>
          <p:spPr bwMode="auto">
            <a:xfrm>
              <a:off x="5513757" y="5695000"/>
              <a:ext cx="77516" cy="102687"/>
            </a:xfrm>
            <a:custGeom>
              <a:avLst/>
              <a:gdLst>
                <a:gd name="T0" fmla="*/ 18 w 26"/>
                <a:gd name="T1" fmla="*/ 0 h 35"/>
                <a:gd name="T2" fmla="*/ 10 w 26"/>
                <a:gd name="T3" fmla="*/ 5 h 35"/>
                <a:gd name="T4" fmla="*/ 0 w 26"/>
                <a:gd name="T5" fmla="*/ 9 h 35"/>
                <a:gd name="T6" fmla="*/ 0 w 26"/>
                <a:gd name="T7" fmla="*/ 20 h 35"/>
                <a:gd name="T8" fmla="*/ 3 w 26"/>
                <a:gd name="T9" fmla="*/ 20 h 35"/>
                <a:gd name="T10" fmla="*/ 7 w 26"/>
                <a:gd name="T11" fmla="*/ 18 h 35"/>
                <a:gd name="T12" fmla="*/ 10 w 26"/>
                <a:gd name="T13" fmla="*/ 16 h 35"/>
                <a:gd name="T14" fmla="*/ 13 w 26"/>
                <a:gd name="T15" fmla="*/ 15 h 35"/>
                <a:gd name="T16" fmla="*/ 13 w 26"/>
                <a:gd name="T17" fmla="*/ 30 h 35"/>
                <a:gd name="T18" fmla="*/ 26 w 26"/>
                <a:gd name="T19" fmla="*/ 35 h 35"/>
                <a:gd name="T20" fmla="*/ 26 w 26"/>
                <a:gd name="T21" fmla="*/ 0 h 35"/>
                <a:gd name="T22" fmla="*/ 18 w 2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5">
                  <a:moveTo>
                    <a:pt x="18" y="0"/>
                  </a:move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30"/>
                  </a:cubicBezTo>
                  <a:cubicBezTo>
                    <a:pt x="17" y="32"/>
                    <a:pt x="22" y="34"/>
                    <a:pt x="26" y="35"/>
                  </a:cubicBezTo>
                  <a:cubicBezTo>
                    <a:pt x="26" y="27"/>
                    <a:pt x="26" y="15"/>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0" name="Freeform 411"/>
            <p:cNvSpPr>
              <a:spLocks/>
            </p:cNvSpPr>
            <p:nvPr/>
          </p:nvSpPr>
          <p:spPr bwMode="auto">
            <a:xfrm>
              <a:off x="5635033" y="5695000"/>
              <a:ext cx="130027" cy="154032"/>
            </a:xfrm>
            <a:custGeom>
              <a:avLst/>
              <a:gdLst>
                <a:gd name="T0" fmla="*/ 23 w 44"/>
                <a:gd name="T1" fmla="*/ 0 h 52"/>
                <a:gd name="T2" fmla="*/ 6 w 44"/>
                <a:gd name="T3" fmla="*/ 8 h 52"/>
                <a:gd name="T4" fmla="*/ 0 w 44"/>
                <a:gd name="T5" fmla="*/ 33 h 52"/>
                <a:gd name="T6" fmla="*/ 0 w 44"/>
                <a:gd name="T7" fmla="*/ 40 h 52"/>
                <a:gd name="T8" fmla="*/ 15 w 44"/>
                <a:gd name="T9" fmla="*/ 45 h 52"/>
                <a:gd name="T10" fmla="*/ 14 w 44"/>
                <a:gd name="T11" fmla="*/ 33 h 52"/>
                <a:gd name="T12" fmla="*/ 22 w 44"/>
                <a:gd name="T13" fmla="*/ 11 h 52"/>
                <a:gd name="T14" fmla="*/ 30 w 44"/>
                <a:gd name="T15" fmla="*/ 32 h 52"/>
                <a:gd name="T16" fmla="*/ 28 w 44"/>
                <a:gd name="T17" fmla="*/ 48 h 52"/>
                <a:gd name="T18" fmla="*/ 41 w 44"/>
                <a:gd name="T19" fmla="*/ 52 h 52"/>
                <a:gd name="T20" fmla="*/ 44 w 44"/>
                <a:gd name="T21" fmla="*/ 32 h 52"/>
                <a:gd name="T22" fmla="*/ 23 w 44"/>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2">
                  <a:moveTo>
                    <a:pt x="23" y="0"/>
                  </a:moveTo>
                  <a:cubicBezTo>
                    <a:pt x="16" y="0"/>
                    <a:pt x="9" y="3"/>
                    <a:pt x="6" y="8"/>
                  </a:cubicBezTo>
                  <a:cubicBezTo>
                    <a:pt x="2" y="15"/>
                    <a:pt x="0" y="22"/>
                    <a:pt x="0" y="33"/>
                  </a:cubicBezTo>
                  <a:cubicBezTo>
                    <a:pt x="0" y="35"/>
                    <a:pt x="0" y="38"/>
                    <a:pt x="0" y="40"/>
                  </a:cubicBezTo>
                  <a:cubicBezTo>
                    <a:pt x="5" y="42"/>
                    <a:pt x="10" y="43"/>
                    <a:pt x="15" y="45"/>
                  </a:cubicBezTo>
                  <a:cubicBezTo>
                    <a:pt x="14" y="42"/>
                    <a:pt x="14" y="38"/>
                    <a:pt x="14" y="33"/>
                  </a:cubicBezTo>
                  <a:cubicBezTo>
                    <a:pt x="14" y="18"/>
                    <a:pt x="17" y="11"/>
                    <a:pt x="22" y="11"/>
                  </a:cubicBezTo>
                  <a:cubicBezTo>
                    <a:pt x="28" y="11"/>
                    <a:pt x="30" y="17"/>
                    <a:pt x="30" y="32"/>
                  </a:cubicBezTo>
                  <a:cubicBezTo>
                    <a:pt x="30" y="40"/>
                    <a:pt x="30" y="45"/>
                    <a:pt x="28" y="48"/>
                  </a:cubicBezTo>
                  <a:cubicBezTo>
                    <a:pt x="32" y="49"/>
                    <a:pt x="37" y="51"/>
                    <a:pt x="41" y="52"/>
                  </a:cubicBezTo>
                  <a:cubicBezTo>
                    <a:pt x="43" y="46"/>
                    <a:pt x="44" y="40"/>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1" name="Freeform 412"/>
            <p:cNvSpPr>
              <a:spLocks/>
            </p:cNvSpPr>
            <p:nvPr/>
          </p:nvSpPr>
          <p:spPr bwMode="auto">
            <a:xfrm>
              <a:off x="5810070" y="5695000"/>
              <a:ext cx="76267" cy="180330"/>
            </a:xfrm>
            <a:custGeom>
              <a:avLst/>
              <a:gdLst>
                <a:gd name="T0" fmla="*/ 18 w 26"/>
                <a:gd name="T1" fmla="*/ 0 h 61"/>
                <a:gd name="T2" fmla="*/ 10 w 26"/>
                <a:gd name="T3" fmla="*/ 5 h 61"/>
                <a:gd name="T4" fmla="*/ 0 w 26"/>
                <a:gd name="T5" fmla="*/ 9 h 61"/>
                <a:gd name="T6" fmla="*/ 0 w 26"/>
                <a:gd name="T7" fmla="*/ 20 h 61"/>
                <a:gd name="T8" fmla="*/ 4 w 26"/>
                <a:gd name="T9" fmla="*/ 20 h 61"/>
                <a:gd name="T10" fmla="*/ 7 w 26"/>
                <a:gd name="T11" fmla="*/ 18 h 61"/>
                <a:gd name="T12" fmla="*/ 10 w 26"/>
                <a:gd name="T13" fmla="*/ 16 h 61"/>
                <a:gd name="T14" fmla="*/ 13 w 26"/>
                <a:gd name="T15" fmla="*/ 15 h 61"/>
                <a:gd name="T16" fmla="*/ 13 w 26"/>
                <a:gd name="T17" fmla="*/ 59 h 61"/>
                <a:gd name="T18" fmla="*/ 26 w 26"/>
                <a:gd name="T19" fmla="*/ 61 h 61"/>
                <a:gd name="T20" fmla="*/ 26 w 26"/>
                <a:gd name="T21" fmla="*/ 0 h 61"/>
                <a:gd name="T22" fmla="*/ 18 w 26"/>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1">
                  <a:moveTo>
                    <a:pt x="18" y="0"/>
                  </a:move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6"/>
                    <a:pt x="13" y="15"/>
                  </a:cubicBezTo>
                  <a:cubicBezTo>
                    <a:pt x="13" y="15"/>
                    <a:pt x="13" y="15"/>
                    <a:pt x="13" y="59"/>
                  </a:cubicBezTo>
                  <a:cubicBezTo>
                    <a:pt x="17" y="59"/>
                    <a:pt x="22" y="60"/>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2" name="Freeform 417"/>
            <p:cNvSpPr>
              <a:spLocks/>
            </p:cNvSpPr>
            <p:nvPr/>
          </p:nvSpPr>
          <p:spPr bwMode="auto">
            <a:xfrm>
              <a:off x="6526474" y="5695000"/>
              <a:ext cx="76267" cy="182834"/>
            </a:xfrm>
            <a:custGeom>
              <a:avLst/>
              <a:gdLst>
                <a:gd name="T0" fmla="*/ 18 w 26"/>
                <a:gd name="T1" fmla="*/ 0 h 62"/>
                <a:gd name="T2" fmla="*/ 10 w 26"/>
                <a:gd name="T3" fmla="*/ 5 h 62"/>
                <a:gd name="T4" fmla="*/ 0 w 26"/>
                <a:gd name="T5" fmla="*/ 9 h 62"/>
                <a:gd name="T6" fmla="*/ 0 w 26"/>
                <a:gd name="T7" fmla="*/ 20 h 62"/>
                <a:gd name="T8" fmla="*/ 4 w 26"/>
                <a:gd name="T9" fmla="*/ 20 h 62"/>
                <a:gd name="T10" fmla="*/ 7 w 26"/>
                <a:gd name="T11" fmla="*/ 18 h 62"/>
                <a:gd name="T12" fmla="*/ 10 w 26"/>
                <a:gd name="T13" fmla="*/ 16 h 62"/>
                <a:gd name="T14" fmla="*/ 13 w 26"/>
                <a:gd name="T15" fmla="*/ 15 h 62"/>
                <a:gd name="T16" fmla="*/ 13 w 26"/>
                <a:gd name="T17" fmla="*/ 62 h 62"/>
                <a:gd name="T18" fmla="*/ 19 w 26"/>
                <a:gd name="T19" fmla="*/ 62 h 62"/>
                <a:gd name="T20" fmla="*/ 26 w 26"/>
                <a:gd name="T21" fmla="*/ 61 h 62"/>
                <a:gd name="T22" fmla="*/ 26 w 26"/>
                <a:gd name="T23" fmla="*/ 0 h 62"/>
                <a:gd name="T24" fmla="*/ 18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8" y="0"/>
                  </a:moveTo>
                  <a:cubicBezTo>
                    <a:pt x="15" y="2"/>
                    <a:pt x="13" y="4"/>
                    <a:pt x="10" y="5"/>
                  </a:cubicBez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19" y="62"/>
                  </a:cubicBezTo>
                  <a:cubicBezTo>
                    <a:pt x="22" y="62"/>
                    <a:pt x="24" y="62"/>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3" name="Freeform 418"/>
            <p:cNvSpPr>
              <a:spLocks/>
            </p:cNvSpPr>
            <p:nvPr/>
          </p:nvSpPr>
          <p:spPr bwMode="auto">
            <a:xfrm>
              <a:off x="6647749" y="5695000"/>
              <a:ext cx="80017" cy="165302"/>
            </a:xfrm>
            <a:custGeom>
              <a:avLst/>
              <a:gdLst>
                <a:gd name="T0" fmla="*/ 18 w 27"/>
                <a:gd name="T1" fmla="*/ 0 h 56"/>
                <a:gd name="T2" fmla="*/ 10 w 27"/>
                <a:gd name="T3" fmla="*/ 5 h 56"/>
                <a:gd name="T4" fmla="*/ 0 w 27"/>
                <a:gd name="T5" fmla="*/ 9 h 56"/>
                <a:gd name="T6" fmla="*/ 0 w 27"/>
                <a:gd name="T7" fmla="*/ 20 h 56"/>
                <a:gd name="T8" fmla="*/ 4 w 27"/>
                <a:gd name="T9" fmla="*/ 20 h 56"/>
                <a:gd name="T10" fmla="*/ 8 w 27"/>
                <a:gd name="T11" fmla="*/ 18 h 56"/>
                <a:gd name="T12" fmla="*/ 10 w 27"/>
                <a:gd name="T13" fmla="*/ 16 h 56"/>
                <a:gd name="T14" fmla="*/ 13 w 27"/>
                <a:gd name="T15" fmla="*/ 15 h 56"/>
                <a:gd name="T16" fmla="*/ 13 w 27"/>
                <a:gd name="T17" fmla="*/ 56 h 56"/>
                <a:gd name="T18" fmla="*/ 27 w 27"/>
                <a:gd name="T19" fmla="*/ 52 h 56"/>
                <a:gd name="T20" fmla="*/ 27 w 27"/>
                <a:gd name="T21" fmla="*/ 0 h 56"/>
                <a:gd name="T22" fmla="*/ 18 w 2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6">
                  <a:moveTo>
                    <a:pt x="18" y="0"/>
                  </a:move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56"/>
                  </a:cubicBezTo>
                  <a:cubicBezTo>
                    <a:pt x="18" y="55"/>
                    <a:pt x="22" y="54"/>
                    <a:pt x="27" y="52"/>
                  </a:cubicBezTo>
                  <a:cubicBezTo>
                    <a:pt x="27" y="44"/>
                    <a:pt x="27" y="29"/>
                    <a:pt x="27"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4" name="Freeform 425"/>
            <p:cNvSpPr>
              <a:spLocks noEditPoints="1"/>
            </p:cNvSpPr>
            <p:nvPr/>
          </p:nvSpPr>
          <p:spPr bwMode="auto">
            <a:xfrm>
              <a:off x="6642796" y="2013434"/>
              <a:ext cx="245684" cy="213512"/>
            </a:xfrm>
            <a:custGeom>
              <a:avLst/>
              <a:gdLst>
                <a:gd name="T0" fmla="*/ 701 w 704"/>
                <a:gd name="T1" fmla="*/ 585 h 610"/>
                <a:gd name="T2" fmla="*/ 366 w 704"/>
                <a:gd name="T3" fmla="*/ 8 h 610"/>
                <a:gd name="T4" fmla="*/ 352 w 704"/>
                <a:gd name="T5" fmla="*/ 0 h 610"/>
                <a:gd name="T6" fmla="*/ 338 w 704"/>
                <a:gd name="T7" fmla="*/ 8 h 610"/>
                <a:gd name="T8" fmla="*/ 3 w 704"/>
                <a:gd name="T9" fmla="*/ 586 h 610"/>
                <a:gd name="T10" fmla="*/ 3 w 704"/>
                <a:gd name="T11" fmla="*/ 602 h 610"/>
                <a:gd name="T12" fmla="*/ 17 w 704"/>
                <a:gd name="T13" fmla="*/ 610 h 610"/>
                <a:gd name="T14" fmla="*/ 688 w 704"/>
                <a:gd name="T15" fmla="*/ 610 h 610"/>
                <a:gd name="T16" fmla="*/ 688 w 704"/>
                <a:gd name="T17" fmla="*/ 610 h 610"/>
                <a:gd name="T18" fmla="*/ 704 w 704"/>
                <a:gd name="T19" fmla="*/ 594 h 610"/>
                <a:gd name="T20" fmla="*/ 701 w 704"/>
                <a:gd name="T21" fmla="*/ 585 h 610"/>
                <a:gd name="T22" fmla="*/ 352 w 704"/>
                <a:gd name="T23" fmla="*/ 220 h 610"/>
                <a:gd name="T24" fmla="*/ 514 w 704"/>
                <a:gd name="T25" fmla="*/ 500 h 610"/>
                <a:gd name="T26" fmla="*/ 190 w 704"/>
                <a:gd name="T27" fmla="*/ 500 h 610"/>
                <a:gd name="T28" fmla="*/ 352 w 704"/>
                <a:gd name="T29" fmla="*/ 2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610">
                  <a:moveTo>
                    <a:pt x="701" y="585"/>
                  </a:moveTo>
                  <a:cubicBezTo>
                    <a:pt x="366" y="8"/>
                    <a:pt x="366" y="8"/>
                    <a:pt x="366" y="8"/>
                  </a:cubicBezTo>
                  <a:cubicBezTo>
                    <a:pt x="363" y="3"/>
                    <a:pt x="358" y="0"/>
                    <a:pt x="352" y="0"/>
                  </a:cubicBezTo>
                  <a:cubicBezTo>
                    <a:pt x="346" y="0"/>
                    <a:pt x="341" y="3"/>
                    <a:pt x="338" y="8"/>
                  </a:cubicBezTo>
                  <a:cubicBezTo>
                    <a:pt x="3" y="586"/>
                    <a:pt x="3" y="586"/>
                    <a:pt x="3" y="586"/>
                  </a:cubicBezTo>
                  <a:cubicBezTo>
                    <a:pt x="0" y="591"/>
                    <a:pt x="0" y="597"/>
                    <a:pt x="3" y="602"/>
                  </a:cubicBezTo>
                  <a:cubicBezTo>
                    <a:pt x="5" y="607"/>
                    <a:pt x="11" y="610"/>
                    <a:pt x="17" y="610"/>
                  </a:cubicBezTo>
                  <a:cubicBezTo>
                    <a:pt x="688" y="610"/>
                    <a:pt x="688" y="610"/>
                    <a:pt x="688" y="610"/>
                  </a:cubicBezTo>
                  <a:cubicBezTo>
                    <a:pt x="688" y="610"/>
                    <a:pt x="688" y="610"/>
                    <a:pt x="688" y="610"/>
                  </a:cubicBezTo>
                  <a:cubicBezTo>
                    <a:pt x="697" y="610"/>
                    <a:pt x="704" y="603"/>
                    <a:pt x="704" y="594"/>
                  </a:cubicBezTo>
                  <a:cubicBezTo>
                    <a:pt x="704" y="591"/>
                    <a:pt x="703" y="587"/>
                    <a:pt x="701" y="585"/>
                  </a:cubicBezTo>
                  <a:close/>
                  <a:moveTo>
                    <a:pt x="352" y="220"/>
                  </a:moveTo>
                  <a:cubicBezTo>
                    <a:pt x="514" y="500"/>
                    <a:pt x="514" y="500"/>
                    <a:pt x="514" y="500"/>
                  </a:cubicBezTo>
                  <a:cubicBezTo>
                    <a:pt x="190" y="500"/>
                    <a:pt x="190" y="500"/>
                    <a:pt x="190" y="500"/>
                  </a:cubicBezTo>
                  <a:lnTo>
                    <a:pt x="352" y="220"/>
                  </a:lnTo>
                  <a:close/>
                </a:path>
              </a:pathLst>
            </a:custGeom>
            <a:solidFill>
              <a:srgbClr val="505050"/>
            </a:solidFill>
            <a:ln>
              <a:noFill/>
            </a:ln>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5" name="Freeform 99"/>
            <p:cNvSpPr>
              <a:spLocks noEditPoints="1"/>
            </p:cNvSpPr>
            <p:nvPr/>
          </p:nvSpPr>
          <p:spPr bwMode="auto">
            <a:xfrm>
              <a:off x="4884755" y="3680129"/>
              <a:ext cx="592394" cy="412818"/>
            </a:xfrm>
            <a:custGeom>
              <a:avLst/>
              <a:gdLst>
                <a:gd name="T0" fmla="*/ 208 w 208"/>
                <a:gd name="T1" fmla="*/ 135 h 145"/>
                <a:gd name="T2" fmla="*/ 208 w 208"/>
                <a:gd name="T3" fmla="*/ 10 h 145"/>
                <a:gd name="T4" fmla="*/ 198 w 208"/>
                <a:gd name="T5" fmla="*/ 0 h 145"/>
                <a:gd name="T6" fmla="*/ 10 w 208"/>
                <a:gd name="T7" fmla="*/ 0 h 145"/>
                <a:gd name="T8" fmla="*/ 0 w 208"/>
                <a:gd name="T9" fmla="*/ 10 h 145"/>
                <a:gd name="T10" fmla="*/ 0 w 208"/>
                <a:gd name="T11" fmla="*/ 135 h 145"/>
                <a:gd name="T12" fmla="*/ 10 w 208"/>
                <a:gd name="T13" fmla="*/ 145 h 145"/>
                <a:gd name="T14" fmla="*/ 198 w 208"/>
                <a:gd name="T15" fmla="*/ 145 h 145"/>
                <a:gd name="T16" fmla="*/ 208 w 208"/>
                <a:gd name="T17" fmla="*/ 135 h 145"/>
                <a:gd name="T18" fmla="*/ 104 w 208"/>
                <a:gd name="T19" fmla="*/ 3 h 145"/>
                <a:gd name="T20" fmla="*/ 106 w 208"/>
                <a:gd name="T21" fmla="*/ 5 h 145"/>
                <a:gd name="T22" fmla="*/ 104 w 208"/>
                <a:gd name="T23" fmla="*/ 8 h 145"/>
                <a:gd name="T24" fmla="*/ 102 w 208"/>
                <a:gd name="T25" fmla="*/ 5 h 145"/>
                <a:gd name="T26" fmla="*/ 104 w 208"/>
                <a:gd name="T27" fmla="*/ 3 h 145"/>
                <a:gd name="T28" fmla="*/ 104 w 208"/>
                <a:gd name="T29" fmla="*/ 141 h 145"/>
                <a:gd name="T30" fmla="*/ 100 w 208"/>
                <a:gd name="T31" fmla="*/ 136 h 145"/>
                <a:gd name="T32" fmla="*/ 104 w 208"/>
                <a:gd name="T33" fmla="*/ 132 h 145"/>
                <a:gd name="T34" fmla="*/ 109 w 208"/>
                <a:gd name="T35" fmla="*/ 136 h 145"/>
                <a:gd name="T36" fmla="*/ 104 w 208"/>
                <a:gd name="T37" fmla="*/ 141 h 145"/>
                <a:gd name="T38" fmla="*/ 197 w 208"/>
                <a:gd name="T39" fmla="*/ 129 h 145"/>
                <a:gd name="T40" fmla="*/ 12 w 208"/>
                <a:gd name="T41" fmla="*/ 129 h 145"/>
                <a:gd name="T42" fmla="*/ 12 w 208"/>
                <a:gd name="T43" fmla="*/ 11 h 145"/>
                <a:gd name="T44" fmla="*/ 197 w 208"/>
                <a:gd name="T45" fmla="*/ 11 h 145"/>
                <a:gd name="T46" fmla="*/ 197 w 208"/>
                <a:gd name="T4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145">
                  <a:moveTo>
                    <a:pt x="208" y="135"/>
                  </a:moveTo>
                  <a:cubicBezTo>
                    <a:pt x="208" y="10"/>
                    <a:pt x="208" y="10"/>
                    <a:pt x="208" y="10"/>
                  </a:cubicBezTo>
                  <a:cubicBezTo>
                    <a:pt x="208" y="4"/>
                    <a:pt x="203" y="0"/>
                    <a:pt x="198" y="0"/>
                  </a:cubicBezTo>
                  <a:cubicBezTo>
                    <a:pt x="10" y="0"/>
                    <a:pt x="10" y="0"/>
                    <a:pt x="10" y="0"/>
                  </a:cubicBezTo>
                  <a:cubicBezTo>
                    <a:pt x="5" y="0"/>
                    <a:pt x="0" y="4"/>
                    <a:pt x="0" y="10"/>
                  </a:cubicBezTo>
                  <a:cubicBezTo>
                    <a:pt x="0" y="135"/>
                    <a:pt x="0" y="135"/>
                    <a:pt x="0" y="135"/>
                  </a:cubicBezTo>
                  <a:cubicBezTo>
                    <a:pt x="0" y="140"/>
                    <a:pt x="5" y="145"/>
                    <a:pt x="10" y="145"/>
                  </a:cubicBezTo>
                  <a:cubicBezTo>
                    <a:pt x="198" y="145"/>
                    <a:pt x="198" y="145"/>
                    <a:pt x="198" y="145"/>
                  </a:cubicBezTo>
                  <a:cubicBezTo>
                    <a:pt x="203" y="145"/>
                    <a:pt x="208" y="140"/>
                    <a:pt x="208" y="135"/>
                  </a:cubicBezTo>
                  <a:close/>
                  <a:moveTo>
                    <a:pt x="104" y="3"/>
                  </a:moveTo>
                  <a:cubicBezTo>
                    <a:pt x="105" y="3"/>
                    <a:pt x="106" y="4"/>
                    <a:pt x="106" y="5"/>
                  </a:cubicBezTo>
                  <a:cubicBezTo>
                    <a:pt x="106" y="7"/>
                    <a:pt x="105" y="8"/>
                    <a:pt x="104" y="8"/>
                  </a:cubicBezTo>
                  <a:cubicBezTo>
                    <a:pt x="103" y="8"/>
                    <a:pt x="102" y="7"/>
                    <a:pt x="102" y="5"/>
                  </a:cubicBezTo>
                  <a:cubicBezTo>
                    <a:pt x="102" y="4"/>
                    <a:pt x="103" y="3"/>
                    <a:pt x="104" y="3"/>
                  </a:cubicBezTo>
                  <a:close/>
                  <a:moveTo>
                    <a:pt x="104" y="141"/>
                  </a:moveTo>
                  <a:cubicBezTo>
                    <a:pt x="101" y="141"/>
                    <a:pt x="100" y="139"/>
                    <a:pt x="100" y="136"/>
                  </a:cubicBezTo>
                  <a:cubicBezTo>
                    <a:pt x="100" y="134"/>
                    <a:pt x="101" y="132"/>
                    <a:pt x="104" y="132"/>
                  </a:cubicBezTo>
                  <a:cubicBezTo>
                    <a:pt x="107" y="132"/>
                    <a:pt x="109" y="134"/>
                    <a:pt x="109" y="136"/>
                  </a:cubicBezTo>
                  <a:cubicBezTo>
                    <a:pt x="109" y="139"/>
                    <a:pt x="107" y="141"/>
                    <a:pt x="104" y="141"/>
                  </a:cubicBezTo>
                  <a:close/>
                  <a:moveTo>
                    <a:pt x="197" y="129"/>
                  </a:moveTo>
                  <a:cubicBezTo>
                    <a:pt x="12" y="129"/>
                    <a:pt x="12" y="129"/>
                    <a:pt x="12" y="129"/>
                  </a:cubicBezTo>
                  <a:cubicBezTo>
                    <a:pt x="12" y="11"/>
                    <a:pt x="12" y="11"/>
                    <a:pt x="12" y="11"/>
                  </a:cubicBezTo>
                  <a:cubicBezTo>
                    <a:pt x="197" y="11"/>
                    <a:pt x="197" y="11"/>
                    <a:pt x="197" y="11"/>
                  </a:cubicBezTo>
                  <a:lnTo>
                    <a:pt x="197" y="129"/>
                  </a:lnTo>
                  <a:close/>
                </a:path>
              </a:pathLst>
            </a:custGeom>
            <a:solidFill>
              <a:srgbClr val="505050"/>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6" name="Freeform 995"/>
            <p:cNvSpPr>
              <a:spLocks noChangeAspect="1"/>
            </p:cNvSpPr>
            <p:nvPr/>
          </p:nvSpPr>
          <p:spPr bwMode="auto">
            <a:xfrm>
              <a:off x="4251431" y="3908865"/>
              <a:ext cx="408889" cy="4094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68402" tIns="54722" rIns="68402" bIns="54722" numCol="1" spcCol="0" rtlCol="0" fromWordArt="0" anchor="t" anchorCtr="0" forceAA="0" compatLnSpc="1">
              <a:prstTxWarp prst="textNoShape">
                <a:avLst/>
              </a:prstTxWarp>
              <a:noAutofit/>
            </a:bodyPr>
            <a:lstStyle/>
            <a:p>
              <a:pPr algn="ctr" defTabSz="348752" fontAlgn="base">
                <a:lnSpc>
                  <a:spcPct val="90000"/>
                </a:lnSpc>
                <a:spcBef>
                  <a:spcPct val="0"/>
                </a:spcBef>
                <a:spcAft>
                  <a:spcPct val="0"/>
                </a:spcAft>
                <a:defRPr/>
              </a:pPr>
              <a:endParaRPr lang="en-US" sz="898" kern="0" dirty="0">
                <a:gradFill>
                  <a:gsLst>
                    <a:gs pos="0">
                      <a:srgbClr val="FFFFFF"/>
                    </a:gs>
                    <a:gs pos="100000">
                      <a:srgbClr val="FFFFFF"/>
                    </a:gs>
                  </a:gsLst>
                  <a:lin ang="5400000" scaled="0"/>
                </a:gradFill>
                <a:ea typeface="Segoe UI" pitchFamily="34" charset="0"/>
                <a:cs typeface="Segoe UI" pitchFamily="34" charset="0"/>
              </a:endParaRPr>
            </a:p>
          </p:txBody>
        </p:sp>
        <p:sp>
          <p:nvSpPr>
            <p:cNvPr id="997" name="Freeform 340"/>
            <p:cNvSpPr>
              <a:spLocks/>
            </p:cNvSpPr>
            <p:nvPr/>
          </p:nvSpPr>
          <p:spPr bwMode="auto">
            <a:xfrm>
              <a:off x="7240870"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8" name="Freeform 262"/>
            <p:cNvSpPr>
              <a:spLocks noEditPoints="1"/>
            </p:cNvSpPr>
            <p:nvPr/>
          </p:nvSpPr>
          <p:spPr bwMode="auto">
            <a:xfrm>
              <a:off x="5872118"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9" name="Freeform 243"/>
            <p:cNvSpPr>
              <a:spLocks/>
            </p:cNvSpPr>
            <p:nvPr/>
          </p:nvSpPr>
          <p:spPr bwMode="auto">
            <a:xfrm>
              <a:off x="5858831"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00" name="Freeform 6"/>
            <p:cNvSpPr>
              <a:spLocks noEditPoints="1"/>
            </p:cNvSpPr>
            <p:nvPr/>
          </p:nvSpPr>
          <p:spPr bwMode="auto">
            <a:xfrm>
              <a:off x="6453659" y="2568270"/>
              <a:ext cx="353645" cy="604939"/>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1001" name="Group 1000"/>
            <p:cNvGrpSpPr/>
            <p:nvPr/>
          </p:nvGrpSpPr>
          <p:grpSpPr>
            <a:xfrm>
              <a:off x="6488832" y="3515513"/>
              <a:ext cx="306572" cy="343958"/>
              <a:chOff x="6495975" y="3510751"/>
              <a:chExt cx="306572" cy="343958"/>
            </a:xfrm>
          </p:grpSpPr>
          <p:sp>
            <p:nvSpPr>
              <p:cNvPr id="1107"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8"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9"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02" name="Freeform 20"/>
            <p:cNvSpPr>
              <a:spLocks noEditPoints="1"/>
            </p:cNvSpPr>
            <p:nvPr/>
          </p:nvSpPr>
          <p:spPr bwMode="auto">
            <a:xfrm>
              <a:off x="4924681" y="2796699"/>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3" name="Freeform 20"/>
            <p:cNvSpPr>
              <a:spLocks noEditPoints="1"/>
            </p:cNvSpPr>
            <p:nvPr/>
          </p:nvSpPr>
          <p:spPr bwMode="auto">
            <a:xfrm>
              <a:off x="4924681"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4" name="Freeform 20"/>
            <p:cNvSpPr>
              <a:spLocks noEditPoints="1"/>
            </p:cNvSpPr>
            <p:nvPr/>
          </p:nvSpPr>
          <p:spPr bwMode="auto">
            <a:xfrm>
              <a:off x="5230502"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5" name="Freeform 153"/>
            <p:cNvSpPr>
              <a:spLocks/>
            </p:cNvSpPr>
            <p:nvPr/>
          </p:nvSpPr>
          <p:spPr bwMode="auto">
            <a:xfrm>
              <a:off x="5317523"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06" name="Group 1005"/>
            <p:cNvGrpSpPr/>
            <p:nvPr/>
          </p:nvGrpSpPr>
          <p:grpSpPr>
            <a:xfrm>
              <a:off x="5454053" y="2355851"/>
              <a:ext cx="365054" cy="356934"/>
              <a:chOff x="-6292850" y="812800"/>
              <a:chExt cx="5283200" cy="5165725"/>
            </a:xfrm>
            <a:solidFill>
              <a:schemeClr val="tx1"/>
            </a:solidFill>
          </p:grpSpPr>
          <p:sp>
            <p:nvSpPr>
              <p:cNvPr id="1088" name="Freeform 24"/>
              <p:cNvSpPr>
                <a:spLocks noEditPoints="1"/>
              </p:cNvSpPr>
              <p:nvPr/>
            </p:nvSpPr>
            <p:spPr bwMode="auto">
              <a:xfrm>
                <a:off x="-6292850" y="812800"/>
                <a:ext cx="5283200" cy="5165725"/>
              </a:xfrm>
              <a:custGeom>
                <a:avLst/>
                <a:gdLst>
                  <a:gd name="T0" fmla="*/ 0 w 3328"/>
                  <a:gd name="T1" fmla="*/ 3254 h 3254"/>
                  <a:gd name="T2" fmla="*/ 0 w 3328"/>
                  <a:gd name="T3" fmla="*/ 0 h 3254"/>
                  <a:gd name="T4" fmla="*/ 3328 w 3328"/>
                  <a:gd name="T5" fmla="*/ 0 h 3254"/>
                  <a:gd name="T6" fmla="*/ 3328 w 3328"/>
                  <a:gd name="T7" fmla="*/ 3254 h 3254"/>
                  <a:gd name="T8" fmla="*/ 0 w 3328"/>
                  <a:gd name="T9" fmla="*/ 3254 h 3254"/>
                  <a:gd name="T10" fmla="*/ 173 w 3328"/>
                  <a:gd name="T11" fmla="*/ 3086 h 3254"/>
                  <a:gd name="T12" fmla="*/ 3155 w 3328"/>
                  <a:gd name="T13" fmla="*/ 3086 h 3254"/>
                  <a:gd name="T14" fmla="*/ 3155 w 3328"/>
                  <a:gd name="T15" fmla="*/ 667 h 3254"/>
                  <a:gd name="T16" fmla="*/ 173 w 3328"/>
                  <a:gd name="T17" fmla="*/ 667 h 3254"/>
                  <a:gd name="T18" fmla="*/ 173 w 3328"/>
                  <a:gd name="T19" fmla="*/ 3086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8" h="3254">
                    <a:moveTo>
                      <a:pt x="0" y="3254"/>
                    </a:moveTo>
                    <a:lnTo>
                      <a:pt x="0" y="0"/>
                    </a:lnTo>
                    <a:lnTo>
                      <a:pt x="3328" y="0"/>
                    </a:lnTo>
                    <a:lnTo>
                      <a:pt x="3328" y="3254"/>
                    </a:lnTo>
                    <a:lnTo>
                      <a:pt x="0" y="3254"/>
                    </a:lnTo>
                    <a:close/>
                    <a:moveTo>
                      <a:pt x="173" y="3086"/>
                    </a:moveTo>
                    <a:lnTo>
                      <a:pt x="3155" y="3086"/>
                    </a:lnTo>
                    <a:lnTo>
                      <a:pt x="3155" y="667"/>
                    </a:lnTo>
                    <a:lnTo>
                      <a:pt x="173" y="667"/>
                    </a:lnTo>
                    <a:lnTo>
                      <a:pt x="173" y="30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9" name="Rectangle 25"/>
              <p:cNvSpPr>
                <a:spLocks noChangeArrowheads="1"/>
              </p:cNvSpPr>
              <p:nvPr/>
            </p:nvSpPr>
            <p:spPr bwMode="auto">
              <a:xfrm>
                <a:off x="-48768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0" name="Rectangle 26"/>
              <p:cNvSpPr>
                <a:spLocks noChangeArrowheads="1"/>
              </p:cNvSpPr>
              <p:nvPr/>
            </p:nvSpPr>
            <p:spPr bwMode="auto">
              <a:xfrm>
                <a:off x="-3970338" y="2132013"/>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1" name="Rectangle 27"/>
              <p:cNvSpPr>
                <a:spLocks noChangeArrowheads="1"/>
              </p:cNvSpPr>
              <p:nvPr/>
            </p:nvSpPr>
            <p:spPr bwMode="auto">
              <a:xfrm>
                <a:off x="-3084513"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2" name="Rectangle 28"/>
              <p:cNvSpPr>
                <a:spLocks noChangeArrowheads="1"/>
              </p:cNvSpPr>
              <p:nvPr/>
            </p:nvSpPr>
            <p:spPr bwMode="auto">
              <a:xfrm>
                <a:off x="-21971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3" name="Rectangle 29"/>
              <p:cNvSpPr>
                <a:spLocks noChangeArrowheads="1"/>
              </p:cNvSpPr>
              <p:nvPr/>
            </p:nvSpPr>
            <p:spPr bwMode="auto">
              <a:xfrm>
                <a:off x="-5759450" y="3017838"/>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4" name="Rectangle 30"/>
              <p:cNvSpPr>
                <a:spLocks noChangeArrowheads="1"/>
              </p:cNvSpPr>
              <p:nvPr/>
            </p:nvSpPr>
            <p:spPr bwMode="auto">
              <a:xfrm>
                <a:off x="-48768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5" name="Rectangle 31"/>
              <p:cNvSpPr>
                <a:spLocks noChangeArrowheads="1"/>
              </p:cNvSpPr>
              <p:nvPr/>
            </p:nvSpPr>
            <p:spPr bwMode="auto">
              <a:xfrm>
                <a:off x="-3970338" y="3017838"/>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6" name="Rectangle 32"/>
              <p:cNvSpPr>
                <a:spLocks noChangeArrowheads="1"/>
              </p:cNvSpPr>
              <p:nvPr/>
            </p:nvSpPr>
            <p:spPr bwMode="auto">
              <a:xfrm>
                <a:off x="-3084513"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7" name="Rectangle 33"/>
              <p:cNvSpPr>
                <a:spLocks noChangeArrowheads="1"/>
              </p:cNvSpPr>
              <p:nvPr/>
            </p:nvSpPr>
            <p:spPr bwMode="auto">
              <a:xfrm>
                <a:off x="-21971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8" name="Rectangle 34"/>
              <p:cNvSpPr>
                <a:spLocks noChangeArrowheads="1"/>
              </p:cNvSpPr>
              <p:nvPr/>
            </p:nvSpPr>
            <p:spPr bwMode="auto">
              <a:xfrm>
                <a:off x="-5759450" y="3902075"/>
                <a:ext cx="638175"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9" name="Rectangle 35"/>
              <p:cNvSpPr>
                <a:spLocks noChangeArrowheads="1"/>
              </p:cNvSpPr>
              <p:nvPr/>
            </p:nvSpPr>
            <p:spPr bwMode="auto">
              <a:xfrm>
                <a:off x="-48768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0" name="Rectangle 36"/>
              <p:cNvSpPr>
                <a:spLocks noChangeArrowheads="1"/>
              </p:cNvSpPr>
              <p:nvPr/>
            </p:nvSpPr>
            <p:spPr bwMode="auto">
              <a:xfrm>
                <a:off x="-3970338" y="3902075"/>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1" name="Rectangle 37"/>
              <p:cNvSpPr>
                <a:spLocks noChangeArrowheads="1"/>
              </p:cNvSpPr>
              <p:nvPr/>
            </p:nvSpPr>
            <p:spPr bwMode="auto">
              <a:xfrm>
                <a:off x="-3084513"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2" name="Rectangle 38"/>
              <p:cNvSpPr>
                <a:spLocks noChangeArrowheads="1"/>
              </p:cNvSpPr>
              <p:nvPr/>
            </p:nvSpPr>
            <p:spPr bwMode="auto">
              <a:xfrm>
                <a:off x="-21971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3" name="Rectangle 39"/>
              <p:cNvSpPr>
                <a:spLocks noChangeArrowheads="1"/>
              </p:cNvSpPr>
              <p:nvPr/>
            </p:nvSpPr>
            <p:spPr bwMode="auto">
              <a:xfrm>
                <a:off x="-5759450" y="4787900"/>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4" name="Rectangle 40"/>
              <p:cNvSpPr>
                <a:spLocks noChangeArrowheads="1"/>
              </p:cNvSpPr>
              <p:nvPr/>
            </p:nvSpPr>
            <p:spPr bwMode="auto">
              <a:xfrm>
                <a:off x="-4876800"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5" name="Rectangle 41"/>
              <p:cNvSpPr>
                <a:spLocks noChangeArrowheads="1"/>
              </p:cNvSpPr>
              <p:nvPr/>
            </p:nvSpPr>
            <p:spPr bwMode="auto">
              <a:xfrm>
                <a:off x="-3970338" y="4787900"/>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6" name="Rectangle 42"/>
              <p:cNvSpPr>
                <a:spLocks noChangeArrowheads="1"/>
              </p:cNvSpPr>
              <p:nvPr/>
            </p:nvSpPr>
            <p:spPr bwMode="auto">
              <a:xfrm>
                <a:off x="-3084513"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07" name="Freeform 202"/>
            <p:cNvSpPr>
              <a:spLocks/>
            </p:cNvSpPr>
            <p:nvPr/>
          </p:nvSpPr>
          <p:spPr bwMode="auto">
            <a:xfrm>
              <a:off x="5866330"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08" name="Freeform 46"/>
            <p:cNvSpPr>
              <a:spLocks noEditPoints="1"/>
            </p:cNvSpPr>
            <p:nvPr/>
          </p:nvSpPr>
          <p:spPr bwMode="auto">
            <a:xfrm>
              <a:off x="5873032" y="3473270"/>
              <a:ext cx="231491" cy="373636"/>
            </a:xfrm>
            <a:custGeom>
              <a:avLst/>
              <a:gdLst>
                <a:gd name="T0" fmla="*/ 1219 w 1330"/>
                <a:gd name="T1" fmla="*/ 298 h 2148"/>
                <a:gd name="T2" fmla="*/ 665 w 1330"/>
                <a:gd name="T3" fmla="*/ 0 h 2148"/>
                <a:gd name="T4" fmla="*/ 0 w 1330"/>
                <a:gd name="T5" fmla="*/ 665 h 2148"/>
                <a:gd name="T6" fmla="*/ 18 w 1330"/>
                <a:gd name="T7" fmla="*/ 818 h 2148"/>
                <a:gd name="T8" fmla="*/ 49 w 1330"/>
                <a:gd name="T9" fmla="*/ 917 h 2148"/>
                <a:gd name="T10" fmla="*/ 95 w 1330"/>
                <a:gd name="T11" fmla="*/ 1008 h 2148"/>
                <a:gd name="T12" fmla="*/ 233 w 1330"/>
                <a:gd name="T13" fmla="*/ 1284 h 2148"/>
                <a:gd name="T14" fmla="*/ 665 w 1330"/>
                <a:gd name="T15" fmla="*/ 2148 h 2148"/>
                <a:gd name="T16" fmla="*/ 1235 w 1330"/>
                <a:gd name="T17" fmla="*/ 1008 h 2148"/>
                <a:gd name="T18" fmla="*/ 1281 w 1330"/>
                <a:gd name="T19" fmla="*/ 917 h 2148"/>
                <a:gd name="T20" fmla="*/ 1312 w 1330"/>
                <a:gd name="T21" fmla="*/ 818 h 2148"/>
                <a:gd name="T22" fmla="*/ 1330 w 1330"/>
                <a:gd name="T23" fmla="*/ 665 h 2148"/>
                <a:gd name="T24" fmla="*/ 1219 w 1330"/>
                <a:gd name="T25" fmla="*/ 298 h 2148"/>
                <a:gd name="T26" fmla="*/ 933 w 1330"/>
                <a:gd name="T27" fmla="*/ 729 h 2148"/>
                <a:gd name="T28" fmla="*/ 920 w 1330"/>
                <a:gd name="T29" fmla="*/ 769 h 2148"/>
                <a:gd name="T30" fmla="*/ 901 w 1330"/>
                <a:gd name="T31" fmla="*/ 807 h 2148"/>
                <a:gd name="T32" fmla="*/ 665 w 1330"/>
                <a:gd name="T33" fmla="*/ 940 h 2148"/>
                <a:gd name="T34" fmla="*/ 588 w 1330"/>
                <a:gd name="T35" fmla="*/ 929 h 2148"/>
                <a:gd name="T36" fmla="*/ 429 w 1330"/>
                <a:gd name="T37" fmla="*/ 807 h 2148"/>
                <a:gd name="T38" fmla="*/ 411 w 1330"/>
                <a:gd name="T39" fmla="*/ 769 h 2148"/>
                <a:gd name="T40" fmla="*/ 398 w 1330"/>
                <a:gd name="T41" fmla="*/ 729 h 2148"/>
                <a:gd name="T42" fmla="*/ 390 w 1330"/>
                <a:gd name="T43" fmla="*/ 665 h 2148"/>
                <a:gd name="T44" fmla="*/ 665 w 1330"/>
                <a:gd name="T45" fmla="*/ 391 h 2148"/>
                <a:gd name="T46" fmla="*/ 929 w 1330"/>
                <a:gd name="T47" fmla="*/ 588 h 2148"/>
                <a:gd name="T48" fmla="*/ 940 w 1330"/>
                <a:gd name="T49" fmla="*/ 665 h 2148"/>
                <a:gd name="T50" fmla="*/ 933 w 1330"/>
                <a:gd name="T51" fmla="*/ 729 h 2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0" h="2148">
                  <a:moveTo>
                    <a:pt x="1219" y="298"/>
                  </a:moveTo>
                  <a:cubicBezTo>
                    <a:pt x="1100" y="119"/>
                    <a:pt x="896" y="0"/>
                    <a:pt x="665" y="0"/>
                  </a:cubicBezTo>
                  <a:cubicBezTo>
                    <a:pt x="298" y="0"/>
                    <a:pt x="0" y="298"/>
                    <a:pt x="0" y="665"/>
                  </a:cubicBezTo>
                  <a:cubicBezTo>
                    <a:pt x="0" y="718"/>
                    <a:pt x="6" y="769"/>
                    <a:pt x="18" y="818"/>
                  </a:cubicBezTo>
                  <a:cubicBezTo>
                    <a:pt x="26" y="852"/>
                    <a:pt x="36" y="885"/>
                    <a:pt x="49" y="917"/>
                  </a:cubicBezTo>
                  <a:cubicBezTo>
                    <a:pt x="62" y="948"/>
                    <a:pt x="77" y="979"/>
                    <a:pt x="95" y="1008"/>
                  </a:cubicBezTo>
                  <a:cubicBezTo>
                    <a:pt x="233" y="1284"/>
                    <a:pt x="233" y="1284"/>
                    <a:pt x="233" y="1284"/>
                  </a:cubicBezTo>
                  <a:cubicBezTo>
                    <a:pt x="665" y="2148"/>
                    <a:pt x="665" y="2148"/>
                    <a:pt x="665" y="2148"/>
                  </a:cubicBezTo>
                  <a:cubicBezTo>
                    <a:pt x="1235" y="1008"/>
                    <a:pt x="1235" y="1008"/>
                    <a:pt x="1235" y="1008"/>
                  </a:cubicBezTo>
                  <a:cubicBezTo>
                    <a:pt x="1253" y="979"/>
                    <a:pt x="1268" y="948"/>
                    <a:pt x="1281" y="917"/>
                  </a:cubicBezTo>
                  <a:cubicBezTo>
                    <a:pt x="1294" y="885"/>
                    <a:pt x="1304" y="852"/>
                    <a:pt x="1312" y="818"/>
                  </a:cubicBezTo>
                  <a:cubicBezTo>
                    <a:pt x="1324" y="769"/>
                    <a:pt x="1330" y="718"/>
                    <a:pt x="1330" y="665"/>
                  </a:cubicBezTo>
                  <a:cubicBezTo>
                    <a:pt x="1330" y="530"/>
                    <a:pt x="1289" y="403"/>
                    <a:pt x="1219" y="298"/>
                  </a:cubicBezTo>
                  <a:close/>
                  <a:moveTo>
                    <a:pt x="933" y="729"/>
                  </a:moveTo>
                  <a:cubicBezTo>
                    <a:pt x="929" y="743"/>
                    <a:pt x="925" y="756"/>
                    <a:pt x="920" y="769"/>
                  </a:cubicBezTo>
                  <a:cubicBezTo>
                    <a:pt x="901" y="807"/>
                    <a:pt x="901" y="807"/>
                    <a:pt x="901" y="807"/>
                  </a:cubicBezTo>
                  <a:cubicBezTo>
                    <a:pt x="853" y="887"/>
                    <a:pt x="765" y="940"/>
                    <a:pt x="665" y="940"/>
                  </a:cubicBezTo>
                  <a:cubicBezTo>
                    <a:pt x="638" y="940"/>
                    <a:pt x="612" y="936"/>
                    <a:pt x="588" y="929"/>
                  </a:cubicBezTo>
                  <a:cubicBezTo>
                    <a:pt x="521" y="910"/>
                    <a:pt x="465" y="865"/>
                    <a:pt x="429" y="807"/>
                  </a:cubicBezTo>
                  <a:cubicBezTo>
                    <a:pt x="411" y="769"/>
                    <a:pt x="411" y="769"/>
                    <a:pt x="411" y="769"/>
                  </a:cubicBezTo>
                  <a:cubicBezTo>
                    <a:pt x="405" y="756"/>
                    <a:pt x="401" y="743"/>
                    <a:pt x="398" y="729"/>
                  </a:cubicBezTo>
                  <a:cubicBezTo>
                    <a:pt x="393" y="708"/>
                    <a:pt x="390" y="687"/>
                    <a:pt x="390" y="665"/>
                  </a:cubicBezTo>
                  <a:cubicBezTo>
                    <a:pt x="390" y="514"/>
                    <a:pt x="513" y="391"/>
                    <a:pt x="665" y="391"/>
                  </a:cubicBezTo>
                  <a:cubicBezTo>
                    <a:pt x="790" y="391"/>
                    <a:pt x="896" y="474"/>
                    <a:pt x="929" y="588"/>
                  </a:cubicBezTo>
                  <a:cubicBezTo>
                    <a:pt x="936" y="613"/>
                    <a:pt x="940" y="639"/>
                    <a:pt x="940" y="665"/>
                  </a:cubicBezTo>
                  <a:cubicBezTo>
                    <a:pt x="940" y="687"/>
                    <a:pt x="937" y="708"/>
                    <a:pt x="933" y="72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9" name="Freeform 127"/>
            <p:cNvSpPr>
              <a:spLocks noEditPoints="1"/>
            </p:cNvSpPr>
            <p:nvPr/>
          </p:nvSpPr>
          <p:spPr bwMode="auto">
            <a:xfrm>
              <a:off x="6176398" y="3666482"/>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0" name="Freeform 54"/>
            <p:cNvSpPr>
              <a:spLocks noEditPoints="1"/>
            </p:cNvSpPr>
            <p:nvPr/>
          </p:nvSpPr>
          <p:spPr bwMode="auto">
            <a:xfrm>
              <a:off x="6231353" y="4827891"/>
              <a:ext cx="417706" cy="365815"/>
            </a:xfrm>
            <a:custGeom>
              <a:avLst/>
              <a:gdLst>
                <a:gd name="T0" fmla="*/ 4722 w 5146"/>
                <a:gd name="T1" fmla="*/ 0 h 4506"/>
                <a:gd name="T2" fmla="*/ 424 w 5146"/>
                <a:gd name="T3" fmla="*/ 0 h 4506"/>
                <a:gd name="T4" fmla="*/ 0 w 5146"/>
                <a:gd name="T5" fmla="*/ 430 h 4506"/>
                <a:gd name="T6" fmla="*/ 0 w 5146"/>
                <a:gd name="T7" fmla="*/ 2968 h 4506"/>
                <a:gd name="T8" fmla="*/ 424 w 5146"/>
                <a:gd name="T9" fmla="*/ 3398 h 4506"/>
                <a:gd name="T10" fmla="*/ 1515 w 5146"/>
                <a:gd name="T11" fmla="*/ 3398 h 4506"/>
                <a:gd name="T12" fmla="*/ 3849 w 5146"/>
                <a:gd name="T13" fmla="*/ 4506 h 4506"/>
                <a:gd name="T14" fmla="*/ 3142 w 5146"/>
                <a:gd name="T15" fmla="*/ 3398 h 4506"/>
                <a:gd name="T16" fmla="*/ 4722 w 5146"/>
                <a:gd name="T17" fmla="*/ 3398 h 4506"/>
                <a:gd name="T18" fmla="*/ 5146 w 5146"/>
                <a:gd name="T19" fmla="*/ 2968 h 4506"/>
                <a:gd name="T20" fmla="*/ 5146 w 5146"/>
                <a:gd name="T21" fmla="*/ 430 h 4506"/>
                <a:gd name="T22" fmla="*/ 4722 w 5146"/>
                <a:gd name="T23" fmla="*/ 0 h 4506"/>
                <a:gd name="T24" fmla="*/ 3771 w 5146"/>
                <a:gd name="T25" fmla="*/ 1314 h 4506"/>
                <a:gd name="T26" fmla="*/ 3772 w 5146"/>
                <a:gd name="T27" fmla="*/ 1375 h 4506"/>
                <a:gd name="T28" fmla="*/ 2418 w 5146"/>
                <a:gd name="T29" fmla="*/ 2729 h 4506"/>
                <a:gd name="T30" fmla="*/ 1689 w 5146"/>
                <a:gd name="T31" fmla="*/ 2515 h 4506"/>
                <a:gd name="T32" fmla="*/ 1802 w 5146"/>
                <a:gd name="T33" fmla="*/ 2522 h 4506"/>
                <a:gd name="T34" fmla="*/ 2393 w 5146"/>
                <a:gd name="T35" fmla="*/ 2318 h 4506"/>
                <a:gd name="T36" fmla="*/ 1949 w 5146"/>
                <a:gd name="T37" fmla="*/ 1988 h 4506"/>
                <a:gd name="T38" fmla="*/ 2038 w 5146"/>
                <a:gd name="T39" fmla="*/ 1997 h 4506"/>
                <a:gd name="T40" fmla="*/ 2164 w 5146"/>
                <a:gd name="T41" fmla="*/ 1980 h 4506"/>
                <a:gd name="T42" fmla="*/ 1782 w 5146"/>
                <a:gd name="T43" fmla="*/ 1513 h 4506"/>
                <a:gd name="T44" fmla="*/ 1782 w 5146"/>
                <a:gd name="T45" fmla="*/ 1507 h 4506"/>
                <a:gd name="T46" fmla="*/ 1998 w 5146"/>
                <a:gd name="T47" fmla="*/ 1567 h 4506"/>
                <a:gd name="T48" fmla="*/ 1786 w 5146"/>
                <a:gd name="T49" fmla="*/ 1171 h 4506"/>
                <a:gd name="T50" fmla="*/ 1850 w 5146"/>
                <a:gd name="T51" fmla="*/ 932 h 4506"/>
                <a:gd name="T52" fmla="*/ 2831 w 5146"/>
                <a:gd name="T53" fmla="*/ 1429 h 4506"/>
                <a:gd name="T54" fmla="*/ 2819 w 5146"/>
                <a:gd name="T55" fmla="*/ 1320 h 4506"/>
                <a:gd name="T56" fmla="*/ 3294 w 5146"/>
                <a:gd name="T57" fmla="*/ 844 h 4506"/>
                <a:gd name="T58" fmla="*/ 3642 w 5146"/>
                <a:gd name="T59" fmla="*/ 995 h 4506"/>
                <a:gd name="T60" fmla="*/ 3944 w 5146"/>
                <a:gd name="T61" fmla="*/ 879 h 4506"/>
                <a:gd name="T62" fmla="*/ 3735 w 5146"/>
                <a:gd name="T63" fmla="*/ 1142 h 4506"/>
                <a:gd name="T64" fmla="*/ 4008 w 5146"/>
                <a:gd name="T65" fmla="*/ 1068 h 4506"/>
                <a:gd name="T66" fmla="*/ 3771 w 5146"/>
                <a:gd name="T67" fmla="*/ 1314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46" h="4506">
                  <a:moveTo>
                    <a:pt x="4722" y="0"/>
                  </a:moveTo>
                  <a:cubicBezTo>
                    <a:pt x="424" y="0"/>
                    <a:pt x="424" y="0"/>
                    <a:pt x="424" y="0"/>
                  </a:cubicBezTo>
                  <a:cubicBezTo>
                    <a:pt x="190" y="0"/>
                    <a:pt x="0" y="192"/>
                    <a:pt x="0" y="430"/>
                  </a:cubicBezTo>
                  <a:cubicBezTo>
                    <a:pt x="0" y="2968"/>
                    <a:pt x="0" y="2968"/>
                    <a:pt x="0" y="2968"/>
                  </a:cubicBezTo>
                  <a:cubicBezTo>
                    <a:pt x="0" y="3205"/>
                    <a:pt x="190" y="3398"/>
                    <a:pt x="424" y="3398"/>
                  </a:cubicBezTo>
                  <a:cubicBezTo>
                    <a:pt x="1515" y="3398"/>
                    <a:pt x="1515" y="3398"/>
                    <a:pt x="1515" y="3398"/>
                  </a:cubicBezTo>
                  <a:cubicBezTo>
                    <a:pt x="3849" y="4506"/>
                    <a:pt x="3849" y="4506"/>
                    <a:pt x="3849" y="4506"/>
                  </a:cubicBezTo>
                  <a:cubicBezTo>
                    <a:pt x="3142" y="3398"/>
                    <a:pt x="3142" y="3398"/>
                    <a:pt x="3142" y="3398"/>
                  </a:cubicBezTo>
                  <a:cubicBezTo>
                    <a:pt x="4722" y="3398"/>
                    <a:pt x="4722" y="3398"/>
                    <a:pt x="4722" y="3398"/>
                  </a:cubicBezTo>
                  <a:cubicBezTo>
                    <a:pt x="4956" y="3398"/>
                    <a:pt x="5146" y="3205"/>
                    <a:pt x="5146" y="2968"/>
                  </a:cubicBezTo>
                  <a:cubicBezTo>
                    <a:pt x="5146" y="430"/>
                    <a:pt x="5146" y="430"/>
                    <a:pt x="5146" y="430"/>
                  </a:cubicBezTo>
                  <a:cubicBezTo>
                    <a:pt x="5146" y="192"/>
                    <a:pt x="4956" y="0"/>
                    <a:pt x="4722" y="0"/>
                  </a:cubicBezTo>
                  <a:close/>
                  <a:moveTo>
                    <a:pt x="3771" y="1314"/>
                  </a:moveTo>
                  <a:cubicBezTo>
                    <a:pt x="3771" y="1334"/>
                    <a:pt x="3772" y="1355"/>
                    <a:pt x="3772" y="1375"/>
                  </a:cubicBezTo>
                  <a:cubicBezTo>
                    <a:pt x="3772" y="2004"/>
                    <a:pt x="3293" y="2729"/>
                    <a:pt x="2418" y="2729"/>
                  </a:cubicBezTo>
                  <a:cubicBezTo>
                    <a:pt x="2149" y="2729"/>
                    <a:pt x="1899" y="2650"/>
                    <a:pt x="1689" y="2515"/>
                  </a:cubicBezTo>
                  <a:cubicBezTo>
                    <a:pt x="1726" y="2520"/>
                    <a:pt x="1764" y="2522"/>
                    <a:pt x="1802" y="2522"/>
                  </a:cubicBezTo>
                  <a:cubicBezTo>
                    <a:pt x="2025" y="2522"/>
                    <a:pt x="2230" y="2446"/>
                    <a:pt x="2393" y="2318"/>
                  </a:cubicBezTo>
                  <a:cubicBezTo>
                    <a:pt x="2185" y="2315"/>
                    <a:pt x="2009" y="2177"/>
                    <a:pt x="1949" y="1988"/>
                  </a:cubicBezTo>
                  <a:cubicBezTo>
                    <a:pt x="1978" y="1994"/>
                    <a:pt x="2008" y="1997"/>
                    <a:pt x="2038" y="1997"/>
                  </a:cubicBezTo>
                  <a:cubicBezTo>
                    <a:pt x="2082" y="1997"/>
                    <a:pt x="2124" y="1991"/>
                    <a:pt x="2164" y="1980"/>
                  </a:cubicBezTo>
                  <a:cubicBezTo>
                    <a:pt x="1946" y="1936"/>
                    <a:pt x="1782" y="1744"/>
                    <a:pt x="1782" y="1513"/>
                  </a:cubicBezTo>
                  <a:cubicBezTo>
                    <a:pt x="1782" y="1511"/>
                    <a:pt x="1782" y="1509"/>
                    <a:pt x="1782" y="1507"/>
                  </a:cubicBezTo>
                  <a:cubicBezTo>
                    <a:pt x="1846" y="1543"/>
                    <a:pt x="1920" y="1564"/>
                    <a:pt x="1998" y="1567"/>
                  </a:cubicBezTo>
                  <a:cubicBezTo>
                    <a:pt x="1870" y="1481"/>
                    <a:pt x="1786" y="1336"/>
                    <a:pt x="1786" y="1171"/>
                  </a:cubicBezTo>
                  <a:cubicBezTo>
                    <a:pt x="1786" y="1084"/>
                    <a:pt x="1809" y="1002"/>
                    <a:pt x="1850" y="932"/>
                  </a:cubicBezTo>
                  <a:cubicBezTo>
                    <a:pt x="2085" y="1219"/>
                    <a:pt x="2436" y="1409"/>
                    <a:pt x="2831" y="1429"/>
                  </a:cubicBezTo>
                  <a:cubicBezTo>
                    <a:pt x="2823" y="1394"/>
                    <a:pt x="2819" y="1358"/>
                    <a:pt x="2819" y="1320"/>
                  </a:cubicBezTo>
                  <a:cubicBezTo>
                    <a:pt x="2819" y="1057"/>
                    <a:pt x="3032" y="844"/>
                    <a:pt x="3294" y="844"/>
                  </a:cubicBezTo>
                  <a:cubicBezTo>
                    <a:pt x="3431" y="844"/>
                    <a:pt x="3555" y="902"/>
                    <a:pt x="3642" y="995"/>
                  </a:cubicBezTo>
                  <a:cubicBezTo>
                    <a:pt x="3750" y="973"/>
                    <a:pt x="3852" y="934"/>
                    <a:pt x="3944" y="879"/>
                  </a:cubicBezTo>
                  <a:cubicBezTo>
                    <a:pt x="3908" y="990"/>
                    <a:pt x="3833" y="1084"/>
                    <a:pt x="3735" y="1142"/>
                  </a:cubicBezTo>
                  <a:cubicBezTo>
                    <a:pt x="3831" y="1131"/>
                    <a:pt x="3923" y="1105"/>
                    <a:pt x="4008" y="1068"/>
                  </a:cubicBezTo>
                  <a:cubicBezTo>
                    <a:pt x="3944" y="1163"/>
                    <a:pt x="3864" y="1247"/>
                    <a:pt x="3771" y="1314"/>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11" name="Freeform 356"/>
            <p:cNvSpPr>
              <a:spLocks/>
            </p:cNvSpPr>
            <p:nvPr/>
          </p:nvSpPr>
          <p:spPr bwMode="auto">
            <a:xfrm>
              <a:off x="6098738" y="5021271"/>
              <a:ext cx="80017" cy="184087"/>
            </a:xfrm>
            <a:custGeom>
              <a:avLst/>
              <a:gdLst>
                <a:gd name="T0" fmla="*/ 7 w 27"/>
                <a:gd name="T1" fmla="*/ 18 h 62"/>
                <a:gd name="T2" fmla="*/ 10 w 27"/>
                <a:gd name="T3" fmla="*/ 16 h 62"/>
                <a:gd name="T4" fmla="*/ 13 w 27"/>
                <a:gd name="T5" fmla="*/ 15 h 62"/>
                <a:gd name="T6" fmla="*/ 13 w 27"/>
                <a:gd name="T7" fmla="*/ 62 h 62"/>
                <a:gd name="T8" fmla="*/ 27 w 27"/>
                <a:gd name="T9" fmla="*/ 62 h 62"/>
                <a:gd name="T10" fmla="*/ 27 w 27"/>
                <a:gd name="T11" fmla="*/ 0 h 62"/>
                <a:gd name="T12" fmla="*/ 18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6"/>
                    <a:pt x="13" y="15"/>
                  </a:cubicBezTo>
                  <a:cubicBezTo>
                    <a:pt x="13" y="15"/>
                    <a:pt x="13" y="15"/>
                    <a:pt x="13" y="62"/>
                  </a:cubicBezTo>
                  <a:cubicBezTo>
                    <a:pt x="13" y="62"/>
                    <a:pt x="13" y="62"/>
                    <a:pt x="27" y="62"/>
                  </a:cubicBezTo>
                  <a:cubicBezTo>
                    <a:pt x="27" y="62"/>
                    <a:pt x="27" y="62"/>
                    <a:pt x="27"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2" name="Freeform 58"/>
            <p:cNvSpPr>
              <a:spLocks noEditPoints="1"/>
            </p:cNvSpPr>
            <p:nvPr/>
          </p:nvSpPr>
          <p:spPr bwMode="auto">
            <a:xfrm>
              <a:off x="6013450" y="5489939"/>
              <a:ext cx="441325" cy="441876"/>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1013" name="Group 1012"/>
            <p:cNvGrpSpPr/>
            <p:nvPr/>
          </p:nvGrpSpPr>
          <p:grpSpPr>
            <a:xfrm>
              <a:off x="7387085" y="3061031"/>
              <a:ext cx="377629" cy="540546"/>
              <a:chOff x="-1824038" y="1800225"/>
              <a:chExt cx="2546351" cy="3644900"/>
            </a:xfrm>
            <a:solidFill>
              <a:schemeClr val="tx1"/>
            </a:solidFill>
          </p:grpSpPr>
          <p:sp>
            <p:nvSpPr>
              <p:cNvPr id="1083" name="Freeform 62"/>
              <p:cNvSpPr>
                <a:spLocks/>
              </p:cNvSpPr>
              <p:nvPr/>
            </p:nvSpPr>
            <p:spPr bwMode="auto">
              <a:xfrm>
                <a:off x="341313" y="1800225"/>
                <a:ext cx="381000" cy="3644900"/>
              </a:xfrm>
              <a:custGeom>
                <a:avLst/>
                <a:gdLst>
                  <a:gd name="T0" fmla="*/ 0 w 240"/>
                  <a:gd name="T1" fmla="*/ 0 h 2296"/>
                  <a:gd name="T2" fmla="*/ 240 w 240"/>
                  <a:gd name="T3" fmla="*/ 0 h 2296"/>
                  <a:gd name="T4" fmla="*/ 240 w 240"/>
                  <a:gd name="T5" fmla="*/ 2296 h 2296"/>
                  <a:gd name="T6" fmla="*/ 0 w 240"/>
                  <a:gd name="T7" fmla="*/ 2296 h 2296"/>
                  <a:gd name="T8" fmla="*/ 0 w 240"/>
                  <a:gd name="T9" fmla="*/ 0 h 2296"/>
                  <a:gd name="T10" fmla="*/ 0 w 240"/>
                  <a:gd name="T11" fmla="*/ 0 h 2296"/>
                </a:gdLst>
                <a:ahLst/>
                <a:cxnLst>
                  <a:cxn ang="0">
                    <a:pos x="T0" y="T1"/>
                  </a:cxn>
                  <a:cxn ang="0">
                    <a:pos x="T2" y="T3"/>
                  </a:cxn>
                  <a:cxn ang="0">
                    <a:pos x="T4" y="T5"/>
                  </a:cxn>
                  <a:cxn ang="0">
                    <a:pos x="T6" y="T7"/>
                  </a:cxn>
                  <a:cxn ang="0">
                    <a:pos x="T8" y="T9"/>
                  </a:cxn>
                  <a:cxn ang="0">
                    <a:pos x="T10" y="T11"/>
                  </a:cxn>
                </a:cxnLst>
                <a:rect l="0" t="0" r="r" b="b"/>
                <a:pathLst>
                  <a:path w="240" h="2296">
                    <a:moveTo>
                      <a:pt x="0" y="0"/>
                    </a:moveTo>
                    <a:lnTo>
                      <a:pt x="240" y="0"/>
                    </a:lnTo>
                    <a:lnTo>
                      <a:pt x="240" y="2296"/>
                    </a:lnTo>
                    <a:lnTo>
                      <a:pt x="0" y="229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4" name="Freeform 63"/>
              <p:cNvSpPr>
                <a:spLocks/>
              </p:cNvSpPr>
              <p:nvPr/>
            </p:nvSpPr>
            <p:spPr bwMode="auto">
              <a:xfrm>
                <a:off x="-196850" y="4511675"/>
                <a:ext cx="381000" cy="933450"/>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5" name="Freeform 64"/>
              <p:cNvSpPr>
                <a:spLocks/>
              </p:cNvSpPr>
              <p:nvPr/>
            </p:nvSpPr>
            <p:spPr bwMode="auto">
              <a:xfrm>
                <a:off x="-731838" y="2924175"/>
                <a:ext cx="376238" cy="2520950"/>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6" name="Freeform 65"/>
              <p:cNvSpPr>
                <a:spLocks/>
              </p:cNvSpPr>
              <p:nvPr/>
            </p:nvSpPr>
            <p:spPr bwMode="auto">
              <a:xfrm>
                <a:off x="-1284288" y="2270125"/>
                <a:ext cx="379413" cy="3175000"/>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7" name="Freeform 66"/>
              <p:cNvSpPr>
                <a:spLocks/>
              </p:cNvSpPr>
              <p:nvPr/>
            </p:nvSpPr>
            <p:spPr bwMode="auto">
              <a:xfrm>
                <a:off x="-1824038" y="3470275"/>
                <a:ext cx="381000" cy="1974850"/>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14" name="Freeform 42"/>
            <p:cNvSpPr>
              <a:spLocks/>
            </p:cNvSpPr>
            <p:nvPr/>
          </p:nvSpPr>
          <p:spPr bwMode="auto">
            <a:xfrm>
              <a:off x="5656262" y="277851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5" name="Freeform 43"/>
            <p:cNvSpPr>
              <a:spLocks noEditPoints="1"/>
            </p:cNvSpPr>
            <p:nvPr/>
          </p:nvSpPr>
          <p:spPr bwMode="auto">
            <a:xfrm>
              <a:off x="5793964" y="277851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6" name="Freeform 44"/>
            <p:cNvSpPr>
              <a:spLocks/>
            </p:cNvSpPr>
            <p:nvPr/>
          </p:nvSpPr>
          <p:spPr bwMode="auto">
            <a:xfrm>
              <a:off x="5967751" y="2778513"/>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7" name="Freeform 42"/>
            <p:cNvSpPr>
              <a:spLocks/>
            </p:cNvSpPr>
            <p:nvPr/>
          </p:nvSpPr>
          <p:spPr bwMode="auto">
            <a:xfrm>
              <a:off x="5844206" y="299995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8" name="Freeform 43"/>
            <p:cNvSpPr>
              <a:spLocks noEditPoints="1"/>
            </p:cNvSpPr>
            <p:nvPr/>
          </p:nvSpPr>
          <p:spPr bwMode="auto">
            <a:xfrm>
              <a:off x="5981664" y="299995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9" name="Freeform 14"/>
            <p:cNvSpPr>
              <a:spLocks/>
            </p:cNvSpPr>
            <p:nvPr/>
          </p:nvSpPr>
          <p:spPr bwMode="auto">
            <a:xfrm>
              <a:off x="5549197"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0" name="Freeform 70"/>
            <p:cNvSpPr>
              <a:spLocks noEditPoints="1"/>
            </p:cNvSpPr>
            <p:nvPr/>
          </p:nvSpPr>
          <p:spPr bwMode="auto">
            <a:xfrm>
              <a:off x="5067897" y="4810126"/>
              <a:ext cx="450325" cy="383380"/>
            </a:xfrm>
            <a:custGeom>
              <a:avLst/>
              <a:gdLst>
                <a:gd name="T0" fmla="*/ 25 w 518"/>
                <a:gd name="T1" fmla="*/ 104 h 441"/>
                <a:gd name="T2" fmla="*/ 25 w 518"/>
                <a:gd name="T3" fmla="*/ 415 h 441"/>
                <a:gd name="T4" fmla="*/ 492 w 518"/>
                <a:gd name="T5" fmla="*/ 415 h 441"/>
                <a:gd name="T6" fmla="*/ 492 w 518"/>
                <a:gd name="T7" fmla="*/ 104 h 441"/>
                <a:gd name="T8" fmla="*/ 25 w 518"/>
                <a:gd name="T9" fmla="*/ 104 h 441"/>
                <a:gd name="T10" fmla="*/ 0 w 518"/>
                <a:gd name="T11" fmla="*/ 78 h 441"/>
                <a:gd name="T12" fmla="*/ 518 w 518"/>
                <a:gd name="T13" fmla="*/ 78 h 441"/>
                <a:gd name="T14" fmla="*/ 518 w 518"/>
                <a:gd name="T15" fmla="*/ 441 h 441"/>
                <a:gd name="T16" fmla="*/ 0 w 518"/>
                <a:gd name="T17" fmla="*/ 441 h 441"/>
                <a:gd name="T18" fmla="*/ 0 w 518"/>
                <a:gd name="T19" fmla="*/ 78 h 441"/>
                <a:gd name="T20" fmla="*/ 0 w 518"/>
                <a:gd name="T21" fmla="*/ 0 h 441"/>
                <a:gd name="T22" fmla="*/ 518 w 518"/>
                <a:gd name="T23" fmla="*/ 0 h 441"/>
                <a:gd name="T24" fmla="*/ 518 w 518"/>
                <a:gd name="T25" fmla="*/ 52 h 441"/>
                <a:gd name="T26" fmla="*/ 0 w 518"/>
                <a:gd name="T27" fmla="*/ 52 h 441"/>
                <a:gd name="T28" fmla="*/ 0 w 518"/>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441">
                  <a:moveTo>
                    <a:pt x="25" y="104"/>
                  </a:moveTo>
                  <a:cubicBezTo>
                    <a:pt x="25" y="415"/>
                    <a:pt x="25" y="415"/>
                    <a:pt x="25" y="415"/>
                  </a:cubicBezTo>
                  <a:cubicBezTo>
                    <a:pt x="492" y="415"/>
                    <a:pt x="492" y="415"/>
                    <a:pt x="492" y="415"/>
                  </a:cubicBezTo>
                  <a:cubicBezTo>
                    <a:pt x="492" y="104"/>
                    <a:pt x="492" y="104"/>
                    <a:pt x="492" y="104"/>
                  </a:cubicBezTo>
                  <a:cubicBezTo>
                    <a:pt x="25" y="104"/>
                    <a:pt x="25" y="104"/>
                    <a:pt x="25" y="104"/>
                  </a:cubicBezTo>
                  <a:close/>
                  <a:moveTo>
                    <a:pt x="0" y="78"/>
                  </a:moveTo>
                  <a:cubicBezTo>
                    <a:pt x="518" y="78"/>
                    <a:pt x="518" y="78"/>
                    <a:pt x="518" y="78"/>
                  </a:cubicBezTo>
                  <a:cubicBezTo>
                    <a:pt x="518" y="441"/>
                    <a:pt x="518" y="441"/>
                    <a:pt x="518" y="441"/>
                  </a:cubicBezTo>
                  <a:cubicBezTo>
                    <a:pt x="0" y="441"/>
                    <a:pt x="0" y="441"/>
                    <a:pt x="0" y="441"/>
                  </a:cubicBezTo>
                  <a:cubicBezTo>
                    <a:pt x="0" y="78"/>
                    <a:pt x="0" y="78"/>
                    <a:pt x="0" y="78"/>
                  </a:cubicBezTo>
                  <a:close/>
                  <a:moveTo>
                    <a:pt x="0" y="0"/>
                  </a:moveTo>
                  <a:cubicBezTo>
                    <a:pt x="518" y="0"/>
                    <a:pt x="518" y="0"/>
                    <a:pt x="518" y="0"/>
                  </a:cubicBezTo>
                  <a:cubicBezTo>
                    <a:pt x="518" y="52"/>
                    <a:pt x="518" y="52"/>
                    <a:pt x="518" y="52"/>
                  </a:cubicBezTo>
                  <a:cubicBezTo>
                    <a:pt x="0" y="52"/>
                    <a:pt x="0" y="52"/>
                    <a:pt x="0" y="52"/>
                  </a:cubicBezTo>
                  <a:cubicBezTo>
                    <a:pt x="0" y="0"/>
                    <a:pt x="0" y="0"/>
                    <a:pt x="0" y="0"/>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21" name="Freeform 304"/>
            <p:cNvSpPr>
              <a:spLocks/>
            </p:cNvSpPr>
            <p:nvPr/>
          </p:nvSpPr>
          <p:spPr bwMode="auto">
            <a:xfrm>
              <a:off x="5101675"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2" name="Freeform 305"/>
            <p:cNvSpPr>
              <a:spLocks/>
            </p:cNvSpPr>
            <p:nvPr/>
          </p:nvSpPr>
          <p:spPr bwMode="auto">
            <a:xfrm>
              <a:off x="5243879"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3" name="Freeform 306"/>
            <p:cNvSpPr>
              <a:spLocks/>
            </p:cNvSpPr>
            <p:nvPr/>
          </p:nvSpPr>
          <p:spPr bwMode="auto">
            <a:xfrm>
              <a:off x="5377199"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24" name="Group 1023"/>
            <p:cNvGrpSpPr/>
            <p:nvPr/>
          </p:nvGrpSpPr>
          <p:grpSpPr>
            <a:xfrm flipH="1">
              <a:off x="4309896" y="3063240"/>
              <a:ext cx="285916" cy="306479"/>
              <a:chOff x="2556535" y="3145652"/>
              <a:chExt cx="297818" cy="470859"/>
            </a:xfrm>
            <a:solidFill>
              <a:schemeClr val="tx1"/>
            </a:solidFill>
          </p:grpSpPr>
          <p:sp>
            <p:nvSpPr>
              <p:cNvPr id="1079"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0"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1"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2"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25" name="Group 1024"/>
            <p:cNvGrpSpPr/>
            <p:nvPr/>
          </p:nvGrpSpPr>
          <p:grpSpPr>
            <a:xfrm>
              <a:off x="7913211" y="4370354"/>
              <a:ext cx="264848" cy="297146"/>
              <a:chOff x="6495975" y="3510751"/>
              <a:chExt cx="306572" cy="343958"/>
            </a:xfrm>
            <a:solidFill>
              <a:schemeClr val="tx1"/>
            </a:solidFill>
          </p:grpSpPr>
          <p:sp>
            <p:nvSpPr>
              <p:cNvPr id="1076"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7"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8"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26" name="Group 1025"/>
            <p:cNvGrpSpPr/>
            <p:nvPr/>
          </p:nvGrpSpPr>
          <p:grpSpPr>
            <a:xfrm>
              <a:off x="5713256" y="4156345"/>
              <a:ext cx="306572" cy="343958"/>
              <a:chOff x="6495975" y="3510751"/>
              <a:chExt cx="306572" cy="343958"/>
            </a:xfrm>
          </p:grpSpPr>
          <p:sp>
            <p:nvSpPr>
              <p:cNvPr id="107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27" name="Freeform 274"/>
            <p:cNvSpPr>
              <a:spLocks/>
            </p:cNvSpPr>
            <p:nvPr/>
          </p:nvSpPr>
          <p:spPr bwMode="auto">
            <a:xfrm>
              <a:off x="5389245"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8" name="Freeform 275"/>
            <p:cNvSpPr>
              <a:spLocks noEditPoints="1"/>
            </p:cNvSpPr>
            <p:nvPr/>
          </p:nvSpPr>
          <p:spPr bwMode="auto">
            <a:xfrm>
              <a:off x="5511771"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29" name="Group 1028"/>
            <p:cNvGrpSpPr/>
            <p:nvPr/>
          </p:nvGrpSpPr>
          <p:grpSpPr>
            <a:xfrm flipH="1">
              <a:off x="6011768" y="1860551"/>
              <a:ext cx="285916" cy="409910"/>
              <a:chOff x="2556535" y="3145652"/>
              <a:chExt cx="297818" cy="470859"/>
            </a:xfrm>
            <a:solidFill>
              <a:schemeClr val="tx1"/>
            </a:solidFill>
          </p:grpSpPr>
          <p:sp>
            <p:nvSpPr>
              <p:cNvPr id="1069"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0"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1"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2"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30" name="Freeform 74"/>
            <p:cNvSpPr>
              <a:spLocks noEditPoints="1"/>
            </p:cNvSpPr>
            <p:nvPr/>
          </p:nvSpPr>
          <p:spPr bwMode="auto">
            <a:xfrm rot="721847">
              <a:off x="6799556" y="5442121"/>
              <a:ext cx="437890" cy="355566"/>
            </a:xfrm>
            <a:custGeom>
              <a:avLst/>
              <a:gdLst>
                <a:gd name="T0" fmla="*/ 752 w 1049"/>
                <a:gd name="T1" fmla="*/ 377 h 851"/>
                <a:gd name="T2" fmla="*/ 628 w 1049"/>
                <a:gd name="T3" fmla="*/ 359 h 851"/>
                <a:gd name="T4" fmla="*/ 664 w 1049"/>
                <a:gd name="T5" fmla="*/ 235 h 851"/>
                <a:gd name="T6" fmla="*/ 602 w 1049"/>
                <a:gd name="T7" fmla="*/ 168 h 851"/>
                <a:gd name="T8" fmla="*/ 491 w 1049"/>
                <a:gd name="T9" fmla="*/ 230 h 851"/>
                <a:gd name="T10" fmla="*/ 438 w 1049"/>
                <a:gd name="T11" fmla="*/ 97 h 851"/>
                <a:gd name="T12" fmla="*/ 350 w 1049"/>
                <a:gd name="T13" fmla="*/ 84 h 851"/>
                <a:gd name="T14" fmla="*/ 305 w 1049"/>
                <a:gd name="T15" fmla="*/ 221 h 851"/>
                <a:gd name="T16" fmla="*/ 190 w 1049"/>
                <a:gd name="T17" fmla="*/ 164 h 851"/>
                <a:gd name="T18" fmla="*/ 111 w 1049"/>
                <a:gd name="T19" fmla="*/ 213 h 851"/>
                <a:gd name="T20" fmla="*/ 155 w 1049"/>
                <a:gd name="T21" fmla="*/ 333 h 851"/>
                <a:gd name="T22" fmla="*/ 35 w 1049"/>
                <a:gd name="T23" fmla="*/ 363 h 851"/>
                <a:gd name="T24" fmla="*/ 0 w 1049"/>
                <a:gd name="T25" fmla="*/ 448 h 851"/>
                <a:gd name="T26" fmla="*/ 115 w 1049"/>
                <a:gd name="T27" fmla="*/ 514 h 851"/>
                <a:gd name="T28" fmla="*/ 40 w 1049"/>
                <a:gd name="T29" fmla="*/ 616 h 851"/>
                <a:gd name="T30" fmla="*/ 71 w 1049"/>
                <a:gd name="T31" fmla="*/ 705 h 851"/>
                <a:gd name="T32" fmla="*/ 199 w 1049"/>
                <a:gd name="T33" fmla="*/ 678 h 851"/>
                <a:gd name="T34" fmla="*/ 208 w 1049"/>
                <a:gd name="T35" fmla="*/ 807 h 851"/>
                <a:gd name="T36" fmla="*/ 288 w 1049"/>
                <a:gd name="T37" fmla="*/ 851 h 851"/>
                <a:gd name="T38" fmla="*/ 367 w 1049"/>
                <a:gd name="T39" fmla="*/ 749 h 851"/>
                <a:gd name="T40" fmla="*/ 398 w 1049"/>
                <a:gd name="T41" fmla="*/ 749 h 851"/>
                <a:gd name="T42" fmla="*/ 482 w 1049"/>
                <a:gd name="T43" fmla="*/ 851 h 851"/>
                <a:gd name="T44" fmla="*/ 562 w 1049"/>
                <a:gd name="T45" fmla="*/ 807 h 851"/>
                <a:gd name="T46" fmla="*/ 571 w 1049"/>
                <a:gd name="T47" fmla="*/ 678 h 851"/>
                <a:gd name="T48" fmla="*/ 695 w 1049"/>
                <a:gd name="T49" fmla="*/ 705 h 851"/>
                <a:gd name="T50" fmla="*/ 730 w 1049"/>
                <a:gd name="T51" fmla="*/ 616 h 851"/>
                <a:gd name="T52" fmla="*/ 655 w 1049"/>
                <a:gd name="T53" fmla="*/ 514 h 851"/>
                <a:gd name="T54" fmla="*/ 765 w 1049"/>
                <a:gd name="T55" fmla="*/ 448 h 851"/>
                <a:gd name="T56" fmla="*/ 491 w 1049"/>
                <a:gd name="T57" fmla="*/ 590 h 851"/>
                <a:gd name="T58" fmla="*/ 279 w 1049"/>
                <a:gd name="T59" fmla="*/ 590 h 851"/>
                <a:gd name="T60" fmla="*/ 279 w 1049"/>
                <a:gd name="T61" fmla="*/ 372 h 851"/>
                <a:gd name="T62" fmla="*/ 491 w 1049"/>
                <a:gd name="T63" fmla="*/ 372 h 851"/>
                <a:gd name="T64" fmla="*/ 314 w 1049"/>
                <a:gd name="T65" fmla="*/ 479 h 851"/>
                <a:gd name="T66" fmla="*/ 456 w 1049"/>
                <a:gd name="T67" fmla="*/ 479 h 851"/>
                <a:gd name="T68" fmla="*/ 314 w 1049"/>
                <a:gd name="T69" fmla="*/ 479 h 851"/>
                <a:gd name="T70" fmla="*/ 1005 w 1049"/>
                <a:gd name="T71" fmla="*/ 208 h 851"/>
                <a:gd name="T72" fmla="*/ 1040 w 1049"/>
                <a:gd name="T73" fmla="*/ 142 h 851"/>
                <a:gd name="T74" fmla="*/ 1049 w 1049"/>
                <a:gd name="T75" fmla="*/ 119 h 851"/>
                <a:gd name="T76" fmla="*/ 1009 w 1049"/>
                <a:gd name="T77" fmla="*/ 80 h 851"/>
                <a:gd name="T78" fmla="*/ 951 w 1049"/>
                <a:gd name="T79" fmla="*/ 97 h 851"/>
                <a:gd name="T80" fmla="*/ 889 w 1049"/>
                <a:gd name="T81" fmla="*/ 13 h 851"/>
                <a:gd name="T82" fmla="*/ 837 w 1049"/>
                <a:gd name="T83" fmla="*/ 0 h 851"/>
                <a:gd name="T84" fmla="*/ 806 w 1049"/>
                <a:gd name="T85" fmla="*/ 71 h 851"/>
                <a:gd name="T86" fmla="*/ 704 w 1049"/>
                <a:gd name="T87" fmla="*/ 80 h 851"/>
                <a:gd name="T88" fmla="*/ 682 w 1049"/>
                <a:gd name="T89" fmla="*/ 89 h 851"/>
                <a:gd name="T90" fmla="*/ 659 w 1049"/>
                <a:gd name="T91" fmla="*/ 128 h 851"/>
                <a:gd name="T92" fmla="*/ 712 w 1049"/>
                <a:gd name="T93" fmla="*/ 182 h 851"/>
                <a:gd name="T94" fmla="*/ 712 w 1049"/>
                <a:gd name="T95" fmla="*/ 235 h 851"/>
                <a:gd name="T96" fmla="*/ 659 w 1049"/>
                <a:gd name="T97" fmla="*/ 288 h 851"/>
                <a:gd name="T98" fmla="*/ 682 w 1049"/>
                <a:gd name="T99" fmla="*/ 328 h 851"/>
                <a:gd name="T100" fmla="*/ 704 w 1049"/>
                <a:gd name="T101" fmla="*/ 337 h 851"/>
                <a:gd name="T102" fmla="*/ 806 w 1049"/>
                <a:gd name="T103" fmla="*/ 346 h 851"/>
                <a:gd name="T104" fmla="*/ 837 w 1049"/>
                <a:gd name="T105" fmla="*/ 417 h 851"/>
                <a:gd name="T106" fmla="*/ 889 w 1049"/>
                <a:gd name="T107" fmla="*/ 403 h 851"/>
                <a:gd name="T108" fmla="*/ 951 w 1049"/>
                <a:gd name="T109" fmla="*/ 319 h 851"/>
                <a:gd name="T110" fmla="*/ 1009 w 1049"/>
                <a:gd name="T111" fmla="*/ 337 h 851"/>
                <a:gd name="T112" fmla="*/ 1049 w 1049"/>
                <a:gd name="T113" fmla="*/ 297 h 851"/>
                <a:gd name="T114" fmla="*/ 1040 w 1049"/>
                <a:gd name="T115" fmla="*/ 275 h 851"/>
                <a:gd name="T116" fmla="*/ 1000 w 1049"/>
                <a:gd name="T117" fmla="*/ 235 h 851"/>
                <a:gd name="T118" fmla="*/ 854 w 1049"/>
                <a:gd name="T119" fmla="*/ 266 h 851"/>
                <a:gd name="T120" fmla="*/ 854 w 1049"/>
                <a:gd name="T121" fmla="*/ 1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9" h="851">
                  <a:moveTo>
                    <a:pt x="765" y="448"/>
                  </a:moveTo>
                  <a:cubicBezTo>
                    <a:pt x="752" y="377"/>
                    <a:pt x="752" y="377"/>
                    <a:pt x="752" y="377"/>
                  </a:cubicBezTo>
                  <a:cubicBezTo>
                    <a:pt x="752" y="372"/>
                    <a:pt x="748" y="363"/>
                    <a:pt x="735" y="363"/>
                  </a:cubicBezTo>
                  <a:cubicBezTo>
                    <a:pt x="628" y="359"/>
                    <a:pt x="628" y="359"/>
                    <a:pt x="628" y="359"/>
                  </a:cubicBezTo>
                  <a:cubicBezTo>
                    <a:pt x="624" y="350"/>
                    <a:pt x="620" y="341"/>
                    <a:pt x="611" y="333"/>
                  </a:cubicBezTo>
                  <a:cubicBezTo>
                    <a:pt x="664" y="235"/>
                    <a:pt x="664" y="235"/>
                    <a:pt x="664" y="235"/>
                  </a:cubicBezTo>
                  <a:cubicBezTo>
                    <a:pt x="668" y="226"/>
                    <a:pt x="664" y="217"/>
                    <a:pt x="655" y="213"/>
                  </a:cubicBezTo>
                  <a:cubicBezTo>
                    <a:pt x="602" y="168"/>
                    <a:pt x="602" y="168"/>
                    <a:pt x="602" y="168"/>
                  </a:cubicBezTo>
                  <a:cubicBezTo>
                    <a:pt x="598" y="159"/>
                    <a:pt x="584" y="159"/>
                    <a:pt x="580" y="164"/>
                  </a:cubicBezTo>
                  <a:cubicBezTo>
                    <a:pt x="491" y="230"/>
                    <a:pt x="491" y="230"/>
                    <a:pt x="491" y="230"/>
                  </a:cubicBezTo>
                  <a:cubicBezTo>
                    <a:pt x="482" y="226"/>
                    <a:pt x="478" y="226"/>
                    <a:pt x="465" y="221"/>
                  </a:cubicBezTo>
                  <a:cubicBezTo>
                    <a:pt x="438" y="97"/>
                    <a:pt x="438" y="97"/>
                    <a:pt x="438" y="97"/>
                  </a:cubicBezTo>
                  <a:cubicBezTo>
                    <a:pt x="438" y="89"/>
                    <a:pt x="429" y="84"/>
                    <a:pt x="420" y="84"/>
                  </a:cubicBezTo>
                  <a:cubicBezTo>
                    <a:pt x="350" y="84"/>
                    <a:pt x="350" y="84"/>
                    <a:pt x="350" y="84"/>
                  </a:cubicBezTo>
                  <a:cubicBezTo>
                    <a:pt x="341" y="84"/>
                    <a:pt x="332" y="89"/>
                    <a:pt x="328" y="97"/>
                  </a:cubicBezTo>
                  <a:cubicBezTo>
                    <a:pt x="305" y="221"/>
                    <a:pt x="305" y="221"/>
                    <a:pt x="305" y="221"/>
                  </a:cubicBezTo>
                  <a:cubicBezTo>
                    <a:pt x="292" y="226"/>
                    <a:pt x="283" y="226"/>
                    <a:pt x="279" y="230"/>
                  </a:cubicBezTo>
                  <a:cubicBezTo>
                    <a:pt x="190" y="164"/>
                    <a:pt x="190" y="164"/>
                    <a:pt x="190" y="164"/>
                  </a:cubicBezTo>
                  <a:cubicBezTo>
                    <a:pt x="182" y="159"/>
                    <a:pt x="173" y="159"/>
                    <a:pt x="168" y="164"/>
                  </a:cubicBezTo>
                  <a:cubicBezTo>
                    <a:pt x="111" y="213"/>
                    <a:pt x="111" y="213"/>
                    <a:pt x="111" y="213"/>
                  </a:cubicBezTo>
                  <a:cubicBezTo>
                    <a:pt x="106" y="217"/>
                    <a:pt x="106" y="226"/>
                    <a:pt x="106" y="235"/>
                  </a:cubicBezTo>
                  <a:cubicBezTo>
                    <a:pt x="155" y="333"/>
                    <a:pt x="155" y="333"/>
                    <a:pt x="155" y="333"/>
                  </a:cubicBezTo>
                  <a:cubicBezTo>
                    <a:pt x="151" y="341"/>
                    <a:pt x="146" y="350"/>
                    <a:pt x="142" y="359"/>
                  </a:cubicBezTo>
                  <a:cubicBezTo>
                    <a:pt x="35" y="363"/>
                    <a:pt x="35" y="363"/>
                    <a:pt x="35" y="363"/>
                  </a:cubicBezTo>
                  <a:cubicBezTo>
                    <a:pt x="22" y="363"/>
                    <a:pt x="18" y="372"/>
                    <a:pt x="13" y="377"/>
                  </a:cubicBezTo>
                  <a:cubicBezTo>
                    <a:pt x="0" y="448"/>
                    <a:pt x="0" y="448"/>
                    <a:pt x="0" y="448"/>
                  </a:cubicBezTo>
                  <a:cubicBezTo>
                    <a:pt x="0" y="457"/>
                    <a:pt x="4" y="465"/>
                    <a:pt x="13" y="470"/>
                  </a:cubicBezTo>
                  <a:cubicBezTo>
                    <a:pt x="115" y="514"/>
                    <a:pt x="115" y="514"/>
                    <a:pt x="115" y="514"/>
                  </a:cubicBezTo>
                  <a:cubicBezTo>
                    <a:pt x="115" y="523"/>
                    <a:pt x="115" y="532"/>
                    <a:pt x="120" y="545"/>
                  </a:cubicBezTo>
                  <a:cubicBezTo>
                    <a:pt x="40" y="616"/>
                    <a:pt x="40" y="616"/>
                    <a:pt x="40" y="616"/>
                  </a:cubicBezTo>
                  <a:cubicBezTo>
                    <a:pt x="35" y="621"/>
                    <a:pt x="31" y="634"/>
                    <a:pt x="35" y="643"/>
                  </a:cubicBezTo>
                  <a:cubicBezTo>
                    <a:pt x="71" y="705"/>
                    <a:pt x="71" y="705"/>
                    <a:pt x="71" y="705"/>
                  </a:cubicBezTo>
                  <a:cubicBezTo>
                    <a:pt x="75" y="709"/>
                    <a:pt x="84" y="714"/>
                    <a:pt x="93" y="709"/>
                  </a:cubicBezTo>
                  <a:cubicBezTo>
                    <a:pt x="199" y="678"/>
                    <a:pt x="199" y="678"/>
                    <a:pt x="199" y="678"/>
                  </a:cubicBezTo>
                  <a:cubicBezTo>
                    <a:pt x="208" y="687"/>
                    <a:pt x="213" y="692"/>
                    <a:pt x="221" y="700"/>
                  </a:cubicBezTo>
                  <a:cubicBezTo>
                    <a:pt x="208" y="807"/>
                    <a:pt x="208" y="807"/>
                    <a:pt x="208" y="807"/>
                  </a:cubicBezTo>
                  <a:cubicBezTo>
                    <a:pt x="208" y="816"/>
                    <a:pt x="213" y="825"/>
                    <a:pt x="221" y="825"/>
                  </a:cubicBezTo>
                  <a:cubicBezTo>
                    <a:pt x="288" y="851"/>
                    <a:pt x="288" y="851"/>
                    <a:pt x="288" y="851"/>
                  </a:cubicBezTo>
                  <a:cubicBezTo>
                    <a:pt x="297" y="851"/>
                    <a:pt x="305" y="851"/>
                    <a:pt x="310" y="847"/>
                  </a:cubicBezTo>
                  <a:cubicBezTo>
                    <a:pt x="367" y="749"/>
                    <a:pt x="367" y="749"/>
                    <a:pt x="367" y="749"/>
                  </a:cubicBezTo>
                  <a:cubicBezTo>
                    <a:pt x="372" y="749"/>
                    <a:pt x="381" y="754"/>
                    <a:pt x="385" y="754"/>
                  </a:cubicBezTo>
                  <a:cubicBezTo>
                    <a:pt x="389" y="754"/>
                    <a:pt x="394" y="749"/>
                    <a:pt x="398" y="749"/>
                  </a:cubicBezTo>
                  <a:cubicBezTo>
                    <a:pt x="456" y="847"/>
                    <a:pt x="456" y="847"/>
                    <a:pt x="456" y="847"/>
                  </a:cubicBezTo>
                  <a:cubicBezTo>
                    <a:pt x="465" y="851"/>
                    <a:pt x="474" y="851"/>
                    <a:pt x="482" y="851"/>
                  </a:cubicBezTo>
                  <a:cubicBezTo>
                    <a:pt x="549" y="825"/>
                    <a:pt x="549" y="825"/>
                    <a:pt x="549" y="825"/>
                  </a:cubicBezTo>
                  <a:cubicBezTo>
                    <a:pt x="558" y="825"/>
                    <a:pt x="562" y="816"/>
                    <a:pt x="562" y="807"/>
                  </a:cubicBezTo>
                  <a:cubicBezTo>
                    <a:pt x="549" y="700"/>
                    <a:pt x="549" y="700"/>
                    <a:pt x="549" y="700"/>
                  </a:cubicBezTo>
                  <a:cubicBezTo>
                    <a:pt x="553" y="692"/>
                    <a:pt x="562" y="687"/>
                    <a:pt x="571" y="678"/>
                  </a:cubicBezTo>
                  <a:cubicBezTo>
                    <a:pt x="677" y="709"/>
                    <a:pt x="677" y="709"/>
                    <a:pt x="677" y="709"/>
                  </a:cubicBezTo>
                  <a:cubicBezTo>
                    <a:pt x="682" y="714"/>
                    <a:pt x="695" y="709"/>
                    <a:pt x="695" y="705"/>
                  </a:cubicBezTo>
                  <a:cubicBezTo>
                    <a:pt x="735" y="643"/>
                    <a:pt x="735" y="643"/>
                    <a:pt x="735" y="643"/>
                  </a:cubicBezTo>
                  <a:cubicBezTo>
                    <a:pt x="739" y="634"/>
                    <a:pt x="735" y="621"/>
                    <a:pt x="730" y="616"/>
                  </a:cubicBezTo>
                  <a:cubicBezTo>
                    <a:pt x="651" y="545"/>
                    <a:pt x="651" y="545"/>
                    <a:pt x="651" y="545"/>
                  </a:cubicBezTo>
                  <a:cubicBezTo>
                    <a:pt x="651" y="532"/>
                    <a:pt x="651" y="523"/>
                    <a:pt x="655" y="514"/>
                  </a:cubicBezTo>
                  <a:cubicBezTo>
                    <a:pt x="757" y="470"/>
                    <a:pt x="757" y="470"/>
                    <a:pt x="757" y="470"/>
                  </a:cubicBezTo>
                  <a:cubicBezTo>
                    <a:pt x="765" y="465"/>
                    <a:pt x="765" y="461"/>
                    <a:pt x="765" y="448"/>
                  </a:cubicBezTo>
                  <a:close/>
                  <a:moveTo>
                    <a:pt x="535" y="479"/>
                  </a:moveTo>
                  <a:cubicBezTo>
                    <a:pt x="535" y="523"/>
                    <a:pt x="518" y="559"/>
                    <a:pt x="491" y="590"/>
                  </a:cubicBezTo>
                  <a:cubicBezTo>
                    <a:pt x="465" y="616"/>
                    <a:pt x="425" y="634"/>
                    <a:pt x="385" y="634"/>
                  </a:cubicBezTo>
                  <a:cubicBezTo>
                    <a:pt x="341" y="634"/>
                    <a:pt x="305" y="616"/>
                    <a:pt x="279" y="590"/>
                  </a:cubicBezTo>
                  <a:cubicBezTo>
                    <a:pt x="252" y="559"/>
                    <a:pt x="235" y="523"/>
                    <a:pt x="235" y="479"/>
                  </a:cubicBezTo>
                  <a:cubicBezTo>
                    <a:pt x="235" y="439"/>
                    <a:pt x="252" y="399"/>
                    <a:pt x="279" y="372"/>
                  </a:cubicBezTo>
                  <a:cubicBezTo>
                    <a:pt x="305" y="346"/>
                    <a:pt x="341" y="328"/>
                    <a:pt x="385" y="328"/>
                  </a:cubicBezTo>
                  <a:cubicBezTo>
                    <a:pt x="425" y="328"/>
                    <a:pt x="465" y="346"/>
                    <a:pt x="491" y="372"/>
                  </a:cubicBezTo>
                  <a:cubicBezTo>
                    <a:pt x="518" y="399"/>
                    <a:pt x="535" y="439"/>
                    <a:pt x="535" y="479"/>
                  </a:cubicBezTo>
                  <a:close/>
                  <a:moveTo>
                    <a:pt x="314" y="479"/>
                  </a:moveTo>
                  <a:cubicBezTo>
                    <a:pt x="314" y="443"/>
                    <a:pt x="345" y="412"/>
                    <a:pt x="385" y="412"/>
                  </a:cubicBezTo>
                  <a:cubicBezTo>
                    <a:pt x="425" y="412"/>
                    <a:pt x="456" y="443"/>
                    <a:pt x="456" y="479"/>
                  </a:cubicBezTo>
                  <a:cubicBezTo>
                    <a:pt x="456" y="519"/>
                    <a:pt x="425" y="550"/>
                    <a:pt x="385" y="550"/>
                  </a:cubicBezTo>
                  <a:cubicBezTo>
                    <a:pt x="345" y="550"/>
                    <a:pt x="314" y="519"/>
                    <a:pt x="314" y="479"/>
                  </a:cubicBezTo>
                  <a:close/>
                  <a:moveTo>
                    <a:pt x="1000" y="235"/>
                  </a:moveTo>
                  <a:cubicBezTo>
                    <a:pt x="1000" y="230"/>
                    <a:pt x="1005" y="217"/>
                    <a:pt x="1005" y="208"/>
                  </a:cubicBezTo>
                  <a:cubicBezTo>
                    <a:pt x="1005" y="199"/>
                    <a:pt x="1000" y="191"/>
                    <a:pt x="1000" y="182"/>
                  </a:cubicBezTo>
                  <a:cubicBezTo>
                    <a:pt x="1040" y="142"/>
                    <a:pt x="1040" y="142"/>
                    <a:pt x="1040" y="142"/>
                  </a:cubicBezTo>
                  <a:cubicBezTo>
                    <a:pt x="1049" y="142"/>
                    <a:pt x="1049" y="133"/>
                    <a:pt x="1049" y="128"/>
                  </a:cubicBezTo>
                  <a:cubicBezTo>
                    <a:pt x="1049" y="128"/>
                    <a:pt x="1049" y="124"/>
                    <a:pt x="1049" y="119"/>
                  </a:cubicBezTo>
                  <a:cubicBezTo>
                    <a:pt x="1027" y="89"/>
                    <a:pt x="1027" y="89"/>
                    <a:pt x="1027" y="89"/>
                  </a:cubicBezTo>
                  <a:cubicBezTo>
                    <a:pt x="1022" y="84"/>
                    <a:pt x="1018" y="80"/>
                    <a:pt x="1009" y="80"/>
                  </a:cubicBezTo>
                  <a:cubicBezTo>
                    <a:pt x="1009" y="80"/>
                    <a:pt x="1009" y="80"/>
                    <a:pt x="1005" y="80"/>
                  </a:cubicBezTo>
                  <a:cubicBezTo>
                    <a:pt x="951" y="97"/>
                    <a:pt x="951" y="97"/>
                    <a:pt x="951" y="97"/>
                  </a:cubicBezTo>
                  <a:cubicBezTo>
                    <a:pt x="938" y="84"/>
                    <a:pt x="921" y="75"/>
                    <a:pt x="903" y="71"/>
                  </a:cubicBezTo>
                  <a:cubicBezTo>
                    <a:pt x="889" y="13"/>
                    <a:pt x="889" y="13"/>
                    <a:pt x="889" y="13"/>
                  </a:cubicBezTo>
                  <a:cubicBezTo>
                    <a:pt x="889" y="9"/>
                    <a:pt x="881" y="0"/>
                    <a:pt x="872" y="0"/>
                  </a:cubicBezTo>
                  <a:cubicBezTo>
                    <a:pt x="837" y="0"/>
                    <a:pt x="837" y="0"/>
                    <a:pt x="837" y="0"/>
                  </a:cubicBezTo>
                  <a:cubicBezTo>
                    <a:pt x="828" y="0"/>
                    <a:pt x="819" y="9"/>
                    <a:pt x="819" y="13"/>
                  </a:cubicBezTo>
                  <a:cubicBezTo>
                    <a:pt x="806" y="71"/>
                    <a:pt x="806" y="71"/>
                    <a:pt x="806" y="71"/>
                  </a:cubicBezTo>
                  <a:cubicBezTo>
                    <a:pt x="788" y="75"/>
                    <a:pt x="770" y="84"/>
                    <a:pt x="757" y="97"/>
                  </a:cubicBezTo>
                  <a:cubicBezTo>
                    <a:pt x="704" y="80"/>
                    <a:pt x="704" y="80"/>
                    <a:pt x="704" y="80"/>
                  </a:cubicBezTo>
                  <a:cubicBezTo>
                    <a:pt x="699" y="80"/>
                    <a:pt x="699" y="80"/>
                    <a:pt x="699" y="80"/>
                  </a:cubicBezTo>
                  <a:cubicBezTo>
                    <a:pt x="690" y="80"/>
                    <a:pt x="686" y="84"/>
                    <a:pt x="682" y="89"/>
                  </a:cubicBezTo>
                  <a:cubicBezTo>
                    <a:pt x="664" y="119"/>
                    <a:pt x="664" y="119"/>
                    <a:pt x="664" y="119"/>
                  </a:cubicBezTo>
                  <a:cubicBezTo>
                    <a:pt x="659" y="124"/>
                    <a:pt x="659" y="128"/>
                    <a:pt x="659" y="128"/>
                  </a:cubicBezTo>
                  <a:cubicBezTo>
                    <a:pt x="659" y="133"/>
                    <a:pt x="664" y="142"/>
                    <a:pt x="664" y="142"/>
                  </a:cubicBezTo>
                  <a:cubicBezTo>
                    <a:pt x="712" y="182"/>
                    <a:pt x="712" y="182"/>
                    <a:pt x="712" y="182"/>
                  </a:cubicBezTo>
                  <a:cubicBezTo>
                    <a:pt x="708" y="191"/>
                    <a:pt x="704" y="199"/>
                    <a:pt x="704" y="208"/>
                  </a:cubicBezTo>
                  <a:cubicBezTo>
                    <a:pt x="704" y="217"/>
                    <a:pt x="708" y="226"/>
                    <a:pt x="712" y="235"/>
                  </a:cubicBezTo>
                  <a:cubicBezTo>
                    <a:pt x="664" y="275"/>
                    <a:pt x="664" y="275"/>
                    <a:pt x="664" y="275"/>
                  </a:cubicBezTo>
                  <a:cubicBezTo>
                    <a:pt x="664" y="279"/>
                    <a:pt x="659" y="284"/>
                    <a:pt x="659" y="288"/>
                  </a:cubicBezTo>
                  <a:cubicBezTo>
                    <a:pt x="659" y="292"/>
                    <a:pt x="659" y="292"/>
                    <a:pt x="664" y="297"/>
                  </a:cubicBezTo>
                  <a:cubicBezTo>
                    <a:pt x="682" y="328"/>
                    <a:pt x="682" y="328"/>
                    <a:pt x="682" y="328"/>
                  </a:cubicBezTo>
                  <a:cubicBezTo>
                    <a:pt x="686" y="337"/>
                    <a:pt x="690" y="337"/>
                    <a:pt x="699" y="337"/>
                  </a:cubicBezTo>
                  <a:cubicBezTo>
                    <a:pt x="699" y="337"/>
                    <a:pt x="699" y="337"/>
                    <a:pt x="704" y="337"/>
                  </a:cubicBezTo>
                  <a:cubicBezTo>
                    <a:pt x="757" y="319"/>
                    <a:pt x="757" y="319"/>
                    <a:pt x="757" y="319"/>
                  </a:cubicBezTo>
                  <a:cubicBezTo>
                    <a:pt x="770" y="333"/>
                    <a:pt x="788" y="341"/>
                    <a:pt x="806" y="346"/>
                  </a:cubicBezTo>
                  <a:cubicBezTo>
                    <a:pt x="819" y="403"/>
                    <a:pt x="819" y="403"/>
                    <a:pt x="819" y="403"/>
                  </a:cubicBezTo>
                  <a:cubicBezTo>
                    <a:pt x="819" y="412"/>
                    <a:pt x="828" y="417"/>
                    <a:pt x="837" y="417"/>
                  </a:cubicBezTo>
                  <a:cubicBezTo>
                    <a:pt x="872" y="417"/>
                    <a:pt x="872" y="417"/>
                    <a:pt x="872" y="417"/>
                  </a:cubicBezTo>
                  <a:cubicBezTo>
                    <a:pt x="881" y="417"/>
                    <a:pt x="889" y="412"/>
                    <a:pt x="889" y="403"/>
                  </a:cubicBezTo>
                  <a:cubicBezTo>
                    <a:pt x="903" y="350"/>
                    <a:pt x="903" y="350"/>
                    <a:pt x="903" y="350"/>
                  </a:cubicBezTo>
                  <a:cubicBezTo>
                    <a:pt x="921" y="341"/>
                    <a:pt x="938" y="333"/>
                    <a:pt x="951" y="319"/>
                  </a:cubicBezTo>
                  <a:cubicBezTo>
                    <a:pt x="1005" y="337"/>
                    <a:pt x="1005" y="337"/>
                    <a:pt x="1005" y="337"/>
                  </a:cubicBezTo>
                  <a:cubicBezTo>
                    <a:pt x="1009" y="337"/>
                    <a:pt x="1009" y="337"/>
                    <a:pt x="1009" y="337"/>
                  </a:cubicBezTo>
                  <a:cubicBezTo>
                    <a:pt x="1018" y="337"/>
                    <a:pt x="1022" y="337"/>
                    <a:pt x="1027" y="328"/>
                  </a:cubicBezTo>
                  <a:cubicBezTo>
                    <a:pt x="1049" y="297"/>
                    <a:pt x="1049" y="297"/>
                    <a:pt x="1049" y="297"/>
                  </a:cubicBezTo>
                  <a:cubicBezTo>
                    <a:pt x="1049" y="292"/>
                    <a:pt x="1049" y="292"/>
                    <a:pt x="1049" y="288"/>
                  </a:cubicBezTo>
                  <a:cubicBezTo>
                    <a:pt x="1049" y="284"/>
                    <a:pt x="1049" y="279"/>
                    <a:pt x="1040" y="275"/>
                  </a:cubicBezTo>
                  <a:cubicBezTo>
                    <a:pt x="1000" y="235"/>
                    <a:pt x="1000" y="235"/>
                    <a:pt x="1000" y="235"/>
                  </a:cubicBezTo>
                  <a:cubicBezTo>
                    <a:pt x="1000" y="235"/>
                    <a:pt x="1000" y="235"/>
                    <a:pt x="1000" y="235"/>
                  </a:cubicBezTo>
                  <a:close/>
                  <a:moveTo>
                    <a:pt x="912" y="208"/>
                  </a:moveTo>
                  <a:cubicBezTo>
                    <a:pt x="912" y="239"/>
                    <a:pt x="885" y="266"/>
                    <a:pt x="854" y="266"/>
                  </a:cubicBezTo>
                  <a:cubicBezTo>
                    <a:pt x="823" y="266"/>
                    <a:pt x="797" y="239"/>
                    <a:pt x="797" y="208"/>
                  </a:cubicBezTo>
                  <a:cubicBezTo>
                    <a:pt x="797" y="177"/>
                    <a:pt x="823" y="151"/>
                    <a:pt x="854" y="151"/>
                  </a:cubicBezTo>
                  <a:cubicBezTo>
                    <a:pt x="885" y="151"/>
                    <a:pt x="912" y="177"/>
                    <a:pt x="912" y="20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31" name="Freeform 384"/>
            <p:cNvSpPr>
              <a:spLocks/>
            </p:cNvSpPr>
            <p:nvPr/>
          </p:nvSpPr>
          <p:spPr bwMode="auto">
            <a:xfrm>
              <a:off x="7289138"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2" name="Freeform 385"/>
            <p:cNvSpPr>
              <a:spLocks noEditPoints="1"/>
            </p:cNvSpPr>
            <p:nvPr/>
          </p:nvSpPr>
          <p:spPr bwMode="auto">
            <a:xfrm>
              <a:off x="7414163"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33" name="Group 1032"/>
            <p:cNvGrpSpPr/>
            <p:nvPr/>
          </p:nvGrpSpPr>
          <p:grpSpPr>
            <a:xfrm>
              <a:off x="5620818" y="5061791"/>
              <a:ext cx="264848" cy="297146"/>
              <a:chOff x="6495975" y="3510751"/>
              <a:chExt cx="306572" cy="343958"/>
            </a:xfrm>
            <a:solidFill>
              <a:schemeClr val="tx1"/>
            </a:solidFill>
          </p:grpSpPr>
          <p:sp>
            <p:nvSpPr>
              <p:cNvPr id="1066"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7"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8"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34" name="Freeform 365"/>
            <p:cNvSpPr>
              <a:spLocks noEditPoints="1"/>
            </p:cNvSpPr>
            <p:nvPr/>
          </p:nvSpPr>
          <p:spPr bwMode="auto">
            <a:xfrm>
              <a:off x="7063463"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5" name="Freeform 365"/>
            <p:cNvSpPr>
              <a:spLocks noEditPoints="1"/>
            </p:cNvSpPr>
            <p:nvPr/>
          </p:nvSpPr>
          <p:spPr bwMode="auto">
            <a:xfrm>
              <a:off x="6886056"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6" name="Freeform 365"/>
            <p:cNvSpPr>
              <a:spLocks noEditPoints="1"/>
            </p:cNvSpPr>
            <p:nvPr/>
          </p:nvSpPr>
          <p:spPr bwMode="auto">
            <a:xfrm>
              <a:off x="6709952"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7" name="Freeform 365"/>
            <p:cNvSpPr>
              <a:spLocks noEditPoints="1"/>
            </p:cNvSpPr>
            <p:nvPr/>
          </p:nvSpPr>
          <p:spPr bwMode="auto">
            <a:xfrm>
              <a:off x="4879870"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8" name="Freeform 340"/>
            <p:cNvSpPr>
              <a:spLocks/>
            </p:cNvSpPr>
            <p:nvPr/>
          </p:nvSpPr>
          <p:spPr bwMode="auto">
            <a:xfrm>
              <a:off x="4739085"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9" name="Oval 1038"/>
            <p:cNvSpPr/>
            <p:nvPr/>
          </p:nvSpPr>
          <p:spPr bwMode="auto">
            <a:xfrm>
              <a:off x="4966870" y="1400245"/>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0" name="Oval 1039"/>
            <p:cNvSpPr/>
            <p:nvPr/>
          </p:nvSpPr>
          <p:spPr bwMode="auto">
            <a:xfrm>
              <a:off x="4498930" y="5142624"/>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1" name="Oval 1040"/>
            <p:cNvSpPr/>
            <p:nvPr/>
          </p:nvSpPr>
          <p:spPr bwMode="auto">
            <a:xfrm>
              <a:off x="8008525" y="3636424"/>
              <a:ext cx="914400"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2" name="Freeform 73"/>
            <p:cNvSpPr>
              <a:spLocks noEditPoints="1"/>
            </p:cNvSpPr>
            <p:nvPr/>
          </p:nvSpPr>
          <p:spPr bwMode="auto">
            <a:xfrm>
              <a:off x="7070024" y="2352676"/>
              <a:ext cx="378526" cy="378514"/>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1"/>
            </a:solidFill>
            <a:ln w="9525" cap="flat" cmpd="sng" algn="ctr">
              <a:noFill/>
              <a:prstDash val="solid"/>
              <a:headEnd type="none" w="med" len="med"/>
              <a:tailEnd type="none" w="med" len="med"/>
            </a:ln>
            <a:effectLst/>
            <a:extLst/>
          </p:spPr>
          <p:txBody>
            <a:bodyPr rot="0" spcFirstLastPara="0" vertOverflow="overflow" horzOverflow="overflow" vert="horz" wrap="square" lIns="68393" tIns="54715" rIns="68393" bIns="54715" numCol="1" spcCol="0" rtlCol="0" fromWordArt="0" anchor="t" anchorCtr="0" forceAA="0" compatLnSpc="1">
              <a:prstTxWarp prst="textNoShape">
                <a:avLst/>
              </a:prstTxWarp>
              <a:noAutofit/>
            </a:bodyPr>
            <a:lstStyle/>
            <a:p>
              <a:pPr algn="ctr" defTabSz="348685" fontAlgn="base">
                <a:lnSpc>
                  <a:spcPct val="90000"/>
                </a:lnSpc>
                <a:spcBef>
                  <a:spcPct val="0"/>
                </a:spcBef>
                <a:spcAft>
                  <a:spcPct val="0"/>
                </a:spcAft>
                <a:defRPr/>
              </a:pPr>
              <a:endParaRPr lang="en-US" sz="898" kern="0">
                <a:gradFill>
                  <a:gsLst>
                    <a:gs pos="0">
                      <a:srgbClr val="FFFFFF"/>
                    </a:gs>
                    <a:gs pos="100000">
                      <a:srgbClr val="FFFFFF"/>
                    </a:gs>
                  </a:gsLst>
                  <a:lin ang="5400000" scaled="0"/>
                </a:gradFill>
                <a:ea typeface="Segoe UI" pitchFamily="34" charset="0"/>
                <a:cs typeface="Segoe UI" pitchFamily="34" charset="0"/>
              </a:endParaRPr>
            </a:p>
          </p:txBody>
        </p:sp>
        <p:sp>
          <p:nvSpPr>
            <p:cNvPr id="1043" name="Freeform 5"/>
            <p:cNvSpPr>
              <a:spLocks noEditPoints="1"/>
            </p:cNvSpPr>
            <p:nvPr/>
          </p:nvSpPr>
          <p:spPr bwMode="auto">
            <a:xfrm>
              <a:off x="5196805" y="1672735"/>
              <a:ext cx="457635" cy="330426"/>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1044" name="Freeform 113"/>
            <p:cNvSpPr>
              <a:spLocks noEditPoints="1"/>
            </p:cNvSpPr>
            <p:nvPr/>
          </p:nvSpPr>
          <p:spPr bwMode="auto">
            <a:xfrm>
              <a:off x="7088552" y="3956943"/>
              <a:ext cx="417862" cy="505626"/>
            </a:xfrm>
            <a:custGeom>
              <a:avLst/>
              <a:gdLst>
                <a:gd name="T0" fmla="*/ 107 w 136"/>
                <a:gd name="T1" fmla="*/ 140 h 164"/>
                <a:gd name="T2" fmla="*/ 105 w 136"/>
                <a:gd name="T3" fmla="*/ 138 h 164"/>
                <a:gd name="T4" fmla="*/ 133 w 136"/>
                <a:gd name="T5" fmla="*/ 119 h 164"/>
                <a:gd name="T6" fmla="*/ 114 w 136"/>
                <a:gd name="T7" fmla="*/ 0 h 164"/>
                <a:gd name="T8" fmla="*/ 3 w 136"/>
                <a:gd name="T9" fmla="*/ 19 h 164"/>
                <a:gd name="T10" fmla="*/ 23 w 136"/>
                <a:gd name="T11" fmla="*/ 138 h 164"/>
                <a:gd name="T12" fmla="*/ 0 w 136"/>
                <a:gd name="T13" fmla="*/ 164 h 164"/>
                <a:gd name="T14" fmla="*/ 22 w 136"/>
                <a:gd name="T15" fmla="*/ 156 h 164"/>
                <a:gd name="T16" fmla="*/ 122 w 136"/>
                <a:gd name="T17" fmla="*/ 164 h 164"/>
                <a:gd name="T18" fmla="*/ 107 w 136"/>
                <a:gd name="T19" fmla="*/ 140 h 164"/>
                <a:gd name="T20" fmla="*/ 99 w 136"/>
                <a:gd name="T21" fmla="*/ 114 h 164"/>
                <a:gd name="T22" fmla="*/ 118 w 136"/>
                <a:gd name="T23" fmla="*/ 114 h 164"/>
                <a:gd name="T24" fmla="*/ 40 w 136"/>
                <a:gd name="T25" fmla="*/ 17 h 164"/>
                <a:gd name="T26" fmla="*/ 61 w 136"/>
                <a:gd name="T27" fmla="*/ 15 h 164"/>
                <a:gd name="T28" fmla="*/ 95 w 136"/>
                <a:gd name="T29" fmla="*/ 15 h 164"/>
                <a:gd name="T30" fmla="*/ 97 w 136"/>
                <a:gd name="T31" fmla="*/ 22 h 164"/>
                <a:gd name="T32" fmla="*/ 76 w 136"/>
                <a:gd name="T33" fmla="*/ 24 h 164"/>
                <a:gd name="T34" fmla="*/ 42 w 136"/>
                <a:gd name="T35" fmla="*/ 24 h 164"/>
                <a:gd name="T36" fmla="*/ 40 w 136"/>
                <a:gd name="T37" fmla="*/ 17 h 164"/>
                <a:gd name="T38" fmla="*/ 24 w 136"/>
                <a:gd name="T39" fmla="*/ 33 h 164"/>
                <a:gd name="T40" fmla="*/ 118 w 136"/>
                <a:gd name="T41" fmla="*/ 37 h 164"/>
                <a:gd name="T42" fmla="*/ 113 w 136"/>
                <a:gd name="T43" fmla="*/ 96 h 164"/>
                <a:gd name="T44" fmla="*/ 19 w 136"/>
                <a:gd name="T45" fmla="*/ 92 h 164"/>
                <a:gd name="T46" fmla="*/ 96 w 136"/>
                <a:gd name="T47" fmla="*/ 138 h 164"/>
                <a:gd name="T48" fmla="*/ 39 w 136"/>
                <a:gd name="T49" fmla="*/ 140 h 164"/>
                <a:gd name="T50" fmla="*/ 96 w 136"/>
                <a:gd name="T51" fmla="*/ 138 h 164"/>
                <a:gd name="T52" fmla="*/ 53 w 136"/>
                <a:gd name="T53" fmla="*/ 122 h 164"/>
                <a:gd name="T54" fmla="*/ 81 w 136"/>
                <a:gd name="T55" fmla="*/ 119 h 164"/>
                <a:gd name="T56" fmla="*/ 84 w 136"/>
                <a:gd name="T57" fmla="*/ 129 h 164"/>
                <a:gd name="T58" fmla="*/ 55 w 136"/>
                <a:gd name="T59" fmla="*/ 132 h 164"/>
                <a:gd name="T60" fmla="*/ 28 w 136"/>
                <a:gd name="T61" fmla="*/ 123 h 164"/>
                <a:gd name="T62" fmla="*/ 28 w 136"/>
                <a:gd name="T63" fmla="*/ 104 h 164"/>
                <a:gd name="T64" fmla="*/ 28 w 136"/>
                <a:gd name="T65" fmla="*/ 123 h 164"/>
                <a:gd name="T66" fmla="*/ 35 w 136"/>
                <a:gd name="T67" fmla="*/ 143 h 164"/>
                <a:gd name="T68" fmla="*/ 109 w 136"/>
                <a:gd name="T6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64">
                  <a:moveTo>
                    <a:pt x="107" y="140"/>
                  </a:moveTo>
                  <a:cubicBezTo>
                    <a:pt x="107" y="140"/>
                    <a:pt x="107" y="140"/>
                    <a:pt x="107" y="140"/>
                  </a:cubicBezTo>
                  <a:cubicBezTo>
                    <a:pt x="107" y="140"/>
                    <a:pt x="107" y="140"/>
                    <a:pt x="107" y="140"/>
                  </a:cubicBezTo>
                  <a:cubicBezTo>
                    <a:pt x="105" y="138"/>
                    <a:pt x="105" y="138"/>
                    <a:pt x="105" y="138"/>
                  </a:cubicBezTo>
                  <a:cubicBezTo>
                    <a:pt x="114" y="138"/>
                    <a:pt x="114" y="138"/>
                    <a:pt x="114" y="138"/>
                  </a:cubicBezTo>
                  <a:cubicBezTo>
                    <a:pt x="125" y="138"/>
                    <a:pt x="133" y="129"/>
                    <a:pt x="133" y="119"/>
                  </a:cubicBezTo>
                  <a:cubicBezTo>
                    <a:pt x="133" y="19"/>
                    <a:pt x="133" y="19"/>
                    <a:pt x="133" y="19"/>
                  </a:cubicBezTo>
                  <a:cubicBezTo>
                    <a:pt x="133" y="9"/>
                    <a:pt x="125" y="0"/>
                    <a:pt x="114" y="0"/>
                  </a:cubicBezTo>
                  <a:cubicBezTo>
                    <a:pt x="23" y="0"/>
                    <a:pt x="23" y="0"/>
                    <a:pt x="23" y="0"/>
                  </a:cubicBezTo>
                  <a:cubicBezTo>
                    <a:pt x="12" y="0"/>
                    <a:pt x="3" y="9"/>
                    <a:pt x="3" y="19"/>
                  </a:cubicBezTo>
                  <a:cubicBezTo>
                    <a:pt x="3" y="119"/>
                    <a:pt x="3" y="119"/>
                    <a:pt x="3" y="119"/>
                  </a:cubicBezTo>
                  <a:cubicBezTo>
                    <a:pt x="3" y="129"/>
                    <a:pt x="12" y="138"/>
                    <a:pt x="23" y="138"/>
                  </a:cubicBezTo>
                  <a:cubicBezTo>
                    <a:pt x="32" y="138"/>
                    <a:pt x="32" y="138"/>
                    <a:pt x="32" y="138"/>
                  </a:cubicBezTo>
                  <a:cubicBezTo>
                    <a:pt x="0" y="164"/>
                    <a:pt x="0" y="164"/>
                    <a:pt x="0" y="164"/>
                  </a:cubicBezTo>
                  <a:cubicBezTo>
                    <a:pt x="14" y="164"/>
                    <a:pt x="14" y="164"/>
                    <a:pt x="14" y="164"/>
                  </a:cubicBezTo>
                  <a:cubicBezTo>
                    <a:pt x="22" y="156"/>
                    <a:pt x="22" y="156"/>
                    <a:pt x="22" y="156"/>
                  </a:cubicBezTo>
                  <a:cubicBezTo>
                    <a:pt x="114" y="156"/>
                    <a:pt x="114" y="156"/>
                    <a:pt x="114" y="156"/>
                  </a:cubicBezTo>
                  <a:cubicBezTo>
                    <a:pt x="122" y="164"/>
                    <a:pt x="122" y="164"/>
                    <a:pt x="122" y="164"/>
                  </a:cubicBezTo>
                  <a:cubicBezTo>
                    <a:pt x="136" y="164"/>
                    <a:pt x="136" y="164"/>
                    <a:pt x="136" y="164"/>
                  </a:cubicBezTo>
                  <a:cubicBezTo>
                    <a:pt x="107" y="140"/>
                    <a:pt x="107" y="140"/>
                    <a:pt x="107" y="140"/>
                  </a:cubicBezTo>
                  <a:close/>
                  <a:moveTo>
                    <a:pt x="109" y="123"/>
                  </a:moveTo>
                  <a:cubicBezTo>
                    <a:pt x="104" y="123"/>
                    <a:pt x="99" y="119"/>
                    <a:pt x="99" y="114"/>
                  </a:cubicBezTo>
                  <a:cubicBezTo>
                    <a:pt x="99" y="109"/>
                    <a:pt x="104" y="104"/>
                    <a:pt x="109" y="104"/>
                  </a:cubicBezTo>
                  <a:cubicBezTo>
                    <a:pt x="114" y="104"/>
                    <a:pt x="118" y="109"/>
                    <a:pt x="118" y="114"/>
                  </a:cubicBezTo>
                  <a:cubicBezTo>
                    <a:pt x="118" y="119"/>
                    <a:pt x="114" y="123"/>
                    <a:pt x="109" y="123"/>
                  </a:cubicBezTo>
                  <a:close/>
                  <a:moveTo>
                    <a:pt x="40" y="17"/>
                  </a:moveTo>
                  <a:cubicBezTo>
                    <a:pt x="40" y="16"/>
                    <a:pt x="41" y="15"/>
                    <a:pt x="42" y="15"/>
                  </a:cubicBezTo>
                  <a:cubicBezTo>
                    <a:pt x="61" y="15"/>
                    <a:pt x="61" y="15"/>
                    <a:pt x="61" y="15"/>
                  </a:cubicBezTo>
                  <a:cubicBezTo>
                    <a:pt x="76" y="15"/>
                    <a:pt x="76" y="15"/>
                    <a:pt x="76" y="15"/>
                  </a:cubicBezTo>
                  <a:cubicBezTo>
                    <a:pt x="95" y="15"/>
                    <a:pt x="95" y="15"/>
                    <a:pt x="95" y="15"/>
                  </a:cubicBezTo>
                  <a:cubicBezTo>
                    <a:pt x="96" y="15"/>
                    <a:pt x="97" y="16"/>
                    <a:pt x="97" y="17"/>
                  </a:cubicBezTo>
                  <a:cubicBezTo>
                    <a:pt x="97" y="22"/>
                    <a:pt x="97" y="22"/>
                    <a:pt x="97" y="22"/>
                  </a:cubicBezTo>
                  <a:cubicBezTo>
                    <a:pt x="97" y="23"/>
                    <a:pt x="96" y="24"/>
                    <a:pt x="95" y="24"/>
                  </a:cubicBezTo>
                  <a:cubicBezTo>
                    <a:pt x="76" y="24"/>
                    <a:pt x="76" y="24"/>
                    <a:pt x="76" y="24"/>
                  </a:cubicBezTo>
                  <a:cubicBezTo>
                    <a:pt x="61" y="24"/>
                    <a:pt x="61" y="24"/>
                    <a:pt x="61" y="24"/>
                  </a:cubicBezTo>
                  <a:cubicBezTo>
                    <a:pt x="42" y="24"/>
                    <a:pt x="42" y="24"/>
                    <a:pt x="42" y="24"/>
                  </a:cubicBezTo>
                  <a:cubicBezTo>
                    <a:pt x="41" y="24"/>
                    <a:pt x="40" y="23"/>
                    <a:pt x="40" y="22"/>
                  </a:cubicBezTo>
                  <a:cubicBezTo>
                    <a:pt x="40" y="17"/>
                    <a:pt x="40" y="17"/>
                    <a:pt x="40" y="17"/>
                  </a:cubicBezTo>
                  <a:close/>
                  <a:moveTo>
                    <a:pt x="19" y="37"/>
                  </a:moveTo>
                  <a:cubicBezTo>
                    <a:pt x="19" y="34"/>
                    <a:pt x="21" y="33"/>
                    <a:pt x="24" y="33"/>
                  </a:cubicBezTo>
                  <a:cubicBezTo>
                    <a:pt x="113" y="33"/>
                    <a:pt x="113" y="33"/>
                    <a:pt x="113" y="33"/>
                  </a:cubicBezTo>
                  <a:cubicBezTo>
                    <a:pt x="116" y="33"/>
                    <a:pt x="118" y="34"/>
                    <a:pt x="118" y="37"/>
                  </a:cubicBezTo>
                  <a:cubicBezTo>
                    <a:pt x="118" y="92"/>
                    <a:pt x="118" y="92"/>
                    <a:pt x="118" y="92"/>
                  </a:cubicBezTo>
                  <a:cubicBezTo>
                    <a:pt x="118" y="94"/>
                    <a:pt x="116" y="96"/>
                    <a:pt x="113" y="96"/>
                  </a:cubicBezTo>
                  <a:cubicBezTo>
                    <a:pt x="24" y="96"/>
                    <a:pt x="24" y="96"/>
                    <a:pt x="24" y="96"/>
                  </a:cubicBezTo>
                  <a:cubicBezTo>
                    <a:pt x="21" y="96"/>
                    <a:pt x="19" y="94"/>
                    <a:pt x="19" y="92"/>
                  </a:cubicBezTo>
                  <a:cubicBezTo>
                    <a:pt x="19" y="37"/>
                    <a:pt x="19" y="37"/>
                    <a:pt x="19" y="37"/>
                  </a:cubicBezTo>
                  <a:close/>
                  <a:moveTo>
                    <a:pt x="96" y="138"/>
                  </a:moveTo>
                  <a:cubicBezTo>
                    <a:pt x="98" y="140"/>
                    <a:pt x="98" y="140"/>
                    <a:pt x="98" y="140"/>
                  </a:cubicBezTo>
                  <a:cubicBezTo>
                    <a:pt x="39" y="140"/>
                    <a:pt x="39" y="140"/>
                    <a:pt x="39" y="140"/>
                  </a:cubicBezTo>
                  <a:cubicBezTo>
                    <a:pt x="41" y="138"/>
                    <a:pt x="41" y="138"/>
                    <a:pt x="41" y="138"/>
                  </a:cubicBezTo>
                  <a:lnTo>
                    <a:pt x="96" y="138"/>
                  </a:lnTo>
                  <a:close/>
                  <a:moveTo>
                    <a:pt x="53" y="129"/>
                  </a:moveTo>
                  <a:cubicBezTo>
                    <a:pt x="53" y="122"/>
                    <a:pt x="53" y="122"/>
                    <a:pt x="53" y="122"/>
                  </a:cubicBezTo>
                  <a:cubicBezTo>
                    <a:pt x="53" y="120"/>
                    <a:pt x="54" y="119"/>
                    <a:pt x="55" y="119"/>
                  </a:cubicBezTo>
                  <a:cubicBezTo>
                    <a:pt x="81" y="119"/>
                    <a:pt x="81" y="119"/>
                    <a:pt x="81" y="119"/>
                  </a:cubicBezTo>
                  <a:cubicBezTo>
                    <a:pt x="83" y="119"/>
                    <a:pt x="84" y="120"/>
                    <a:pt x="84" y="122"/>
                  </a:cubicBezTo>
                  <a:cubicBezTo>
                    <a:pt x="84" y="129"/>
                    <a:pt x="84" y="129"/>
                    <a:pt x="84" y="129"/>
                  </a:cubicBezTo>
                  <a:cubicBezTo>
                    <a:pt x="84" y="130"/>
                    <a:pt x="83" y="132"/>
                    <a:pt x="81" y="132"/>
                  </a:cubicBezTo>
                  <a:cubicBezTo>
                    <a:pt x="55" y="132"/>
                    <a:pt x="55" y="132"/>
                    <a:pt x="55" y="132"/>
                  </a:cubicBezTo>
                  <a:cubicBezTo>
                    <a:pt x="54" y="132"/>
                    <a:pt x="53" y="130"/>
                    <a:pt x="53" y="129"/>
                  </a:cubicBezTo>
                  <a:close/>
                  <a:moveTo>
                    <a:pt x="28" y="123"/>
                  </a:moveTo>
                  <a:cubicBezTo>
                    <a:pt x="23" y="123"/>
                    <a:pt x="19" y="119"/>
                    <a:pt x="19" y="114"/>
                  </a:cubicBezTo>
                  <a:cubicBezTo>
                    <a:pt x="19" y="109"/>
                    <a:pt x="23" y="104"/>
                    <a:pt x="28" y="104"/>
                  </a:cubicBezTo>
                  <a:cubicBezTo>
                    <a:pt x="33" y="104"/>
                    <a:pt x="37" y="109"/>
                    <a:pt x="37" y="114"/>
                  </a:cubicBezTo>
                  <a:cubicBezTo>
                    <a:pt x="37" y="119"/>
                    <a:pt x="33" y="123"/>
                    <a:pt x="28" y="123"/>
                  </a:cubicBezTo>
                  <a:close/>
                  <a:moveTo>
                    <a:pt x="27" y="151"/>
                  </a:moveTo>
                  <a:cubicBezTo>
                    <a:pt x="35" y="143"/>
                    <a:pt x="35" y="143"/>
                    <a:pt x="35" y="143"/>
                  </a:cubicBezTo>
                  <a:cubicBezTo>
                    <a:pt x="101" y="143"/>
                    <a:pt x="101" y="143"/>
                    <a:pt x="101" y="143"/>
                  </a:cubicBezTo>
                  <a:cubicBezTo>
                    <a:pt x="109" y="151"/>
                    <a:pt x="109" y="151"/>
                    <a:pt x="109" y="151"/>
                  </a:cubicBezTo>
                  <a:lnTo>
                    <a:pt x="27" y="151"/>
                  </a:lnTo>
                  <a:close/>
                </a:path>
              </a:pathLst>
            </a:custGeom>
            <a:solidFill>
              <a:srgbClr val="505050"/>
            </a:solidFill>
            <a:ln>
              <a:noFill/>
            </a:ln>
            <a:extLst/>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1045" name="Freeform 188"/>
            <p:cNvSpPr>
              <a:spLocks/>
            </p:cNvSpPr>
            <p:nvPr/>
          </p:nvSpPr>
          <p:spPr bwMode="auto">
            <a:xfrm>
              <a:off x="7555577"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6" name="Freeform 130"/>
            <p:cNvSpPr>
              <a:spLocks/>
            </p:cNvSpPr>
            <p:nvPr/>
          </p:nvSpPr>
          <p:spPr bwMode="auto">
            <a:xfrm>
              <a:off x="6944962"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7" name="Freeform 130"/>
            <p:cNvSpPr>
              <a:spLocks/>
            </p:cNvSpPr>
            <p:nvPr/>
          </p:nvSpPr>
          <p:spPr bwMode="auto">
            <a:xfrm>
              <a:off x="6796117"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8" name="Freeform 126"/>
            <p:cNvSpPr>
              <a:spLocks noEditPoints="1"/>
            </p:cNvSpPr>
            <p:nvPr/>
          </p:nvSpPr>
          <p:spPr bwMode="auto">
            <a:xfrm>
              <a:off x="6592904" y="412011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9" name="Freeform 127"/>
            <p:cNvSpPr>
              <a:spLocks noEditPoints="1"/>
            </p:cNvSpPr>
            <p:nvPr/>
          </p:nvSpPr>
          <p:spPr bwMode="auto">
            <a:xfrm>
              <a:off x="6766691" y="412011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0" name="Freeform 128"/>
            <p:cNvSpPr>
              <a:spLocks/>
            </p:cNvSpPr>
            <p:nvPr/>
          </p:nvSpPr>
          <p:spPr bwMode="auto">
            <a:xfrm>
              <a:off x="6941730" y="412011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1" name="Freeform 311"/>
            <p:cNvSpPr>
              <a:spLocks/>
            </p:cNvSpPr>
            <p:nvPr/>
          </p:nvSpPr>
          <p:spPr bwMode="auto">
            <a:xfrm>
              <a:off x="6601709"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2" name="Freeform 312"/>
            <p:cNvSpPr>
              <a:spLocks noEditPoints="1"/>
            </p:cNvSpPr>
            <p:nvPr/>
          </p:nvSpPr>
          <p:spPr bwMode="auto">
            <a:xfrm>
              <a:off x="6754812" y="4345591"/>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3" name="Freeform 311"/>
            <p:cNvSpPr>
              <a:spLocks/>
            </p:cNvSpPr>
            <p:nvPr/>
          </p:nvSpPr>
          <p:spPr bwMode="auto">
            <a:xfrm>
              <a:off x="6941510"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4" name="Oval 1053"/>
            <p:cNvSpPr/>
            <p:nvPr/>
          </p:nvSpPr>
          <p:spPr bwMode="auto">
            <a:xfrm>
              <a:off x="5327648" y="2926017"/>
              <a:ext cx="1873252" cy="1873252"/>
            </a:xfrm>
            <a:prstGeom prst="ellipse">
              <a:avLst/>
            </a:prstGeom>
            <a:solidFill>
              <a:schemeClr val="accent1"/>
            </a:solidFill>
            <a:ln>
              <a:noFill/>
              <a:headEnd type="none" w="med" len="med"/>
              <a:tailEnd type="none" w="med" len="med"/>
            </a:ln>
            <a:effectLst>
              <a:outerShdw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5" name="Freeform 1054"/>
            <p:cNvSpPr>
              <a:spLocks/>
            </p:cNvSpPr>
            <p:nvPr/>
          </p:nvSpPr>
          <p:spPr bwMode="auto">
            <a:xfrm>
              <a:off x="5708648" y="3429500"/>
              <a:ext cx="1111252" cy="730994"/>
            </a:xfrm>
            <a:custGeom>
              <a:avLst/>
              <a:gdLst>
                <a:gd name="T0" fmla="*/ 7215 w 8588"/>
                <a:gd name="T1" fmla="*/ 2477 h 5648"/>
                <a:gd name="T2" fmla="*/ 7215 w 8588"/>
                <a:gd name="T3" fmla="*/ 2367 h 5648"/>
                <a:gd name="T4" fmla="*/ 4847 w 8588"/>
                <a:gd name="T5" fmla="*/ 0 h 5648"/>
                <a:gd name="T6" fmla="*/ 2873 w 8588"/>
                <a:gd name="T7" fmla="*/ 1057 h 5648"/>
                <a:gd name="T8" fmla="*/ 2226 w 8588"/>
                <a:gd name="T9" fmla="*/ 884 h 5648"/>
                <a:gd name="T10" fmla="*/ 1461 w 8588"/>
                <a:gd name="T11" fmla="*/ 1114 h 5648"/>
                <a:gd name="T12" fmla="*/ 853 w 8588"/>
                <a:gd name="T13" fmla="*/ 2225 h 5648"/>
                <a:gd name="T14" fmla="*/ 0 w 8588"/>
                <a:gd name="T15" fmla="*/ 3787 h 5648"/>
                <a:gd name="T16" fmla="*/ 1658 w 8588"/>
                <a:gd name="T17" fmla="*/ 5648 h 5648"/>
                <a:gd name="T18" fmla="*/ 1863 w 8588"/>
                <a:gd name="T19" fmla="*/ 5648 h 5648"/>
                <a:gd name="T20" fmla="*/ 2052 w 8588"/>
                <a:gd name="T21" fmla="*/ 5648 h 5648"/>
                <a:gd name="T22" fmla="*/ 5920 w 8588"/>
                <a:gd name="T23" fmla="*/ 5648 h 5648"/>
                <a:gd name="T24" fmla="*/ 5996 w 8588"/>
                <a:gd name="T25" fmla="*/ 5648 h 5648"/>
                <a:gd name="T26" fmla="*/ 6094 w 8588"/>
                <a:gd name="T27" fmla="*/ 5648 h 5648"/>
                <a:gd name="T28" fmla="*/ 6378 w 8588"/>
                <a:gd name="T29" fmla="*/ 5648 h 5648"/>
                <a:gd name="T30" fmla="*/ 6994 w 8588"/>
                <a:gd name="T31" fmla="*/ 5648 h 5648"/>
                <a:gd name="T32" fmla="*/ 8588 w 8588"/>
                <a:gd name="T33" fmla="*/ 4055 h 5648"/>
                <a:gd name="T34" fmla="*/ 7215 w 8588"/>
                <a:gd name="T35" fmla="*/ 2477 h 5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88" h="5648">
                  <a:moveTo>
                    <a:pt x="7215" y="2477"/>
                  </a:moveTo>
                  <a:cubicBezTo>
                    <a:pt x="7215" y="2446"/>
                    <a:pt x="7215" y="2398"/>
                    <a:pt x="7215" y="2367"/>
                  </a:cubicBezTo>
                  <a:cubicBezTo>
                    <a:pt x="7215" y="1057"/>
                    <a:pt x="6157" y="0"/>
                    <a:pt x="4847" y="0"/>
                  </a:cubicBezTo>
                  <a:cubicBezTo>
                    <a:pt x="4026" y="0"/>
                    <a:pt x="3300" y="426"/>
                    <a:pt x="2873" y="1057"/>
                  </a:cubicBezTo>
                  <a:cubicBezTo>
                    <a:pt x="2684" y="947"/>
                    <a:pt x="2463" y="884"/>
                    <a:pt x="2226" y="884"/>
                  </a:cubicBezTo>
                  <a:cubicBezTo>
                    <a:pt x="1941" y="884"/>
                    <a:pt x="1679" y="968"/>
                    <a:pt x="1461" y="1114"/>
                  </a:cubicBezTo>
                  <a:cubicBezTo>
                    <a:pt x="1100" y="1355"/>
                    <a:pt x="862" y="1762"/>
                    <a:pt x="853" y="2225"/>
                  </a:cubicBezTo>
                  <a:cubicBezTo>
                    <a:pt x="347" y="2556"/>
                    <a:pt x="0" y="3140"/>
                    <a:pt x="0" y="3787"/>
                  </a:cubicBezTo>
                  <a:cubicBezTo>
                    <a:pt x="0" y="4749"/>
                    <a:pt x="726" y="5538"/>
                    <a:pt x="1658" y="5648"/>
                  </a:cubicBezTo>
                  <a:cubicBezTo>
                    <a:pt x="1721" y="5648"/>
                    <a:pt x="1800" y="5648"/>
                    <a:pt x="1863" y="5648"/>
                  </a:cubicBezTo>
                  <a:cubicBezTo>
                    <a:pt x="1926" y="5648"/>
                    <a:pt x="1989" y="5648"/>
                    <a:pt x="2052" y="5648"/>
                  </a:cubicBezTo>
                  <a:cubicBezTo>
                    <a:pt x="2921" y="5648"/>
                    <a:pt x="4957" y="5648"/>
                    <a:pt x="5920" y="5648"/>
                  </a:cubicBezTo>
                  <a:cubicBezTo>
                    <a:pt x="5951" y="5648"/>
                    <a:pt x="5975" y="5648"/>
                    <a:pt x="5996" y="5648"/>
                  </a:cubicBezTo>
                  <a:cubicBezTo>
                    <a:pt x="6094" y="5648"/>
                    <a:pt x="6094" y="5648"/>
                    <a:pt x="6094" y="5648"/>
                  </a:cubicBezTo>
                  <a:cubicBezTo>
                    <a:pt x="6141" y="5648"/>
                    <a:pt x="6283" y="5648"/>
                    <a:pt x="6378" y="5648"/>
                  </a:cubicBezTo>
                  <a:cubicBezTo>
                    <a:pt x="6994" y="5648"/>
                    <a:pt x="6994" y="5648"/>
                    <a:pt x="6994" y="5648"/>
                  </a:cubicBezTo>
                  <a:cubicBezTo>
                    <a:pt x="7878" y="5633"/>
                    <a:pt x="8588" y="4923"/>
                    <a:pt x="8588" y="4055"/>
                  </a:cubicBezTo>
                  <a:cubicBezTo>
                    <a:pt x="8588" y="3250"/>
                    <a:pt x="7988" y="2588"/>
                    <a:pt x="7215" y="2477"/>
                  </a:cubicBezTo>
                  <a:close/>
                </a:path>
              </a:pathLst>
            </a:custGeom>
            <a:solidFill>
              <a:schemeClr val="bg1"/>
            </a:solidFill>
            <a:ln>
              <a:noFill/>
            </a:ln>
            <a:effectLst>
              <a:outerShdw dist="101600" dir="2700000" algn="tl" rotWithShape="0">
                <a:prstClr val="black">
                  <a:alpha val="20000"/>
                </a:prstClr>
              </a:outerShdw>
            </a:effectLst>
          </p:spPr>
          <p:txBody>
            <a:bodyPr vert="horz" wrap="square" lIns="67222" tIns="33611" rIns="67222" bIns="33611" numCol="1" anchor="ctr" anchorCtr="0" compatLnSpc="1">
              <a:prstTxWarp prst="textNoShape">
                <a:avLst/>
              </a:prstTxWarp>
            </a:bodyPr>
            <a:lstStyle/>
            <a:p>
              <a:pPr algn="ctr" defTabSz="685067" fontAlgn="base">
                <a:spcBef>
                  <a:spcPct val="0"/>
                </a:spcBef>
                <a:spcAft>
                  <a:spcPct val="0"/>
                </a:spcAft>
              </a:pPr>
              <a:endParaRPr lang="en-US" sz="1324" dirty="0">
                <a:solidFill>
                  <a:srgbClr val="505050"/>
                </a:solidFill>
                <a:ea typeface="ＭＳ Ｐゴシック" charset="0"/>
              </a:endParaRPr>
            </a:p>
          </p:txBody>
        </p:sp>
        <p:sp>
          <p:nvSpPr>
            <p:cNvPr id="1056" name="Freeform 313"/>
            <p:cNvSpPr>
              <a:spLocks/>
            </p:cNvSpPr>
            <p:nvPr/>
          </p:nvSpPr>
          <p:spPr bwMode="auto">
            <a:xfrm>
              <a:off x="6928581" y="4797111"/>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7" name="Freeform 314"/>
            <p:cNvSpPr>
              <a:spLocks noEditPoints="1"/>
            </p:cNvSpPr>
            <p:nvPr/>
          </p:nvSpPr>
          <p:spPr bwMode="auto">
            <a:xfrm>
              <a:off x="7053610" y="4791160"/>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58" name="Group 1057"/>
            <p:cNvGrpSpPr/>
            <p:nvPr/>
          </p:nvGrpSpPr>
          <p:grpSpPr>
            <a:xfrm>
              <a:off x="4775684" y="5395419"/>
              <a:ext cx="403531" cy="429676"/>
              <a:chOff x="-8720138" y="412750"/>
              <a:chExt cx="4459288" cy="4748213"/>
            </a:xfrm>
            <a:solidFill>
              <a:schemeClr val="bg1"/>
            </a:solidFill>
          </p:grpSpPr>
          <p:sp>
            <p:nvSpPr>
              <p:cNvPr id="1062" name="Oval 14"/>
              <p:cNvSpPr>
                <a:spLocks noChangeArrowheads="1"/>
              </p:cNvSpPr>
              <p:nvPr/>
            </p:nvSpPr>
            <p:spPr bwMode="auto">
              <a:xfrm>
                <a:off x="-6581775" y="957263"/>
                <a:ext cx="219075" cy="217488"/>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3" name="Oval 15"/>
              <p:cNvSpPr>
                <a:spLocks noChangeArrowheads="1"/>
              </p:cNvSpPr>
              <p:nvPr/>
            </p:nvSpPr>
            <p:spPr bwMode="auto">
              <a:xfrm>
                <a:off x="-6581775" y="1660525"/>
                <a:ext cx="219075" cy="222250"/>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4" name="Freeform 16"/>
              <p:cNvSpPr>
                <a:spLocks noEditPoints="1"/>
              </p:cNvSpPr>
              <p:nvPr/>
            </p:nvSpPr>
            <p:spPr bwMode="auto">
              <a:xfrm>
                <a:off x="-8720138" y="412750"/>
                <a:ext cx="2876550" cy="4078288"/>
              </a:xfrm>
              <a:custGeom>
                <a:avLst/>
                <a:gdLst>
                  <a:gd name="T0" fmla="*/ 489 w 765"/>
                  <a:gd name="T1" fmla="*/ 977 h 1085"/>
                  <a:gd name="T2" fmla="*/ 133 w 765"/>
                  <a:gd name="T3" fmla="*/ 977 h 1085"/>
                  <a:gd name="T4" fmla="*/ 82 w 765"/>
                  <a:gd name="T5" fmla="*/ 929 h 1085"/>
                  <a:gd name="T6" fmla="*/ 82 w 765"/>
                  <a:gd name="T7" fmla="*/ 919 h 1085"/>
                  <a:gd name="T8" fmla="*/ 133 w 765"/>
                  <a:gd name="T9" fmla="*/ 871 h 1085"/>
                  <a:gd name="T10" fmla="*/ 402 w 765"/>
                  <a:gd name="T11" fmla="*/ 871 h 1085"/>
                  <a:gd name="T12" fmla="*/ 489 w 765"/>
                  <a:gd name="T13" fmla="*/ 871 h 1085"/>
                  <a:gd name="T14" fmla="*/ 489 w 765"/>
                  <a:gd name="T15" fmla="*/ 790 h 1085"/>
                  <a:gd name="T16" fmla="*/ 133 w 765"/>
                  <a:gd name="T17" fmla="*/ 790 h 1085"/>
                  <a:gd name="T18" fmla="*/ 82 w 765"/>
                  <a:gd name="T19" fmla="*/ 742 h 1085"/>
                  <a:gd name="T20" fmla="*/ 82 w 765"/>
                  <a:gd name="T21" fmla="*/ 732 h 1085"/>
                  <a:gd name="T22" fmla="*/ 133 w 765"/>
                  <a:gd name="T23" fmla="*/ 684 h 1085"/>
                  <a:gd name="T24" fmla="*/ 402 w 765"/>
                  <a:gd name="T25" fmla="*/ 684 h 1085"/>
                  <a:gd name="T26" fmla="*/ 489 w 765"/>
                  <a:gd name="T27" fmla="*/ 684 h 1085"/>
                  <a:gd name="T28" fmla="*/ 489 w 765"/>
                  <a:gd name="T29" fmla="*/ 649 h 1085"/>
                  <a:gd name="T30" fmla="*/ 497 w 765"/>
                  <a:gd name="T31" fmla="*/ 602 h 1085"/>
                  <a:gd name="T32" fmla="*/ 133 w 765"/>
                  <a:gd name="T33" fmla="*/ 602 h 1085"/>
                  <a:gd name="T34" fmla="*/ 82 w 765"/>
                  <a:gd name="T35" fmla="*/ 555 h 1085"/>
                  <a:gd name="T36" fmla="*/ 82 w 765"/>
                  <a:gd name="T37" fmla="*/ 545 h 1085"/>
                  <a:gd name="T38" fmla="*/ 133 w 765"/>
                  <a:gd name="T39" fmla="*/ 497 h 1085"/>
                  <a:gd name="T40" fmla="*/ 402 w 765"/>
                  <a:gd name="T41" fmla="*/ 497 h 1085"/>
                  <a:gd name="T42" fmla="*/ 609 w 765"/>
                  <a:gd name="T43" fmla="*/ 497 h 1085"/>
                  <a:gd name="T44" fmla="*/ 631 w 765"/>
                  <a:gd name="T45" fmla="*/ 488 h 1085"/>
                  <a:gd name="T46" fmla="*/ 650 w 765"/>
                  <a:gd name="T47" fmla="*/ 480 h 1085"/>
                  <a:gd name="T48" fmla="*/ 746 w 765"/>
                  <a:gd name="T49" fmla="*/ 457 h 1085"/>
                  <a:gd name="T50" fmla="*/ 765 w 765"/>
                  <a:gd name="T51" fmla="*/ 454 h 1085"/>
                  <a:gd name="T52" fmla="*/ 765 w 765"/>
                  <a:gd name="T53" fmla="*/ 0 h 1085"/>
                  <a:gd name="T54" fmla="*/ 0 w 765"/>
                  <a:gd name="T55" fmla="*/ 0 h 1085"/>
                  <a:gd name="T56" fmla="*/ 0 w 765"/>
                  <a:gd name="T57" fmla="*/ 1085 h 1085"/>
                  <a:gd name="T58" fmla="*/ 489 w 765"/>
                  <a:gd name="T59" fmla="*/ 1085 h 1085"/>
                  <a:gd name="T60" fmla="*/ 489 w 765"/>
                  <a:gd name="T61" fmla="*/ 977 h 1085"/>
                  <a:gd name="T62" fmla="*/ 82 w 765"/>
                  <a:gd name="T63" fmla="*/ 171 h 1085"/>
                  <a:gd name="T64" fmla="*/ 133 w 765"/>
                  <a:gd name="T65" fmla="*/ 123 h 1085"/>
                  <a:gd name="T66" fmla="*/ 402 w 765"/>
                  <a:gd name="T67" fmla="*/ 123 h 1085"/>
                  <a:gd name="T68" fmla="*/ 632 w 765"/>
                  <a:gd name="T69" fmla="*/ 123 h 1085"/>
                  <a:gd name="T70" fmla="*/ 683 w 765"/>
                  <a:gd name="T71" fmla="*/ 171 h 1085"/>
                  <a:gd name="T72" fmla="*/ 683 w 765"/>
                  <a:gd name="T73" fmla="*/ 180 h 1085"/>
                  <a:gd name="T74" fmla="*/ 632 w 765"/>
                  <a:gd name="T75" fmla="*/ 228 h 1085"/>
                  <a:gd name="T76" fmla="*/ 133 w 765"/>
                  <a:gd name="T77" fmla="*/ 228 h 1085"/>
                  <a:gd name="T78" fmla="*/ 82 w 765"/>
                  <a:gd name="T79" fmla="*/ 180 h 1085"/>
                  <a:gd name="T80" fmla="*/ 82 w 765"/>
                  <a:gd name="T81" fmla="*/ 171 h 1085"/>
                  <a:gd name="T82" fmla="*/ 82 w 765"/>
                  <a:gd name="T83" fmla="*/ 358 h 1085"/>
                  <a:gd name="T84" fmla="*/ 133 w 765"/>
                  <a:gd name="T85" fmla="*/ 310 h 1085"/>
                  <a:gd name="T86" fmla="*/ 402 w 765"/>
                  <a:gd name="T87" fmla="*/ 310 h 1085"/>
                  <a:gd name="T88" fmla="*/ 632 w 765"/>
                  <a:gd name="T89" fmla="*/ 310 h 1085"/>
                  <a:gd name="T90" fmla="*/ 683 w 765"/>
                  <a:gd name="T91" fmla="*/ 358 h 1085"/>
                  <a:gd name="T92" fmla="*/ 683 w 765"/>
                  <a:gd name="T93" fmla="*/ 367 h 1085"/>
                  <a:gd name="T94" fmla="*/ 632 w 765"/>
                  <a:gd name="T95" fmla="*/ 415 h 1085"/>
                  <a:gd name="T96" fmla="*/ 133 w 765"/>
                  <a:gd name="T97" fmla="*/ 415 h 1085"/>
                  <a:gd name="T98" fmla="*/ 82 w 765"/>
                  <a:gd name="T99" fmla="*/ 367 h 1085"/>
                  <a:gd name="T100" fmla="*/ 82 w 765"/>
                  <a:gd name="T101" fmla="*/ 358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5" h="1085">
                    <a:moveTo>
                      <a:pt x="489" y="977"/>
                    </a:moveTo>
                    <a:cubicBezTo>
                      <a:pt x="133" y="977"/>
                      <a:pt x="133" y="977"/>
                      <a:pt x="133" y="977"/>
                    </a:cubicBezTo>
                    <a:cubicBezTo>
                      <a:pt x="82" y="977"/>
                      <a:pt x="82" y="929"/>
                      <a:pt x="82" y="929"/>
                    </a:cubicBezTo>
                    <a:cubicBezTo>
                      <a:pt x="82" y="919"/>
                      <a:pt x="82" y="919"/>
                      <a:pt x="82" y="919"/>
                    </a:cubicBezTo>
                    <a:cubicBezTo>
                      <a:pt x="82" y="871"/>
                      <a:pt x="133" y="871"/>
                      <a:pt x="133" y="871"/>
                    </a:cubicBezTo>
                    <a:cubicBezTo>
                      <a:pt x="402" y="871"/>
                      <a:pt x="402" y="871"/>
                      <a:pt x="402" y="871"/>
                    </a:cubicBezTo>
                    <a:cubicBezTo>
                      <a:pt x="489" y="871"/>
                      <a:pt x="489" y="871"/>
                      <a:pt x="489" y="871"/>
                    </a:cubicBezTo>
                    <a:cubicBezTo>
                      <a:pt x="489" y="790"/>
                      <a:pt x="489" y="790"/>
                      <a:pt x="489" y="790"/>
                    </a:cubicBezTo>
                    <a:cubicBezTo>
                      <a:pt x="133" y="790"/>
                      <a:pt x="133" y="790"/>
                      <a:pt x="133" y="790"/>
                    </a:cubicBezTo>
                    <a:cubicBezTo>
                      <a:pt x="82" y="790"/>
                      <a:pt x="82" y="742"/>
                      <a:pt x="82" y="742"/>
                    </a:cubicBezTo>
                    <a:cubicBezTo>
                      <a:pt x="82" y="732"/>
                      <a:pt x="82" y="732"/>
                      <a:pt x="82" y="732"/>
                    </a:cubicBezTo>
                    <a:cubicBezTo>
                      <a:pt x="82" y="684"/>
                      <a:pt x="133" y="684"/>
                      <a:pt x="133" y="684"/>
                    </a:cubicBezTo>
                    <a:cubicBezTo>
                      <a:pt x="402" y="684"/>
                      <a:pt x="402" y="684"/>
                      <a:pt x="402" y="684"/>
                    </a:cubicBezTo>
                    <a:cubicBezTo>
                      <a:pt x="489" y="684"/>
                      <a:pt x="489" y="684"/>
                      <a:pt x="489" y="684"/>
                    </a:cubicBezTo>
                    <a:cubicBezTo>
                      <a:pt x="489" y="649"/>
                      <a:pt x="489" y="649"/>
                      <a:pt x="489" y="649"/>
                    </a:cubicBezTo>
                    <a:cubicBezTo>
                      <a:pt x="489" y="636"/>
                      <a:pt x="491" y="620"/>
                      <a:pt x="497" y="602"/>
                    </a:cubicBezTo>
                    <a:cubicBezTo>
                      <a:pt x="133" y="602"/>
                      <a:pt x="133" y="602"/>
                      <a:pt x="133" y="602"/>
                    </a:cubicBezTo>
                    <a:cubicBezTo>
                      <a:pt x="82" y="602"/>
                      <a:pt x="82" y="555"/>
                      <a:pt x="82" y="555"/>
                    </a:cubicBezTo>
                    <a:cubicBezTo>
                      <a:pt x="82" y="545"/>
                      <a:pt x="82" y="545"/>
                      <a:pt x="82" y="545"/>
                    </a:cubicBezTo>
                    <a:cubicBezTo>
                      <a:pt x="82" y="497"/>
                      <a:pt x="133" y="497"/>
                      <a:pt x="133" y="497"/>
                    </a:cubicBezTo>
                    <a:cubicBezTo>
                      <a:pt x="402" y="497"/>
                      <a:pt x="402" y="497"/>
                      <a:pt x="402" y="497"/>
                    </a:cubicBezTo>
                    <a:cubicBezTo>
                      <a:pt x="609" y="497"/>
                      <a:pt x="609" y="497"/>
                      <a:pt x="609" y="497"/>
                    </a:cubicBezTo>
                    <a:cubicBezTo>
                      <a:pt x="616" y="494"/>
                      <a:pt x="623" y="490"/>
                      <a:pt x="631" y="488"/>
                    </a:cubicBezTo>
                    <a:cubicBezTo>
                      <a:pt x="637" y="485"/>
                      <a:pt x="643" y="483"/>
                      <a:pt x="650" y="480"/>
                    </a:cubicBezTo>
                    <a:cubicBezTo>
                      <a:pt x="679" y="470"/>
                      <a:pt x="712" y="462"/>
                      <a:pt x="746" y="457"/>
                    </a:cubicBezTo>
                    <a:cubicBezTo>
                      <a:pt x="752" y="456"/>
                      <a:pt x="759" y="455"/>
                      <a:pt x="765" y="454"/>
                    </a:cubicBezTo>
                    <a:cubicBezTo>
                      <a:pt x="765" y="0"/>
                      <a:pt x="765" y="0"/>
                      <a:pt x="765" y="0"/>
                    </a:cubicBezTo>
                    <a:cubicBezTo>
                      <a:pt x="0" y="0"/>
                      <a:pt x="0" y="0"/>
                      <a:pt x="0" y="0"/>
                    </a:cubicBezTo>
                    <a:cubicBezTo>
                      <a:pt x="0" y="1085"/>
                      <a:pt x="0" y="1085"/>
                      <a:pt x="0" y="1085"/>
                    </a:cubicBezTo>
                    <a:cubicBezTo>
                      <a:pt x="489" y="1085"/>
                      <a:pt x="489" y="1085"/>
                      <a:pt x="489" y="1085"/>
                    </a:cubicBezTo>
                    <a:lnTo>
                      <a:pt x="489" y="977"/>
                    </a:lnTo>
                    <a:close/>
                    <a:moveTo>
                      <a:pt x="82" y="171"/>
                    </a:moveTo>
                    <a:cubicBezTo>
                      <a:pt x="82" y="123"/>
                      <a:pt x="133" y="123"/>
                      <a:pt x="133" y="123"/>
                    </a:cubicBezTo>
                    <a:cubicBezTo>
                      <a:pt x="402" y="123"/>
                      <a:pt x="402" y="123"/>
                      <a:pt x="402" y="123"/>
                    </a:cubicBezTo>
                    <a:cubicBezTo>
                      <a:pt x="632" y="123"/>
                      <a:pt x="632" y="123"/>
                      <a:pt x="632" y="123"/>
                    </a:cubicBezTo>
                    <a:cubicBezTo>
                      <a:pt x="683" y="123"/>
                      <a:pt x="683" y="171"/>
                      <a:pt x="683" y="171"/>
                    </a:cubicBezTo>
                    <a:cubicBezTo>
                      <a:pt x="683" y="180"/>
                      <a:pt x="683" y="180"/>
                      <a:pt x="683" y="180"/>
                    </a:cubicBezTo>
                    <a:cubicBezTo>
                      <a:pt x="683" y="228"/>
                      <a:pt x="632" y="228"/>
                      <a:pt x="632" y="228"/>
                    </a:cubicBezTo>
                    <a:cubicBezTo>
                      <a:pt x="133" y="228"/>
                      <a:pt x="133" y="228"/>
                      <a:pt x="133" y="228"/>
                    </a:cubicBezTo>
                    <a:cubicBezTo>
                      <a:pt x="82" y="228"/>
                      <a:pt x="82" y="180"/>
                      <a:pt x="82" y="180"/>
                    </a:cubicBezTo>
                    <a:lnTo>
                      <a:pt x="82" y="171"/>
                    </a:lnTo>
                    <a:close/>
                    <a:moveTo>
                      <a:pt x="82" y="358"/>
                    </a:moveTo>
                    <a:cubicBezTo>
                      <a:pt x="82" y="310"/>
                      <a:pt x="133" y="310"/>
                      <a:pt x="133" y="310"/>
                    </a:cubicBezTo>
                    <a:cubicBezTo>
                      <a:pt x="402" y="310"/>
                      <a:pt x="402" y="310"/>
                      <a:pt x="402" y="310"/>
                    </a:cubicBezTo>
                    <a:cubicBezTo>
                      <a:pt x="632" y="310"/>
                      <a:pt x="632" y="310"/>
                      <a:pt x="632" y="310"/>
                    </a:cubicBezTo>
                    <a:cubicBezTo>
                      <a:pt x="683" y="310"/>
                      <a:pt x="683" y="358"/>
                      <a:pt x="683" y="358"/>
                    </a:cubicBezTo>
                    <a:cubicBezTo>
                      <a:pt x="683" y="367"/>
                      <a:pt x="683" y="367"/>
                      <a:pt x="683" y="367"/>
                    </a:cubicBezTo>
                    <a:cubicBezTo>
                      <a:pt x="683" y="415"/>
                      <a:pt x="632" y="415"/>
                      <a:pt x="632" y="415"/>
                    </a:cubicBezTo>
                    <a:cubicBezTo>
                      <a:pt x="133" y="415"/>
                      <a:pt x="133" y="415"/>
                      <a:pt x="133" y="415"/>
                    </a:cubicBezTo>
                    <a:cubicBezTo>
                      <a:pt x="82" y="415"/>
                      <a:pt x="82" y="367"/>
                      <a:pt x="82" y="367"/>
                    </a:cubicBezTo>
                    <a:lnTo>
                      <a:pt x="82" y="358"/>
                    </a:ln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5" name="Freeform 17"/>
              <p:cNvSpPr>
                <a:spLocks noEditPoints="1"/>
              </p:cNvSpPr>
              <p:nvPr/>
            </p:nvSpPr>
            <p:spPr bwMode="auto">
              <a:xfrm>
                <a:off x="-6581775" y="2389188"/>
                <a:ext cx="2320925" cy="2771775"/>
              </a:xfrm>
              <a:custGeom>
                <a:avLst/>
                <a:gdLst>
                  <a:gd name="T0" fmla="*/ 593 w 617"/>
                  <a:gd name="T1" fmla="*/ 75 h 737"/>
                  <a:gd name="T2" fmla="*/ 533 w 617"/>
                  <a:gd name="T3" fmla="*/ 39 h 737"/>
                  <a:gd name="T4" fmla="*/ 533 w 617"/>
                  <a:gd name="T5" fmla="*/ 39 h 737"/>
                  <a:gd name="T6" fmla="*/ 526 w 617"/>
                  <a:gd name="T7" fmla="*/ 36 h 737"/>
                  <a:gd name="T8" fmla="*/ 427 w 617"/>
                  <a:gd name="T9" fmla="*/ 10 h 737"/>
                  <a:gd name="T10" fmla="*/ 309 w 617"/>
                  <a:gd name="T11" fmla="*/ 0 h 737"/>
                  <a:gd name="T12" fmla="*/ 190 w 617"/>
                  <a:gd name="T13" fmla="*/ 10 h 737"/>
                  <a:gd name="T14" fmla="*/ 107 w 617"/>
                  <a:gd name="T15" fmla="*/ 30 h 737"/>
                  <a:gd name="T16" fmla="*/ 91 w 617"/>
                  <a:gd name="T17" fmla="*/ 36 h 737"/>
                  <a:gd name="T18" fmla="*/ 24 w 617"/>
                  <a:gd name="T19" fmla="*/ 75 h 737"/>
                  <a:gd name="T20" fmla="*/ 0 w 617"/>
                  <a:gd name="T21" fmla="*/ 123 h 737"/>
                  <a:gd name="T22" fmla="*/ 0 w 617"/>
                  <a:gd name="T23" fmla="*/ 614 h 737"/>
                  <a:gd name="T24" fmla="*/ 6 w 617"/>
                  <a:gd name="T25" fmla="*/ 639 h 737"/>
                  <a:gd name="T26" fmla="*/ 24 w 617"/>
                  <a:gd name="T27" fmla="*/ 662 h 737"/>
                  <a:gd name="T28" fmla="*/ 91 w 617"/>
                  <a:gd name="T29" fmla="*/ 701 h 737"/>
                  <a:gd name="T30" fmla="*/ 107 w 617"/>
                  <a:gd name="T31" fmla="*/ 707 h 737"/>
                  <a:gd name="T32" fmla="*/ 309 w 617"/>
                  <a:gd name="T33" fmla="*/ 737 h 737"/>
                  <a:gd name="T34" fmla="*/ 526 w 617"/>
                  <a:gd name="T35" fmla="*/ 701 h 737"/>
                  <a:gd name="T36" fmla="*/ 533 w 617"/>
                  <a:gd name="T37" fmla="*/ 698 h 737"/>
                  <a:gd name="T38" fmla="*/ 533 w 617"/>
                  <a:gd name="T39" fmla="*/ 698 h 737"/>
                  <a:gd name="T40" fmla="*/ 593 w 617"/>
                  <a:gd name="T41" fmla="*/ 662 h 737"/>
                  <a:gd name="T42" fmla="*/ 611 w 617"/>
                  <a:gd name="T43" fmla="*/ 639 h 737"/>
                  <a:gd name="T44" fmla="*/ 617 w 617"/>
                  <a:gd name="T45" fmla="*/ 614 h 737"/>
                  <a:gd name="T46" fmla="*/ 617 w 617"/>
                  <a:gd name="T47" fmla="*/ 123 h 737"/>
                  <a:gd name="T48" fmla="*/ 593 w 617"/>
                  <a:gd name="T49" fmla="*/ 75 h 737"/>
                  <a:gd name="T50" fmla="*/ 532 w 617"/>
                  <a:gd name="T51" fmla="*/ 145 h 737"/>
                  <a:gd name="T52" fmla="*/ 532 w 617"/>
                  <a:gd name="T53" fmla="*/ 145 h 737"/>
                  <a:gd name="T54" fmla="*/ 309 w 617"/>
                  <a:gd name="T55" fmla="*/ 184 h 737"/>
                  <a:gd name="T56" fmla="*/ 107 w 617"/>
                  <a:gd name="T57" fmla="*/ 155 h 737"/>
                  <a:gd name="T58" fmla="*/ 54 w 617"/>
                  <a:gd name="T59" fmla="*/ 111 h 737"/>
                  <a:gd name="T60" fmla="*/ 107 w 617"/>
                  <a:gd name="T61" fmla="*/ 64 h 737"/>
                  <a:gd name="T62" fmla="*/ 309 w 617"/>
                  <a:gd name="T63" fmla="*/ 32 h 737"/>
                  <a:gd name="T64" fmla="*/ 309 w 617"/>
                  <a:gd name="T65" fmla="*/ 32 h 737"/>
                  <a:gd name="T66" fmla="*/ 309 w 617"/>
                  <a:gd name="T67" fmla="*/ 32 h 737"/>
                  <a:gd name="T68" fmla="*/ 532 w 617"/>
                  <a:gd name="T69" fmla="*/ 74 h 737"/>
                  <a:gd name="T70" fmla="*/ 532 w 617"/>
                  <a:gd name="T71" fmla="*/ 74 h 737"/>
                  <a:gd name="T72" fmla="*/ 562 w 617"/>
                  <a:gd name="T73" fmla="*/ 111 h 737"/>
                  <a:gd name="T74" fmla="*/ 532 w 617"/>
                  <a:gd name="T75" fmla="*/ 1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7" h="737">
                    <a:moveTo>
                      <a:pt x="593" y="75"/>
                    </a:moveTo>
                    <a:cubicBezTo>
                      <a:pt x="578" y="62"/>
                      <a:pt x="558" y="49"/>
                      <a:pt x="533" y="39"/>
                    </a:cubicBezTo>
                    <a:cubicBezTo>
                      <a:pt x="533" y="39"/>
                      <a:pt x="533" y="39"/>
                      <a:pt x="533" y="39"/>
                    </a:cubicBezTo>
                    <a:cubicBezTo>
                      <a:pt x="531" y="38"/>
                      <a:pt x="528" y="37"/>
                      <a:pt x="526" y="36"/>
                    </a:cubicBezTo>
                    <a:cubicBezTo>
                      <a:pt x="498" y="25"/>
                      <a:pt x="464" y="16"/>
                      <a:pt x="427" y="10"/>
                    </a:cubicBezTo>
                    <a:cubicBezTo>
                      <a:pt x="391" y="4"/>
                      <a:pt x="351" y="0"/>
                      <a:pt x="309" y="0"/>
                    </a:cubicBezTo>
                    <a:cubicBezTo>
                      <a:pt x="267" y="0"/>
                      <a:pt x="227" y="4"/>
                      <a:pt x="190" y="10"/>
                    </a:cubicBezTo>
                    <a:cubicBezTo>
                      <a:pt x="160" y="15"/>
                      <a:pt x="132" y="22"/>
                      <a:pt x="107" y="30"/>
                    </a:cubicBezTo>
                    <a:cubicBezTo>
                      <a:pt x="102" y="32"/>
                      <a:pt x="96" y="34"/>
                      <a:pt x="91" y="36"/>
                    </a:cubicBezTo>
                    <a:cubicBezTo>
                      <a:pt x="63" y="47"/>
                      <a:pt x="40" y="60"/>
                      <a:pt x="24" y="75"/>
                    </a:cubicBezTo>
                    <a:cubicBezTo>
                      <a:pt x="8" y="90"/>
                      <a:pt x="0" y="106"/>
                      <a:pt x="0" y="123"/>
                    </a:cubicBezTo>
                    <a:cubicBezTo>
                      <a:pt x="0" y="614"/>
                      <a:pt x="0" y="614"/>
                      <a:pt x="0" y="614"/>
                    </a:cubicBezTo>
                    <a:cubicBezTo>
                      <a:pt x="0" y="622"/>
                      <a:pt x="2" y="631"/>
                      <a:pt x="6" y="639"/>
                    </a:cubicBezTo>
                    <a:cubicBezTo>
                      <a:pt x="10" y="647"/>
                      <a:pt x="16" y="654"/>
                      <a:pt x="24" y="662"/>
                    </a:cubicBezTo>
                    <a:cubicBezTo>
                      <a:pt x="40" y="676"/>
                      <a:pt x="63" y="690"/>
                      <a:pt x="91" y="701"/>
                    </a:cubicBezTo>
                    <a:cubicBezTo>
                      <a:pt x="96" y="703"/>
                      <a:pt x="102" y="705"/>
                      <a:pt x="107" y="707"/>
                    </a:cubicBezTo>
                    <a:cubicBezTo>
                      <a:pt x="161" y="725"/>
                      <a:pt x="232" y="736"/>
                      <a:pt x="309" y="737"/>
                    </a:cubicBezTo>
                    <a:cubicBezTo>
                      <a:pt x="394" y="736"/>
                      <a:pt x="470" y="723"/>
                      <a:pt x="526" y="701"/>
                    </a:cubicBezTo>
                    <a:cubicBezTo>
                      <a:pt x="528" y="700"/>
                      <a:pt x="531" y="699"/>
                      <a:pt x="533" y="698"/>
                    </a:cubicBezTo>
                    <a:cubicBezTo>
                      <a:pt x="533" y="698"/>
                      <a:pt x="533" y="698"/>
                      <a:pt x="533" y="698"/>
                    </a:cubicBezTo>
                    <a:cubicBezTo>
                      <a:pt x="558" y="687"/>
                      <a:pt x="578" y="675"/>
                      <a:pt x="593" y="662"/>
                    </a:cubicBezTo>
                    <a:cubicBezTo>
                      <a:pt x="601" y="654"/>
                      <a:pt x="607" y="647"/>
                      <a:pt x="611" y="639"/>
                    </a:cubicBezTo>
                    <a:cubicBezTo>
                      <a:pt x="615" y="631"/>
                      <a:pt x="617" y="622"/>
                      <a:pt x="617" y="614"/>
                    </a:cubicBezTo>
                    <a:cubicBezTo>
                      <a:pt x="617" y="123"/>
                      <a:pt x="617" y="123"/>
                      <a:pt x="617" y="123"/>
                    </a:cubicBezTo>
                    <a:cubicBezTo>
                      <a:pt x="617" y="106"/>
                      <a:pt x="608" y="90"/>
                      <a:pt x="593" y="75"/>
                    </a:cubicBezTo>
                    <a:close/>
                    <a:moveTo>
                      <a:pt x="532" y="145"/>
                    </a:moveTo>
                    <a:cubicBezTo>
                      <a:pt x="532" y="145"/>
                      <a:pt x="532" y="145"/>
                      <a:pt x="532" y="145"/>
                    </a:cubicBezTo>
                    <a:cubicBezTo>
                      <a:pt x="489" y="168"/>
                      <a:pt x="406" y="184"/>
                      <a:pt x="309" y="184"/>
                    </a:cubicBezTo>
                    <a:cubicBezTo>
                      <a:pt x="226" y="184"/>
                      <a:pt x="154" y="172"/>
                      <a:pt x="107" y="155"/>
                    </a:cubicBezTo>
                    <a:cubicBezTo>
                      <a:pt x="74" y="143"/>
                      <a:pt x="54" y="127"/>
                      <a:pt x="54" y="111"/>
                    </a:cubicBezTo>
                    <a:cubicBezTo>
                      <a:pt x="54" y="93"/>
                      <a:pt x="74" y="77"/>
                      <a:pt x="107" y="64"/>
                    </a:cubicBezTo>
                    <a:cubicBezTo>
                      <a:pt x="153" y="45"/>
                      <a:pt x="225" y="32"/>
                      <a:pt x="309" y="32"/>
                    </a:cubicBezTo>
                    <a:cubicBezTo>
                      <a:pt x="309" y="32"/>
                      <a:pt x="309" y="32"/>
                      <a:pt x="309" y="32"/>
                    </a:cubicBezTo>
                    <a:cubicBezTo>
                      <a:pt x="309" y="32"/>
                      <a:pt x="309" y="32"/>
                      <a:pt x="309" y="32"/>
                    </a:cubicBezTo>
                    <a:cubicBezTo>
                      <a:pt x="407" y="32"/>
                      <a:pt x="490" y="50"/>
                      <a:pt x="532" y="74"/>
                    </a:cubicBezTo>
                    <a:cubicBezTo>
                      <a:pt x="532" y="74"/>
                      <a:pt x="532" y="74"/>
                      <a:pt x="532" y="74"/>
                    </a:cubicBezTo>
                    <a:cubicBezTo>
                      <a:pt x="552" y="85"/>
                      <a:pt x="562" y="98"/>
                      <a:pt x="562" y="111"/>
                    </a:cubicBezTo>
                    <a:cubicBezTo>
                      <a:pt x="562" y="123"/>
                      <a:pt x="552" y="135"/>
                      <a:pt x="532" y="145"/>
                    </a:cubicBez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59" name="Group 1058"/>
            <p:cNvGrpSpPr/>
            <p:nvPr/>
          </p:nvGrpSpPr>
          <p:grpSpPr>
            <a:xfrm>
              <a:off x="8279347" y="3865160"/>
              <a:ext cx="332167" cy="443262"/>
              <a:chOff x="-9759950" y="-1301750"/>
              <a:chExt cx="7062787" cy="9424988"/>
            </a:xfrm>
            <a:solidFill>
              <a:schemeClr val="bg1"/>
            </a:solidFill>
          </p:grpSpPr>
          <p:sp>
            <p:nvSpPr>
              <p:cNvPr id="1060" name="Freeform 21"/>
              <p:cNvSpPr>
                <a:spLocks noEditPoints="1"/>
              </p:cNvSpPr>
              <p:nvPr/>
            </p:nvSpPr>
            <p:spPr bwMode="auto">
              <a:xfrm>
                <a:off x="-9759950" y="2674938"/>
                <a:ext cx="4425950" cy="5448300"/>
              </a:xfrm>
              <a:custGeom>
                <a:avLst/>
                <a:gdLst>
                  <a:gd name="T0" fmla="*/ 0 w 2788"/>
                  <a:gd name="T1" fmla="*/ 0 h 3432"/>
                  <a:gd name="T2" fmla="*/ 0 w 2788"/>
                  <a:gd name="T3" fmla="*/ 3432 h 3432"/>
                  <a:gd name="T4" fmla="*/ 904 w 2788"/>
                  <a:gd name="T5" fmla="*/ 3432 h 3432"/>
                  <a:gd name="T6" fmla="*/ 904 w 2788"/>
                  <a:gd name="T7" fmla="*/ 2729 h 3432"/>
                  <a:gd name="T8" fmla="*/ 1266 w 2788"/>
                  <a:gd name="T9" fmla="*/ 2729 h 3432"/>
                  <a:gd name="T10" fmla="*/ 1266 w 2788"/>
                  <a:gd name="T11" fmla="*/ 3432 h 3432"/>
                  <a:gd name="T12" fmla="*/ 1531 w 2788"/>
                  <a:gd name="T13" fmla="*/ 3432 h 3432"/>
                  <a:gd name="T14" fmla="*/ 1531 w 2788"/>
                  <a:gd name="T15" fmla="*/ 2729 h 3432"/>
                  <a:gd name="T16" fmla="*/ 1896 w 2788"/>
                  <a:gd name="T17" fmla="*/ 2729 h 3432"/>
                  <a:gd name="T18" fmla="*/ 1896 w 2788"/>
                  <a:gd name="T19" fmla="*/ 3432 h 3432"/>
                  <a:gd name="T20" fmla="*/ 2788 w 2788"/>
                  <a:gd name="T21" fmla="*/ 3432 h 3432"/>
                  <a:gd name="T22" fmla="*/ 2788 w 2788"/>
                  <a:gd name="T23" fmla="*/ 0 h 3432"/>
                  <a:gd name="T24" fmla="*/ 0 w 2788"/>
                  <a:gd name="T25" fmla="*/ 0 h 3432"/>
                  <a:gd name="T26" fmla="*/ 2525 w 2788"/>
                  <a:gd name="T27" fmla="*/ 2504 h 3432"/>
                  <a:gd name="T28" fmla="*/ 275 w 2788"/>
                  <a:gd name="T29" fmla="*/ 2504 h 3432"/>
                  <a:gd name="T30" fmla="*/ 275 w 2788"/>
                  <a:gd name="T31" fmla="*/ 2145 h 3432"/>
                  <a:gd name="T32" fmla="*/ 2525 w 2788"/>
                  <a:gd name="T33" fmla="*/ 2145 h 3432"/>
                  <a:gd name="T34" fmla="*/ 2525 w 2788"/>
                  <a:gd name="T35" fmla="*/ 2504 h 3432"/>
                  <a:gd name="T36" fmla="*/ 2525 w 2788"/>
                  <a:gd name="T37" fmla="*/ 1880 h 3432"/>
                  <a:gd name="T38" fmla="*/ 275 w 2788"/>
                  <a:gd name="T39" fmla="*/ 1880 h 3432"/>
                  <a:gd name="T40" fmla="*/ 275 w 2788"/>
                  <a:gd name="T41" fmla="*/ 1518 h 3432"/>
                  <a:gd name="T42" fmla="*/ 2525 w 2788"/>
                  <a:gd name="T43" fmla="*/ 1518 h 3432"/>
                  <a:gd name="T44" fmla="*/ 2525 w 2788"/>
                  <a:gd name="T45" fmla="*/ 1880 h 3432"/>
                  <a:gd name="T46" fmla="*/ 2525 w 2788"/>
                  <a:gd name="T47" fmla="*/ 1253 h 3432"/>
                  <a:gd name="T48" fmla="*/ 275 w 2788"/>
                  <a:gd name="T49" fmla="*/ 1253 h 3432"/>
                  <a:gd name="T50" fmla="*/ 275 w 2788"/>
                  <a:gd name="T51" fmla="*/ 894 h 3432"/>
                  <a:gd name="T52" fmla="*/ 2525 w 2788"/>
                  <a:gd name="T53" fmla="*/ 894 h 3432"/>
                  <a:gd name="T54" fmla="*/ 2525 w 2788"/>
                  <a:gd name="T55" fmla="*/ 1253 h 3432"/>
                  <a:gd name="T56" fmla="*/ 2525 w 2788"/>
                  <a:gd name="T57" fmla="*/ 629 h 3432"/>
                  <a:gd name="T58" fmla="*/ 275 w 2788"/>
                  <a:gd name="T59" fmla="*/ 629 h 3432"/>
                  <a:gd name="T60" fmla="*/ 275 w 2788"/>
                  <a:gd name="T61" fmla="*/ 267 h 3432"/>
                  <a:gd name="T62" fmla="*/ 2525 w 2788"/>
                  <a:gd name="T63" fmla="*/ 267 h 3432"/>
                  <a:gd name="T64" fmla="*/ 2525 w 2788"/>
                  <a:gd name="T65" fmla="*/ 629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88" h="3432">
                    <a:moveTo>
                      <a:pt x="0" y="0"/>
                    </a:moveTo>
                    <a:lnTo>
                      <a:pt x="0" y="3432"/>
                    </a:lnTo>
                    <a:lnTo>
                      <a:pt x="904" y="3432"/>
                    </a:lnTo>
                    <a:lnTo>
                      <a:pt x="904" y="2729"/>
                    </a:lnTo>
                    <a:lnTo>
                      <a:pt x="1266" y="2729"/>
                    </a:lnTo>
                    <a:lnTo>
                      <a:pt x="1266" y="3432"/>
                    </a:lnTo>
                    <a:lnTo>
                      <a:pt x="1531" y="3432"/>
                    </a:lnTo>
                    <a:lnTo>
                      <a:pt x="1531" y="2729"/>
                    </a:lnTo>
                    <a:lnTo>
                      <a:pt x="1896" y="2729"/>
                    </a:lnTo>
                    <a:lnTo>
                      <a:pt x="1896" y="3432"/>
                    </a:lnTo>
                    <a:lnTo>
                      <a:pt x="2788" y="3432"/>
                    </a:lnTo>
                    <a:lnTo>
                      <a:pt x="2788" y="0"/>
                    </a:lnTo>
                    <a:lnTo>
                      <a:pt x="0" y="0"/>
                    </a:lnTo>
                    <a:close/>
                    <a:moveTo>
                      <a:pt x="2525" y="2504"/>
                    </a:moveTo>
                    <a:lnTo>
                      <a:pt x="275" y="2504"/>
                    </a:lnTo>
                    <a:lnTo>
                      <a:pt x="275" y="2145"/>
                    </a:lnTo>
                    <a:lnTo>
                      <a:pt x="2525" y="2145"/>
                    </a:lnTo>
                    <a:lnTo>
                      <a:pt x="2525" y="2504"/>
                    </a:lnTo>
                    <a:close/>
                    <a:moveTo>
                      <a:pt x="2525" y="1880"/>
                    </a:moveTo>
                    <a:lnTo>
                      <a:pt x="275" y="1880"/>
                    </a:lnTo>
                    <a:lnTo>
                      <a:pt x="275" y="1518"/>
                    </a:lnTo>
                    <a:lnTo>
                      <a:pt x="2525" y="1518"/>
                    </a:lnTo>
                    <a:lnTo>
                      <a:pt x="2525" y="1880"/>
                    </a:lnTo>
                    <a:close/>
                    <a:moveTo>
                      <a:pt x="2525" y="1253"/>
                    </a:moveTo>
                    <a:lnTo>
                      <a:pt x="275" y="1253"/>
                    </a:lnTo>
                    <a:lnTo>
                      <a:pt x="275" y="894"/>
                    </a:lnTo>
                    <a:lnTo>
                      <a:pt x="2525" y="894"/>
                    </a:lnTo>
                    <a:lnTo>
                      <a:pt x="2525" y="1253"/>
                    </a:lnTo>
                    <a:close/>
                    <a:moveTo>
                      <a:pt x="2525" y="629"/>
                    </a:moveTo>
                    <a:lnTo>
                      <a:pt x="275" y="629"/>
                    </a:lnTo>
                    <a:lnTo>
                      <a:pt x="275" y="267"/>
                    </a:lnTo>
                    <a:lnTo>
                      <a:pt x="2525" y="267"/>
                    </a:lnTo>
                    <a:lnTo>
                      <a:pt x="2525"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1" name="Freeform 22"/>
              <p:cNvSpPr>
                <a:spLocks noEditPoints="1"/>
              </p:cNvSpPr>
              <p:nvPr/>
            </p:nvSpPr>
            <p:spPr bwMode="auto">
              <a:xfrm>
                <a:off x="-7123113" y="-1301750"/>
                <a:ext cx="4425950" cy="9424988"/>
              </a:xfrm>
              <a:custGeom>
                <a:avLst/>
                <a:gdLst>
                  <a:gd name="T0" fmla="*/ 0 w 2788"/>
                  <a:gd name="T1" fmla="*/ 0 h 5937"/>
                  <a:gd name="T2" fmla="*/ 0 w 2788"/>
                  <a:gd name="T3" fmla="*/ 2318 h 5937"/>
                  <a:gd name="T4" fmla="*/ 275 w 2788"/>
                  <a:gd name="T5" fmla="*/ 2318 h 5937"/>
                  <a:gd name="T6" fmla="*/ 275 w 2788"/>
                  <a:gd name="T7" fmla="*/ 2148 h 5937"/>
                  <a:gd name="T8" fmla="*/ 2525 w 2788"/>
                  <a:gd name="T9" fmla="*/ 2148 h 5937"/>
                  <a:gd name="T10" fmla="*/ 2525 w 2788"/>
                  <a:gd name="T11" fmla="*/ 2509 h 5937"/>
                  <a:gd name="T12" fmla="*/ 1394 w 2788"/>
                  <a:gd name="T13" fmla="*/ 2509 h 5937"/>
                  <a:gd name="T14" fmla="*/ 1394 w 2788"/>
                  <a:gd name="T15" fmla="*/ 2772 h 5937"/>
                  <a:gd name="T16" fmla="*/ 2525 w 2788"/>
                  <a:gd name="T17" fmla="*/ 2772 h 5937"/>
                  <a:gd name="T18" fmla="*/ 2525 w 2788"/>
                  <a:gd name="T19" fmla="*/ 3134 h 5937"/>
                  <a:gd name="T20" fmla="*/ 1394 w 2788"/>
                  <a:gd name="T21" fmla="*/ 3134 h 5937"/>
                  <a:gd name="T22" fmla="*/ 1394 w 2788"/>
                  <a:gd name="T23" fmla="*/ 3399 h 5937"/>
                  <a:gd name="T24" fmla="*/ 2525 w 2788"/>
                  <a:gd name="T25" fmla="*/ 3399 h 5937"/>
                  <a:gd name="T26" fmla="*/ 2525 w 2788"/>
                  <a:gd name="T27" fmla="*/ 3758 h 5937"/>
                  <a:gd name="T28" fmla="*/ 1394 w 2788"/>
                  <a:gd name="T29" fmla="*/ 3758 h 5937"/>
                  <a:gd name="T30" fmla="*/ 1394 w 2788"/>
                  <a:gd name="T31" fmla="*/ 4023 h 5937"/>
                  <a:gd name="T32" fmla="*/ 2525 w 2788"/>
                  <a:gd name="T33" fmla="*/ 4023 h 5937"/>
                  <a:gd name="T34" fmla="*/ 2525 w 2788"/>
                  <a:gd name="T35" fmla="*/ 4385 h 5937"/>
                  <a:gd name="T36" fmla="*/ 1394 w 2788"/>
                  <a:gd name="T37" fmla="*/ 4385 h 5937"/>
                  <a:gd name="T38" fmla="*/ 1394 w 2788"/>
                  <a:gd name="T39" fmla="*/ 4650 h 5937"/>
                  <a:gd name="T40" fmla="*/ 2525 w 2788"/>
                  <a:gd name="T41" fmla="*/ 4650 h 5937"/>
                  <a:gd name="T42" fmla="*/ 2525 w 2788"/>
                  <a:gd name="T43" fmla="*/ 5009 h 5937"/>
                  <a:gd name="T44" fmla="*/ 1394 w 2788"/>
                  <a:gd name="T45" fmla="*/ 5009 h 5937"/>
                  <a:gd name="T46" fmla="*/ 1394 w 2788"/>
                  <a:gd name="T47" fmla="*/ 5937 h 5937"/>
                  <a:gd name="T48" fmla="*/ 1534 w 2788"/>
                  <a:gd name="T49" fmla="*/ 5937 h 5937"/>
                  <a:gd name="T50" fmla="*/ 1534 w 2788"/>
                  <a:gd name="T51" fmla="*/ 5234 h 5937"/>
                  <a:gd name="T52" fmla="*/ 1896 w 2788"/>
                  <a:gd name="T53" fmla="*/ 5234 h 5937"/>
                  <a:gd name="T54" fmla="*/ 1896 w 2788"/>
                  <a:gd name="T55" fmla="*/ 5937 h 5937"/>
                  <a:gd name="T56" fmla="*/ 2788 w 2788"/>
                  <a:gd name="T57" fmla="*/ 5937 h 5937"/>
                  <a:gd name="T58" fmla="*/ 2788 w 2788"/>
                  <a:gd name="T59" fmla="*/ 0 h 5937"/>
                  <a:gd name="T60" fmla="*/ 0 w 2788"/>
                  <a:gd name="T61" fmla="*/ 0 h 5937"/>
                  <a:gd name="T62" fmla="*/ 2525 w 2788"/>
                  <a:gd name="T63" fmla="*/ 1883 h 5937"/>
                  <a:gd name="T64" fmla="*/ 275 w 2788"/>
                  <a:gd name="T65" fmla="*/ 1883 h 5937"/>
                  <a:gd name="T66" fmla="*/ 275 w 2788"/>
                  <a:gd name="T67" fmla="*/ 1521 h 5937"/>
                  <a:gd name="T68" fmla="*/ 2525 w 2788"/>
                  <a:gd name="T69" fmla="*/ 1521 h 5937"/>
                  <a:gd name="T70" fmla="*/ 2525 w 2788"/>
                  <a:gd name="T71" fmla="*/ 1883 h 5937"/>
                  <a:gd name="T72" fmla="*/ 2525 w 2788"/>
                  <a:gd name="T73" fmla="*/ 1263 h 5937"/>
                  <a:gd name="T74" fmla="*/ 275 w 2788"/>
                  <a:gd name="T75" fmla="*/ 1263 h 5937"/>
                  <a:gd name="T76" fmla="*/ 275 w 2788"/>
                  <a:gd name="T77" fmla="*/ 901 h 5937"/>
                  <a:gd name="T78" fmla="*/ 2525 w 2788"/>
                  <a:gd name="T79" fmla="*/ 901 h 5937"/>
                  <a:gd name="T80" fmla="*/ 2525 w 2788"/>
                  <a:gd name="T81" fmla="*/ 1263 h 5937"/>
                  <a:gd name="T82" fmla="*/ 2525 w 2788"/>
                  <a:gd name="T83" fmla="*/ 639 h 5937"/>
                  <a:gd name="T84" fmla="*/ 275 w 2788"/>
                  <a:gd name="T85" fmla="*/ 639 h 5937"/>
                  <a:gd name="T86" fmla="*/ 275 w 2788"/>
                  <a:gd name="T87" fmla="*/ 277 h 5937"/>
                  <a:gd name="T88" fmla="*/ 2525 w 2788"/>
                  <a:gd name="T89" fmla="*/ 277 h 5937"/>
                  <a:gd name="T90" fmla="*/ 2525 w 2788"/>
                  <a:gd name="T91" fmla="*/ 639 h 5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88" h="5937">
                    <a:moveTo>
                      <a:pt x="0" y="0"/>
                    </a:moveTo>
                    <a:lnTo>
                      <a:pt x="0" y="2318"/>
                    </a:lnTo>
                    <a:lnTo>
                      <a:pt x="275" y="2318"/>
                    </a:lnTo>
                    <a:lnTo>
                      <a:pt x="275" y="2148"/>
                    </a:lnTo>
                    <a:lnTo>
                      <a:pt x="2525" y="2148"/>
                    </a:lnTo>
                    <a:lnTo>
                      <a:pt x="2525" y="2509"/>
                    </a:lnTo>
                    <a:lnTo>
                      <a:pt x="1394" y="2509"/>
                    </a:lnTo>
                    <a:lnTo>
                      <a:pt x="1394" y="2772"/>
                    </a:lnTo>
                    <a:lnTo>
                      <a:pt x="2525" y="2772"/>
                    </a:lnTo>
                    <a:lnTo>
                      <a:pt x="2525" y="3134"/>
                    </a:lnTo>
                    <a:lnTo>
                      <a:pt x="1394" y="3134"/>
                    </a:lnTo>
                    <a:lnTo>
                      <a:pt x="1394" y="3399"/>
                    </a:lnTo>
                    <a:lnTo>
                      <a:pt x="2525" y="3399"/>
                    </a:lnTo>
                    <a:lnTo>
                      <a:pt x="2525" y="3758"/>
                    </a:lnTo>
                    <a:lnTo>
                      <a:pt x="1394" y="3758"/>
                    </a:lnTo>
                    <a:lnTo>
                      <a:pt x="1394" y="4023"/>
                    </a:lnTo>
                    <a:lnTo>
                      <a:pt x="2525" y="4023"/>
                    </a:lnTo>
                    <a:lnTo>
                      <a:pt x="2525" y="4385"/>
                    </a:lnTo>
                    <a:lnTo>
                      <a:pt x="1394" y="4385"/>
                    </a:lnTo>
                    <a:lnTo>
                      <a:pt x="1394" y="4650"/>
                    </a:lnTo>
                    <a:lnTo>
                      <a:pt x="2525" y="4650"/>
                    </a:lnTo>
                    <a:lnTo>
                      <a:pt x="2525" y="5009"/>
                    </a:lnTo>
                    <a:lnTo>
                      <a:pt x="1394" y="5009"/>
                    </a:lnTo>
                    <a:lnTo>
                      <a:pt x="1394" y="5937"/>
                    </a:lnTo>
                    <a:lnTo>
                      <a:pt x="1534" y="5937"/>
                    </a:lnTo>
                    <a:lnTo>
                      <a:pt x="1534" y="5234"/>
                    </a:lnTo>
                    <a:lnTo>
                      <a:pt x="1896" y="5234"/>
                    </a:lnTo>
                    <a:lnTo>
                      <a:pt x="1896" y="5937"/>
                    </a:lnTo>
                    <a:lnTo>
                      <a:pt x="2788" y="5937"/>
                    </a:lnTo>
                    <a:lnTo>
                      <a:pt x="2788" y="0"/>
                    </a:lnTo>
                    <a:lnTo>
                      <a:pt x="0" y="0"/>
                    </a:lnTo>
                    <a:close/>
                    <a:moveTo>
                      <a:pt x="2525" y="1883"/>
                    </a:moveTo>
                    <a:lnTo>
                      <a:pt x="275" y="1883"/>
                    </a:lnTo>
                    <a:lnTo>
                      <a:pt x="275" y="1521"/>
                    </a:lnTo>
                    <a:lnTo>
                      <a:pt x="2525" y="1521"/>
                    </a:lnTo>
                    <a:lnTo>
                      <a:pt x="2525" y="1883"/>
                    </a:lnTo>
                    <a:close/>
                    <a:moveTo>
                      <a:pt x="2525" y="1263"/>
                    </a:moveTo>
                    <a:lnTo>
                      <a:pt x="275" y="1263"/>
                    </a:lnTo>
                    <a:lnTo>
                      <a:pt x="275" y="901"/>
                    </a:lnTo>
                    <a:lnTo>
                      <a:pt x="2525" y="901"/>
                    </a:lnTo>
                    <a:lnTo>
                      <a:pt x="2525" y="1263"/>
                    </a:lnTo>
                    <a:close/>
                    <a:moveTo>
                      <a:pt x="2525" y="639"/>
                    </a:moveTo>
                    <a:lnTo>
                      <a:pt x="275" y="639"/>
                    </a:lnTo>
                    <a:lnTo>
                      <a:pt x="275" y="277"/>
                    </a:lnTo>
                    <a:lnTo>
                      <a:pt x="2525" y="277"/>
                    </a:lnTo>
                    <a:lnTo>
                      <a:pt x="2525"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sp>
        <p:nvSpPr>
          <p:cNvPr id="10" name="Rectangle 9"/>
          <p:cNvSpPr/>
          <p:nvPr/>
        </p:nvSpPr>
        <p:spPr bwMode="auto">
          <a:xfrm>
            <a:off x="649" y="730"/>
            <a:ext cx="6251909" cy="5142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2550" y="217802"/>
            <a:ext cx="2856948" cy="1299817"/>
          </a:xfrm>
        </p:spPr>
        <p:txBody>
          <a:bodyPr/>
          <a:lstStyle/>
          <a:p>
            <a:r>
              <a:rPr lang="en-US" dirty="0">
                <a:solidFill>
                  <a:schemeClr val="bg1"/>
                </a:solidFill>
              </a:rPr>
              <a:t>Why </a:t>
            </a:r>
            <a:r>
              <a:rPr lang="en-US" dirty="0" smtClean="0">
                <a:solidFill>
                  <a:schemeClr val="bg1"/>
                </a:solidFill>
              </a:rPr>
              <a:t>Microsoft?</a:t>
            </a:r>
            <a:endParaRPr lang="en-US" dirty="0">
              <a:solidFill>
                <a:schemeClr val="bg1"/>
              </a:solidFill>
            </a:endParaRPr>
          </a:p>
        </p:txBody>
      </p:sp>
      <p:grpSp>
        <p:nvGrpSpPr>
          <p:cNvPr id="11" name="Group 10"/>
          <p:cNvGrpSpPr/>
          <p:nvPr/>
        </p:nvGrpSpPr>
        <p:grpSpPr>
          <a:xfrm>
            <a:off x="2891444" y="217802"/>
            <a:ext cx="2688893" cy="1546114"/>
            <a:chOff x="3932239" y="295275"/>
            <a:chExt cx="3657600" cy="2103120"/>
          </a:xfrm>
        </p:grpSpPr>
        <p:sp>
          <p:nvSpPr>
            <p:cNvPr id="381" name="Rectangle 380"/>
            <p:cNvSpPr/>
            <p:nvPr/>
          </p:nvSpPr>
          <p:spPr bwMode="auto">
            <a:xfrm>
              <a:off x="3932239" y="295275"/>
              <a:ext cx="3657600" cy="2103120"/>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Global scale</a:t>
              </a:r>
            </a:p>
          </p:txBody>
        </p:sp>
        <p:sp>
          <p:nvSpPr>
            <p:cNvPr id="5" name="TextBox 4"/>
            <p:cNvSpPr txBox="1"/>
            <p:nvPr/>
          </p:nvSpPr>
          <p:spPr>
            <a:xfrm>
              <a:off x="3941763" y="878424"/>
              <a:ext cx="2851736"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Worldwide reach and </a:t>
              </a:r>
              <a:r>
                <a:rPr lang="en-US" sz="955" dirty="0" err="1">
                  <a:solidFill>
                    <a:srgbClr val="FFFFFF"/>
                  </a:solidFill>
                  <a:ea typeface="Ryo Display PlusN B" panose="02020800000000000000" pitchFamily="18" charset="-128"/>
                </a:rPr>
                <a:t>hyperscale</a:t>
              </a:r>
              <a:r>
                <a:rPr lang="en-US" sz="955" dirty="0">
                  <a:solidFill>
                    <a:srgbClr val="FFFFFF"/>
                  </a:solidFill>
                  <a:ea typeface="Ryo Display PlusN B" panose="02020800000000000000" pitchFamily="18" charset="-128"/>
                </a:rPr>
                <a:t> required to bring cloud economic benefits to every business</a:t>
              </a:r>
            </a:p>
            <a:p>
              <a:pPr defTabSz="685067" fontAlgn="base">
                <a:spcBef>
                  <a:spcPct val="0"/>
                </a:spcBef>
              </a:pPr>
              <a:endParaRPr lang="en-US" sz="955" dirty="0">
                <a:solidFill>
                  <a:srgbClr val="FFFFFF"/>
                </a:solidFill>
                <a:ea typeface="ＭＳ Ｐゴシック" charset="0"/>
              </a:endParaRPr>
            </a:p>
          </p:txBody>
        </p:sp>
        <p:sp>
          <p:nvSpPr>
            <p:cNvPr id="39" name="Freeform 58"/>
            <p:cNvSpPr>
              <a:spLocks noEditPoints="1"/>
            </p:cNvSpPr>
            <p:nvPr/>
          </p:nvSpPr>
          <p:spPr bwMode="auto">
            <a:xfrm>
              <a:off x="6782808" y="1624405"/>
              <a:ext cx="614794" cy="615563"/>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7" name="Group 6"/>
          <p:cNvGrpSpPr/>
          <p:nvPr/>
        </p:nvGrpSpPr>
        <p:grpSpPr>
          <a:xfrm>
            <a:off x="2891443" y="3370649"/>
            <a:ext cx="2690212" cy="1553883"/>
            <a:chOff x="274638" y="4583973"/>
            <a:chExt cx="3659394" cy="2113689"/>
          </a:xfrm>
        </p:grpSpPr>
        <p:sp>
          <p:nvSpPr>
            <p:cNvPr id="386" name="Rectangle 385"/>
            <p:cNvSpPr/>
            <p:nvPr/>
          </p:nvSpPr>
          <p:spPr bwMode="auto">
            <a:xfrm>
              <a:off x="274638" y="4583973"/>
              <a:ext cx="3659394" cy="2113689"/>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Hybrid cloud</a:t>
              </a:r>
            </a:p>
          </p:txBody>
        </p:sp>
        <p:sp>
          <p:nvSpPr>
            <p:cNvPr id="36" name="TextBox 35"/>
            <p:cNvSpPr txBox="1"/>
            <p:nvPr/>
          </p:nvSpPr>
          <p:spPr>
            <a:xfrm>
              <a:off x="284160" y="5457001"/>
              <a:ext cx="2683134"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Flexible cloud services, scalability, and capacity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that fit your business</a:t>
              </a:r>
            </a:p>
          </p:txBody>
        </p:sp>
        <p:sp>
          <p:nvSpPr>
            <p:cNvPr id="40" name="Freeform 10"/>
            <p:cNvSpPr>
              <a:spLocks/>
            </p:cNvSpPr>
            <p:nvPr/>
          </p:nvSpPr>
          <p:spPr bwMode="auto">
            <a:xfrm>
              <a:off x="3028493" y="6056555"/>
              <a:ext cx="627978" cy="410788"/>
            </a:xfrm>
            <a:custGeom>
              <a:avLst/>
              <a:gdLst>
                <a:gd name="T0" fmla="*/ 697 w 4358"/>
                <a:gd name="T1" fmla="*/ 1250 h 2850"/>
                <a:gd name="T2" fmla="*/ 697 w 4358"/>
                <a:gd name="T3" fmla="*/ 1194 h 2850"/>
                <a:gd name="T4" fmla="*/ 1899 w 4358"/>
                <a:gd name="T5" fmla="*/ 0 h 2850"/>
                <a:gd name="T6" fmla="*/ 2900 w 4358"/>
                <a:gd name="T7" fmla="*/ 533 h 2850"/>
                <a:gd name="T8" fmla="*/ 3229 w 4358"/>
                <a:gd name="T9" fmla="*/ 445 h 2850"/>
                <a:gd name="T10" fmla="*/ 3617 w 4358"/>
                <a:gd name="T11" fmla="*/ 561 h 2850"/>
                <a:gd name="T12" fmla="*/ 3926 w 4358"/>
                <a:gd name="T13" fmla="*/ 1122 h 2850"/>
                <a:gd name="T14" fmla="*/ 4358 w 4358"/>
                <a:gd name="T15" fmla="*/ 1910 h 2850"/>
                <a:gd name="T16" fmla="*/ 3517 w 4358"/>
                <a:gd name="T17" fmla="*/ 2850 h 2850"/>
                <a:gd name="T18" fmla="*/ 3413 w 4358"/>
                <a:gd name="T19" fmla="*/ 2850 h 2850"/>
                <a:gd name="T20" fmla="*/ 3317 w 4358"/>
                <a:gd name="T21" fmla="*/ 2850 h 2850"/>
                <a:gd name="T22" fmla="*/ 1354 w 4358"/>
                <a:gd name="T23" fmla="*/ 2850 h 2850"/>
                <a:gd name="T24" fmla="*/ 1315 w 4358"/>
                <a:gd name="T25" fmla="*/ 2850 h 2850"/>
                <a:gd name="T26" fmla="*/ 1266 w 4358"/>
                <a:gd name="T27" fmla="*/ 2850 h 2850"/>
                <a:gd name="T28" fmla="*/ 1122 w 4358"/>
                <a:gd name="T29" fmla="*/ 2850 h 2850"/>
                <a:gd name="T30" fmla="*/ 809 w 4358"/>
                <a:gd name="T31" fmla="*/ 2850 h 2850"/>
                <a:gd name="T32" fmla="*/ 0 w 4358"/>
                <a:gd name="T33" fmla="*/ 2046 h 2850"/>
                <a:gd name="T34" fmla="*/ 697 w 4358"/>
                <a:gd name="T35" fmla="*/ 125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58" h="2850">
                  <a:moveTo>
                    <a:pt x="697" y="1250"/>
                  </a:moveTo>
                  <a:cubicBezTo>
                    <a:pt x="697" y="1234"/>
                    <a:pt x="697" y="1210"/>
                    <a:pt x="697" y="1194"/>
                  </a:cubicBezTo>
                  <a:cubicBezTo>
                    <a:pt x="697" y="533"/>
                    <a:pt x="1234" y="0"/>
                    <a:pt x="1899" y="0"/>
                  </a:cubicBezTo>
                  <a:cubicBezTo>
                    <a:pt x="2315" y="0"/>
                    <a:pt x="2684" y="215"/>
                    <a:pt x="2900" y="533"/>
                  </a:cubicBezTo>
                  <a:cubicBezTo>
                    <a:pt x="2996" y="477"/>
                    <a:pt x="3108" y="445"/>
                    <a:pt x="3229" y="445"/>
                  </a:cubicBezTo>
                  <a:cubicBezTo>
                    <a:pt x="3373" y="445"/>
                    <a:pt x="3506" y="488"/>
                    <a:pt x="3617" y="561"/>
                  </a:cubicBezTo>
                  <a:cubicBezTo>
                    <a:pt x="3800" y="683"/>
                    <a:pt x="3921" y="889"/>
                    <a:pt x="3926" y="1122"/>
                  </a:cubicBezTo>
                  <a:cubicBezTo>
                    <a:pt x="4182" y="1289"/>
                    <a:pt x="4358" y="1584"/>
                    <a:pt x="4358" y="1910"/>
                  </a:cubicBezTo>
                  <a:cubicBezTo>
                    <a:pt x="4358" y="2396"/>
                    <a:pt x="3990" y="2794"/>
                    <a:pt x="3517" y="2850"/>
                  </a:cubicBezTo>
                  <a:cubicBezTo>
                    <a:pt x="3485" y="2850"/>
                    <a:pt x="3445" y="2850"/>
                    <a:pt x="3413" y="2850"/>
                  </a:cubicBezTo>
                  <a:cubicBezTo>
                    <a:pt x="3381" y="2850"/>
                    <a:pt x="3349" y="2850"/>
                    <a:pt x="3317" y="2850"/>
                  </a:cubicBezTo>
                  <a:cubicBezTo>
                    <a:pt x="2876" y="2850"/>
                    <a:pt x="1843" y="2850"/>
                    <a:pt x="1354" y="2850"/>
                  </a:cubicBezTo>
                  <a:cubicBezTo>
                    <a:pt x="1338" y="2850"/>
                    <a:pt x="1326" y="2850"/>
                    <a:pt x="1315" y="2850"/>
                  </a:cubicBezTo>
                  <a:cubicBezTo>
                    <a:pt x="1266" y="2850"/>
                    <a:pt x="1266" y="2850"/>
                    <a:pt x="1266" y="2850"/>
                  </a:cubicBezTo>
                  <a:cubicBezTo>
                    <a:pt x="1242" y="2850"/>
                    <a:pt x="1170" y="2850"/>
                    <a:pt x="1122" y="2850"/>
                  </a:cubicBezTo>
                  <a:cubicBezTo>
                    <a:pt x="809" y="2850"/>
                    <a:pt x="809" y="2850"/>
                    <a:pt x="809" y="2850"/>
                  </a:cubicBezTo>
                  <a:cubicBezTo>
                    <a:pt x="360" y="2842"/>
                    <a:pt x="0" y="2484"/>
                    <a:pt x="0" y="2046"/>
                  </a:cubicBezTo>
                  <a:cubicBezTo>
                    <a:pt x="0" y="1640"/>
                    <a:pt x="304" y="1305"/>
                    <a:pt x="697" y="1250"/>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4" name="Group 3"/>
          <p:cNvGrpSpPr/>
          <p:nvPr/>
        </p:nvGrpSpPr>
        <p:grpSpPr>
          <a:xfrm>
            <a:off x="2891444" y="1798927"/>
            <a:ext cx="2693823" cy="1532259"/>
            <a:chOff x="274637" y="2446020"/>
            <a:chExt cx="3664307" cy="2084274"/>
          </a:xfrm>
        </p:grpSpPr>
        <p:sp>
          <p:nvSpPr>
            <p:cNvPr id="384" name="Rectangle 383"/>
            <p:cNvSpPr/>
            <p:nvPr/>
          </p:nvSpPr>
          <p:spPr bwMode="auto">
            <a:xfrm>
              <a:off x="274637" y="2446020"/>
              <a:ext cx="3664307" cy="2084274"/>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Enterprise-grade</a:t>
              </a:r>
            </a:p>
          </p:txBody>
        </p:sp>
        <p:sp>
          <p:nvSpPr>
            <p:cNvPr id="34" name="TextBox 33"/>
            <p:cNvSpPr txBox="1"/>
            <p:nvPr/>
          </p:nvSpPr>
          <p:spPr>
            <a:xfrm>
              <a:off x="284160" y="3049542"/>
              <a:ext cx="2602473"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Decades of experience building and running trusted global cloud services</a:t>
              </a:r>
            </a:p>
          </p:txBody>
        </p:sp>
        <p:grpSp>
          <p:nvGrpSpPr>
            <p:cNvPr id="41" name="Group 40"/>
            <p:cNvGrpSpPr/>
            <p:nvPr/>
          </p:nvGrpSpPr>
          <p:grpSpPr>
            <a:xfrm>
              <a:off x="3162748" y="3657090"/>
              <a:ext cx="493723" cy="658797"/>
              <a:chOff x="-3844925" y="2109788"/>
              <a:chExt cx="2089150" cy="2787650"/>
            </a:xfrm>
            <a:solidFill>
              <a:schemeClr val="bg1"/>
            </a:solidFill>
          </p:grpSpPr>
          <p:sp>
            <p:nvSpPr>
              <p:cNvPr id="42" name="Freeform 21"/>
              <p:cNvSpPr>
                <a:spLocks noEditPoints="1"/>
              </p:cNvSpPr>
              <p:nvPr/>
            </p:nvSpPr>
            <p:spPr bwMode="auto">
              <a:xfrm>
                <a:off x="-3844925" y="3284538"/>
                <a:ext cx="1308100" cy="1612900"/>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43" name="Freeform 22"/>
              <p:cNvSpPr>
                <a:spLocks noEditPoints="1"/>
              </p:cNvSpPr>
              <p:nvPr/>
            </p:nvSpPr>
            <p:spPr bwMode="auto">
              <a:xfrm>
                <a:off x="-3063875" y="2109788"/>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grpSp>
        <p:nvGrpSpPr>
          <p:cNvPr id="6" name="Group 5"/>
          <p:cNvGrpSpPr/>
          <p:nvPr/>
        </p:nvGrpSpPr>
        <p:grpSpPr>
          <a:xfrm>
            <a:off x="168938" y="1798927"/>
            <a:ext cx="2688894" cy="1532259"/>
            <a:chOff x="3932238" y="2446020"/>
            <a:chExt cx="3657601" cy="2084274"/>
          </a:xfrm>
        </p:grpSpPr>
        <p:sp>
          <p:nvSpPr>
            <p:cNvPr id="385" name="Rectangle 384"/>
            <p:cNvSpPr/>
            <p:nvPr/>
          </p:nvSpPr>
          <p:spPr bwMode="auto">
            <a:xfrm>
              <a:off x="3932238" y="2446020"/>
              <a:ext cx="3657601" cy="2084274"/>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Comprehensive</a:t>
              </a:r>
            </a:p>
          </p:txBody>
        </p:sp>
        <p:sp>
          <p:nvSpPr>
            <p:cNvPr id="35" name="TextBox 34"/>
            <p:cNvSpPr txBox="1"/>
            <p:nvPr/>
          </p:nvSpPr>
          <p:spPr>
            <a:xfrm>
              <a:off x="3941763" y="3049542"/>
              <a:ext cx="2751058"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Unmatched breadth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of capabilities essential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for your business transformation</a:t>
              </a:r>
            </a:p>
          </p:txBody>
        </p:sp>
        <p:sp>
          <p:nvSpPr>
            <p:cNvPr id="44" name="Freeform 26"/>
            <p:cNvSpPr>
              <a:spLocks/>
            </p:cNvSpPr>
            <p:nvPr/>
          </p:nvSpPr>
          <p:spPr bwMode="auto">
            <a:xfrm>
              <a:off x="6843453" y="3689873"/>
              <a:ext cx="532817" cy="598067"/>
            </a:xfrm>
            <a:custGeom>
              <a:avLst/>
              <a:gdLst>
                <a:gd name="T0" fmla="*/ 2024 w 2372"/>
                <a:gd name="T1" fmla="*/ 639 h 2663"/>
                <a:gd name="T2" fmla="*/ 1819 w 2372"/>
                <a:gd name="T3" fmla="*/ 844 h 2663"/>
                <a:gd name="T4" fmla="*/ 2081 w 2372"/>
                <a:gd name="T5" fmla="*/ 1477 h 2663"/>
                <a:gd name="T6" fmla="*/ 1186 w 2372"/>
                <a:gd name="T7" fmla="*/ 2373 h 2663"/>
                <a:gd name="T8" fmla="*/ 290 w 2372"/>
                <a:gd name="T9" fmla="*/ 1477 h 2663"/>
                <a:gd name="T10" fmla="*/ 1186 w 2372"/>
                <a:gd name="T11" fmla="*/ 582 h 2663"/>
                <a:gd name="T12" fmla="*/ 1186 w 2372"/>
                <a:gd name="T13" fmla="*/ 898 h 2663"/>
                <a:gd name="T14" fmla="*/ 1635 w 2372"/>
                <a:gd name="T15" fmla="*/ 449 h 2663"/>
                <a:gd name="T16" fmla="*/ 1186 w 2372"/>
                <a:gd name="T17" fmla="*/ 0 h 2663"/>
                <a:gd name="T18" fmla="*/ 1186 w 2372"/>
                <a:gd name="T19" fmla="*/ 291 h 2663"/>
                <a:gd name="T20" fmla="*/ 0 w 2372"/>
                <a:gd name="T21" fmla="*/ 1477 h 2663"/>
                <a:gd name="T22" fmla="*/ 1186 w 2372"/>
                <a:gd name="T23" fmla="*/ 2663 h 2663"/>
                <a:gd name="T24" fmla="*/ 2372 w 2372"/>
                <a:gd name="T25" fmla="*/ 1477 h 2663"/>
                <a:gd name="T26" fmla="*/ 2024 w 2372"/>
                <a:gd name="T27" fmla="*/ 639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2" h="2663">
                  <a:moveTo>
                    <a:pt x="2024" y="639"/>
                  </a:moveTo>
                  <a:cubicBezTo>
                    <a:pt x="1819" y="844"/>
                    <a:pt x="1819" y="844"/>
                    <a:pt x="1819" y="844"/>
                  </a:cubicBezTo>
                  <a:cubicBezTo>
                    <a:pt x="1981" y="1006"/>
                    <a:pt x="2081" y="1230"/>
                    <a:pt x="2081" y="1477"/>
                  </a:cubicBezTo>
                  <a:cubicBezTo>
                    <a:pt x="2081" y="1972"/>
                    <a:pt x="1680" y="2373"/>
                    <a:pt x="1186" y="2373"/>
                  </a:cubicBezTo>
                  <a:cubicBezTo>
                    <a:pt x="691" y="2373"/>
                    <a:pt x="290" y="1972"/>
                    <a:pt x="290" y="1477"/>
                  </a:cubicBezTo>
                  <a:cubicBezTo>
                    <a:pt x="290" y="983"/>
                    <a:pt x="691" y="582"/>
                    <a:pt x="1186" y="582"/>
                  </a:cubicBezTo>
                  <a:cubicBezTo>
                    <a:pt x="1186" y="898"/>
                    <a:pt x="1186" y="898"/>
                    <a:pt x="1186" y="898"/>
                  </a:cubicBezTo>
                  <a:cubicBezTo>
                    <a:pt x="1635" y="449"/>
                    <a:pt x="1635" y="449"/>
                    <a:pt x="1635" y="449"/>
                  </a:cubicBezTo>
                  <a:cubicBezTo>
                    <a:pt x="1186" y="0"/>
                    <a:pt x="1186" y="0"/>
                    <a:pt x="1186" y="0"/>
                  </a:cubicBezTo>
                  <a:cubicBezTo>
                    <a:pt x="1186" y="291"/>
                    <a:pt x="1186" y="291"/>
                    <a:pt x="1186" y="291"/>
                  </a:cubicBezTo>
                  <a:cubicBezTo>
                    <a:pt x="531" y="291"/>
                    <a:pt x="0" y="822"/>
                    <a:pt x="0" y="1477"/>
                  </a:cubicBezTo>
                  <a:cubicBezTo>
                    <a:pt x="0" y="2132"/>
                    <a:pt x="531" y="2663"/>
                    <a:pt x="1186" y="2663"/>
                  </a:cubicBezTo>
                  <a:cubicBezTo>
                    <a:pt x="1841" y="2663"/>
                    <a:pt x="2372" y="2132"/>
                    <a:pt x="2372" y="1477"/>
                  </a:cubicBezTo>
                  <a:cubicBezTo>
                    <a:pt x="2372" y="1150"/>
                    <a:pt x="2239" y="853"/>
                    <a:pt x="2024" y="63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9" name="Group 8"/>
          <p:cNvGrpSpPr/>
          <p:nvPr/>
        </p:nvGrpSpPr>
        <p:grpSpPr>
          <a:xfrm>
            <a:off x="168938" y="3370649"/>
            <a:ext cx="2688894" cy="1553883"/>
            <a:chOff x="3932238" y="4583973"/>
            <a:chExt cx="3657601" cy="2113689"/>
          </a:xfrm>
        </p:grpSpPr>
        <p:sp>
          <p:nvSpPr>
            <p:cNvPr id="32" name="Rectangle 31"/>
            <p:cNvSpPr/>
            <p:nvPr/>
          </p:nvSpPr>
          <p:spPr bwMode="auto">
            <a:xfrm>
              <a:off x="3932238" y="4583973"/>
              <a:ext cx="3657601" cy="2113689"/>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People-centered experiences</a:t>
              </a:r>
            </a:p>
          </p:txBody>
        </p:sp>
        <p:sp>
          <p:nvSpPr>
            <p:cNvPr id="37" name="TextBox 36"/>
            <p:cNvSpPr txBox="1"/>
            <p:nvPr/>
          </p:nvSpPr>
          <p:spPr>
            <a:xfrm>
              <a:off x="3941764" y="5457001"/>
              <a:ext cx="2626528" cy="774363"/>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Experiences employees want with the control IT needs </a:t>
              </a:r>
              <a:br>
                <a:rPr lang="en-US" sz="955" dirty="0">
                  <a:solidFill>
                    <a:srgbClr val="FFFFFF"/>
                  </a:solidFill>
                  <a:ea typeface="Ryo Display PlusN B" panose="02020800000000000000" pitchFamily="18" charset="-128"/>
                </a:rPr>
              </a:br>
              <a:endParaRPr lang="en-US" sz="955" dirty="0">
                <a:solidFill>
                  <a:srgbClr val="FFFFFF"/>
                </a:solidFill>
                <a:ea typeface="Ryo Display PlusN B" panose="02020800000000000000" pitchFamily="18" charset="-128"/>
              </a:endParaRPr>
            </a:p>
          </p:txBody>
        </p:sp>
        <p:sp>
          <p:nvSpPr>
            <p:cNvPr id="45" name="Freeform 6"/>
            <p:cNvSpPr>
              <a:spLocks noEditPoints="1"/>
            </p:cNvSpPr>
            <p:nvPr/>
          </p:nvSpPr>
          <p:spPr bwMode="auto">
            <a:xfrm>
              <a:off x="7013986" y="5845485"/>
              <a:ext cx="361881" cy="619028"/>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Tree>
    <p:extLst>
      <p:ext uri="{BB962C8B-B14F-4D97-AF65-F5344CB8AC3E}">
        <p14:creationId xmlns:p14="http://schemas.microsoft.com/office/powerpoint/2010/main" val="202151578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8000" decel="72000" fill="hold" nodeType="withEffect">
                                  <p:stCondLst>
                                    <p:cond delay="0"/>
                                  </p:stCondLst>
                                  <p:childTnLst>
                                    <p:animMotion origin="layout" path="M 2.72147E-6 -4.48479E-6 L 0.30661 -4.48479E-6 " pathEditMode="relative" rAng="0" ptsTypes="AA">
                                      <p:cBhvr>
                                        <p:cTn id="6" dur="1000" fill="hold"/>
                                        <p:tgtEl>
                                          <p:spTgt spid="404"/>
                                        </p:tgtEl>
                                        <p:attrNameLst>
                                          <p:attrName>ppt_x</p:attrName>
                                          <p:attrName>ppt_y</p:attrName>
                                        </p:attrNameLst>
                                      </p:cBhvr>
                                      <p:rCtr x="15331" y="0"/>
                                    </p:animMotion>
                                  </p:childTnLst>
                                </p:cTn>
                              </p:par>
                              <p:par>
                                <p:cTn id="7" presetID="1" presetClass="entr" presetSubtype="0" fill="hold" nodeType="withEffect">
                                  <p:stCondLst>
                                    <p:cond delay="1250"/>
                                  </p:stCondLst>
                                  <p:childTnLst>
                                    <p:set>
                                      <p:cBhvr>
                                        <p:cTn id="8" dur="1" fill="hold">
                                          <p:stCondLst>
                                            <p:cond delay="0"/>
                                          </p:stCondLst>
                                        </p:cTn>
                                        <p:tgtEl>
                                          <p:spTgt spid="757"/>
                                        </p:tgtEl>
                                        <p:attrNameLst>
                                          <p:attrName>style.visibility</p:attrName>
                                        </p:attrNameLst>
                                      </p:cBhvr>
                                      <p:to>
                                        <p:strVal val="visible"/>
                                      </p:to>
                                    </p:set>
                                  </p:childTnLst>
                                </p:cTn>
                              </p:par>
                              <p:par>
                                <p:cTn id="9" presetID="10" presetClass="entr" presetSubtype="0" fill="hold" grpId="0" nodeType="withEffect">
                                  <p:stCondLst>
                                    <p:cond delay="7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par>
                                <p:cTn id="12" presetID="35" presetClass="path" presetSubtype="0" decel="100000" fill="hold" grpId="1" nodeType="withEffect">
                                  <p:stCondLst>
                                    <p:cond delay="250"/>
                                  </p:stCondLst>
                                  <p:childTnLst>
                                    <p:animMotion origin="layout" path="M -3.24738E-6 0 L -0.19721 0 " pathEditMode="relative" rAng="0" ptsTypes="AA">
                                      <p:cBhvr>
                                        <p:cTn id="13" dur="1250" spd="-100000" fill="hold"/>
                                        <p:tgtEl>
                                          <p:spTgt spid="10"/>
                                        </p:tgtEl>
                                        <p:attrNameLst>
                                          <p:attrName>ppt_x</p:attrName>
                                          <p:attrName>ppt_y</p:attrName>
                                        </p:attrNameLst>
                                      </p:cBhvr>
                                      <p:rCtr x="-9867" y="0"/>
                                    </p:animMotion>
                                  </p:childTnLst>
                                </p:cTn>
                              </p:par>
                              <p:par>
                                <p:cTn id="14" presetID="10" presetClass="entr" presetSubtype="0" fill="hold" grpId="0" nodeType="with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childTnLst>
                                </p:cTn>
                              </p:par>
                              <p:par>
                                <p:cTn id="17" presetID="35" presetClass="path" presetSubtype="0" accel="50000" decel="50000" fill="hold" grpId="1" nodeType="withEffect">
                                  <p:stCondLst>
                                    <p:cond delay="750"/>
                                  </p:stCondLst>
                                  <p:childTnLst>
                                    <p:animMotion origin="layout" path="M 4.75109E-6 -3.68134E-6 L -0.09612 -3.68134E-6 " pathEditMode="relative" rAng="0" ptsTypes="AA">
                                      <p:cBhvr>
                                        <p:cTn id="18" dur="1250" spd="-100000" fill="hold"/>
                                        <p:tgtEl>
                                          <p:spTgt spid="2"/>
                                        </p:tgtEl>
                                        <p:attrNameLst>
                                          <p:attrName>ppt_x</p:attrName>
                                          <p:attrName>ppt_y</p:attrName>
                                        </p:attrNameLst>
                                      </p:cBhvr>
                                      <p:rCtr x="-4812" y="0"/>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par>
                                <p:cTn id="23" presetID="10" presetClass="entr" presetSubtype="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childTnLst>
                                </p:cTn>
                              </p:par>
                              <p:par>
                                <p:cTn id="26" presetID="10" presetClass="entr" presetSubtype="0"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750"/>
                                        <p:tgtEl>
                                          <p:spTgt spid="4"/>
                                        </p:tgtEl>
                                      </p:cBhvr>
                                    </p:animEffect>
                                  </p:childTnLst>
                                </p:cTn>
                              </p:par>
                              <p:par>
                                <p:cTn id="29" presetID="10" presetClass="entr" presetSubtype="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childTnLst>
                                </p:cTn>
                              </p:par>
                              <p:par>
                                <p:cTn id="32" presetID="10" presetClass="entr" presetSubtype="0" fill="hold" nodeType="withEffect">
                                  <p:stCondLst>
                                    <p:cond delay="10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VPS13 PPT Template">
  <a:themeElements>
    <a:clrScheme name="MVP Summit 2014">
      <a:dk1>
        <a:srgbClr val="FFFFFE"/>
      </a:dk1>
      <a:lt1>
        <a:srgbClr val="FFFFFF"/>
      </a:lt1>
      <a:dk2>
        <a:srgbClr val="002050"/>
      </a:dk2>
      <a:lt2>
        <a:srgbClr val="000000"/>
      </a:lt2>
      <a:accent1>
        <a:srgbClr val="00BCF2"/>
      </a:accent1>
      <a:accent2>
        <a:srgbClr val="0072C6"/>
      </a:accent2>
      <a:accent3>
        <a:srgbClr val="00B294"/>
      </a:accent3>
      <a:accent4>
        <a:srgbClr val="00188F"/>
      </a:accent4>
      <a:accent5>
        <a:srgbClr val="6DC2E9"/>
      </a:accent5>
      <a:accent6>
        <a:srgbClr val="008272"/>
      </a:accent6>
      <a:hlink>
        <a:srgbClr val="FFFFFF"/>
      </a:hlink>
      <a:folHlink>
        <a:srgbClr val="FFFFFF"/>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3.xml><?xml version="1.0" encoding="utf-8"?>
<a:theme xmlns:a="http://schemas.openxmlformats.org/drawingml/2006/main" name="SharePoint 15">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harePoint 15" id="{8DA284B3-37D4-4655-81A0-0012C769CC28}" vid="{24B356E4-172F-4823-A434-2D7B9EF63B99}"/>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Custom 1">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Cloud Platform - Cloud OS Vision_v23" id="{E65AFC3A-0453-4254-A7FC-7AF5D64C0D8F}" vid="{57C8DDEF-E2F4-4FB2-A40B-5461B314E35A}"/>
    </a:ext>
  </a:extLst>
</a:theme>
</file>

<file path=ppt/theme/theme6.xml><?xml version="1.0" encoding="utf-8"?>
<a:theme xmlns:a="http://schemas.openxmlformats.org/drawingml/2006/main" name="1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p:Policy xmlns:p="office.server.policy" id="" local="true">
  <p:Name>Document</p:Name>
  <p:Description/>
  <p:Statement/>
  <p:PolicyItems>
    <p:PolicyItem featureId="Microsoft.Office.RecordsManagement.PolicyFeatures.PolicyAudit" staticId="0x010100FA01ACF420D49A4C9C6FAB092D9557CA|1757814118" UniqueId="734a9cd6-5dc8-45bc-911f-0ea6e41f351d">
      <p:Name>Auditing</p:Name>
      <p:Description>Audits user actions on documents and list items to the Audit Log.</p:Description>
      <p:CustomData>
        <Audit>
          <Update/>
          <CheckInOut/>
          <MoveCopy/>
          <DeleteRestore/>
        </Audit>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A01ACF420D49A4C9C6FAB092D9557CA" ma:contentTypeVersion="6" ma:contentTypeDescription="Create a new document." ma:contentTypeScope="" ma:versionID="ea7c487a487e19fb0f37945f0baa7e30">
  <xsd:schema xmlns:xsd="http://www.w3.org/2001/XMLSchema" xmlns:xs="http://www.w3.org/2001/XMLSchema" xmlns:p="http://schemas.microsoft.com/office/2006/metadata/properties" xmlns:ns1="http://schemas.microsoft.com/sharepoint/v3" xmlns:ns2="6996fe33-83d5-44ff-9188-901aced3ad45" targetNamespace="http://schemas.microsoft.com/office/2006/metadata/properties" ma:root="true" ma:fieldsID="98977f799c82c4f27fd7494f0a491b17" ns1:_="" ns2:_="">
    <xsd:import namespace="http://schemas.microsoft.com/sharepoint/v3"/>
    <xsd:import namespace="6996fe33-83d5-44ff-9188-901aced3ad45"/>
    <xsd:element name="properties">
      <xsd:complexType>
        <xsd:sequence>
          <xsd:element name="documentManagement">
            <xsd:complexType>
              <xsd:all>
                <xsd:element ref="ns2:SharedWithUsers"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996fe33-83d5-44ff-9188-901aced3ad4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ma:index="8"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AD74A8-EACE-4BD6-BA53-8A2893742048}">
  <ds:schemaRefs>
    <ds:schemaRef ds:uri="http://purl.org/dc/elements/1.1/"/>
    <ds:schemaRef ds:uri="http://schemas.microsoft.com/office/2006/metadata/properties"/>
    <ds:schemaRef ds:uri="6996fe33-83d5-44ff-9188-901aced3ad45"/>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F4B03AF-3470-4072-8AF3-019356887E4B}">
  <ds:schemaRefs>
    <ds:schemaRef ds:uri="office.server.policy"/>
  </ds:schemaRefs>
</ds:datastoreItem>
</file>

<file path=customXml/itemProps3.xml><?xml version="1.0" encoding="utf-8"?>
<ds:datastoreItem xmlns:ds="http://schemas.openxmlformats.org/officeDocument/2006/customXml" ds:itemID="{2D2EECB8-402A-4246-8602-06570892D1E8}">
  <ds:schemaRefs>
    <ds:schemaRef ds:uri="http://schemas.microsoft.com/sharepoint/v3/contenttype/forms"/>
  </ds:schemaRefs>
</ds:datastoreItem>
</file>

<file path=customXml/itemProps4.xml><?xml version="1.0" encoding="utf-8"?>
<ds:datastoreItem xmlns:ds="http://schemas.openxmlformats.org/officeDocument/2006/customXml" ds:itemID="{B1A1FAF5-22C3-4CC5-B6D3-D7D5AE195E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96fe33-83d5-44ff-9188-901aced3a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37772</TotalTime>
  <Words>2579</Words>
  <Application>Microsoft Office PowerPoint</Application>
  <PresentationFormat>On-screen Show (16:9)</PresentationFormat>
  <Paragraphs>367</Paragraphs>
  <Slides>26</Slides>
  <Notes>17</Notes>
  <HiddenSlides>0</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26</vt:i4>
      </vt:variant>
    </vt:vector>
  </HeadingPairs>
  <TitlesOfParts>
    <vt:vector size="48" baseType="lpstr">
      <vt:lpstr>Arial</vt:lpstr>
      <vt:lpstr>Calibri</vt:lpstr>
      <vt:lpstr>Calibri Light</vt:lpstr>
      <vt:lpstr>Consolas</vt:lpstr>
      <vt:lpstr>Courier New</vt:lpstr>
      <vt:lpstr>Helvetica Light</vt:lpstr>
      <vt:lpstr>ＭＳ Ｐゴシック</vt:lpstr>
      <vt:lpstr>Ryo Display PlusN B</vt:lpstr>
      <vt:lpstr>Segoe UI</vt:lpstr>
      <vt:lpstr>Segoe UI Light</vt:lpstr>
      <vt:lpstr>Segoe UI Semibold</vt:lpstr>
      <vt:lpstr>Segoe UI Semilight</vt:lpstr>
      <vt:lpstr>黑体</vt:lpstr>
      <vt:lpstr>Wingdings</vt:lpstr>
      <vt:lpstr>MVPS13 PPT Template</vt:lpstr>
      <vt:lpstr>WinHEC_15_English_Light_Template</vt:lpstr>
      <vt:lpstr>SharePoint 15</vt:lpstr>
      <vt:lpstr>Thème Office</vt:lpstr>
      <vt:lpstr>STB Conversations 2013</vt:lpstr>
      <vt:lpstr>1_IOYT Theme INDUSTRY 2015</vt:lpstr>
      <vt:lpstr>1_WinHEC_15_English_Light_Template</vt:lpstr>
      <vt:lpstr>think-cell Slide</vt:lpstr>
      <vt:lpstr>PowerPoint Presentation</vt:lpstr>
      <vt:lpstr>Speakers</vt:lpstr>
      <vt:lpstr>What is the Internet of Things?</vt:lpstr>
      <vt:lpstr>Yesterday</vt:lpstr>
      <vt:lpstr>Today</vt:lpstr>
      <vt:lpstr>IOT Market Potential A world of big numbers</vt:lpstr>
      <vt:lpstr>Every industry can benefit from IOT</vt:lpstr>
      <vt:lpstr>Why is this IOT thing so interesting?</vt:lpstr>
      <vt:lpstr>Why Microsoft?</vt:lpstr>
      <vt:lpstr>Global scale</vt:lpstr>
      <vt:lpstr>Microsoft Azure IoT services</vt:lpstr>
      <vt:lpstr>Platform Convergence Journey</vt:lpstr>
      <vt:lpstr>Windows 10 for IoT Devices The power of Windows and the Windows ecosystem on my embedded devices gets me to value faster</vt:lpstr>
      <vt:lpstr>Windows 10 IoT Editions</vt:lpstr>
      <vt:lpstr>My Dream Home Theater (2010)</vt:lpstr>
      <vt:lpstr>My Current Home Theater (2015)</vt:lpstr>
      <vt:lpstr>IoT Barrier: Proprietary Solutions</vt:lpstr>
      <vt:lpstr>Example AllJoyn-Enabled IoT System</vt:lpstr>
      <vt:lpstr>AllJoyn Software Roles</vt:lpstr>
      <vt:lpstr>AllJoyn Base Services</vt:lpstr>
      <vt:lpstr>Internet of Things – Logical Architecture*</vt:lpstr>
      <vt:lpstr>PowerPoint Presentation</vt:lpstr>
      <vt:lpstr>Architecture</vt:lpstr>
      <vt:lpstr>PowerPoint Presentation</vt:lpstr>
      <vt:lpstr>Evaluation JDC 2015</vt:lpstr>
      <vt:lpstr>Merci! </vt:lpstr>
    </vt:vector>
  </TitlesOfParts>
  <Manager/>
  <Company>Prentice Design,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MVPS13 PowerPoint Template 16x9</dc:title>
  <dc:subject/>
  <dc:creator>Prentice Design, Inc.</dc:creator>
  <cp:keywords/>
  <dc:description/>
  <cp:lastModifiedBy>Alex Danvy</cp:lastModifiedBy>
  <cp:revision>715</cp:revision>
  <dcterms:created xsi:type="dcterms:W3CDTF">2014-09-26T21:23:48Z</dcterms:created>
  <dcterms:modified xsi:type="dcterms:W3CDTF">2015-03-19T22:48:51Z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0x010100FA01ACF420D49A4C9C6FAB092D9557CA</vt:lpwstr>
  </property>
</Properties>
</file>